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2.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41" r:id="rId3"/>
    <p:sldId id="342" r:id="rId4"/>
    <p:sldId id="343" r:id="rId5"/>
    <p:sldId id="319" r:id="rId6"/>
    <p:sldId id="344" r:id="rId7"/>
    <p:sldId id="352" r:id="rId8"/>
    <p:sldId id="301" r:id="rId9"/>
    <p:sldId id="300" r:id="rId10"/>
    <p:sldId id="346" r:id="rId11"/>
    <p:sldId id="292" r:id="rId12"/>
    <p:sldId id="294" r:id="rId13"/>
    <p:sldId id="297" r:id="rId14"/>
    <p:sldId id="299" r:id="rId15"/>
    <p:sldId id="347" r:id="rId16"/>
    <p:sldId id="348" r:id="rId17"/>
    <p:sldId id="349" r:id="rId18"/>
    <p:sldId id="303" r:id="rId19"/>
    <p:sldId id="350" r:id="rId20"/>
    <p:sldId id="35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e Sky Lee" initials="MSL" lastIdx="6" clrIdx="0">
    <p:extLst>
      <p:ext uri="{19B8F6BF-5375-455C-9EA6-DF929625EA0E}">
        <p15:presenceInfo xmlns:p15="http://schemas.microsoft.com/office/powerpoint/2012/main" userId="S::Michele.Lee@nau.edu::d6f28be6-889c-4303-a7e5-a6b1424fd0e5" providerId="AD"/>
      </p:ext>
    </p:extLst>
  </p:cmAuthor>
  <p:cmAuthor id="2" name="Emma E Maroushek" initials="EEM" lastIdx="3" clrIdx="1">
    <p:extLst>
      <p:ext uri="{19B8F6BF-5375-455C-9EA6-DF929625EA0E}">
        <p15:presenceInfo xmlns:p15="http://schemas.microsoft.com/office/powerpoint/2012/main" userId="S::eem235@nau.edu::33432164-c65f-48ab-8c1c-bb7c51bdc4af" providerId="AD"/>
      </p:ext>
    </p:extLst>
  </p:cmAuthor>
  <p:cmAuthor id="3" name="Kiriko Takahashi" initials="KT" lastIdx="2" clrIdx="2">
    <p:extLst>
      <p:ext uri="{19B8F6BF-5375-455C-9EA6-DF929625EA0E}">
        <p15:presenceInfo xmlns:p15="http://schemas.microsoft.com/office/powerpoint/2012/main" userId="8eab150d5c754db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04" autoAdjust="0"/>
    <p:restoredTop sz="85007" autoAdjust="0"/>
  </p:normalViewPr>
  <p:slideViewPr>
    <p:cSldViewPr snapToGrid="0">
      <p:cViewPr>
        <p:scale>
          <a:sx n="104" d="100"/>
          <a:sy n="104" d="100"/>
        </p:scale>
        <p:origin x="4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1-03T13:17:34.486" idx="1">
    <p:pos x="1522" y="1249"/>
    <p:text>But do neurodiverse students traditionally get identified this way? I would argue that that this may not be helpful for all neurodiverse learners</p:text>
    <p:extLst>
      <p:ext uri="{C676402C-5697-4E1C-873F-D02D1690AC5C}">
        <p15:threadingInfo xmlns:p15="http://schemas.microsoft.com/office/powerpoint/2012/main" timeZoneBias="420"/>
      </p:ext>
    </p:extLst>
  </p:cm>
  <p:cm authorId="2" dt="2022-01-08T13:32:07.975" idx="1">
    <p:pos x="1522" y="1345"/>
    <p:text>I would agree, I think this is a good (very specific) example, but I don't think neurodiverse students generally are identified this way</p:text>
    <p:extLst>
      <p:ext uri="{C676402C-5697-4E1C-873F-D02D1690AC5C}">
        <p15:threadingInfo xmlns:p15="http://schemas.microsoft.com/office/powerpoint/2012/main" timeZoneBias="420">
          <p15:parentCm authorId="1" idx="1"/>
        </p15:threadingInfo>
      </p:ext>
    </p:extLst>
  </p:cm>
  <p:cm authorId="3" dt="2023-06-07T11:15:36.228" idx="2">
    <p:pos x="1522" y="1441"/>
    <p:text>I also agree if it's the way they get identified.</p:text>
    <p:extLst>
      <p:ext uri="{C676402C-5697-4E1C-873F-D02D1690AC5C}">
        <p15:threadingInfo xmlns:p15="http://schemas.microsoft.com/office/powerpoint/2012/main" timeZoneBias="-540">
          <p15:parentCm authorId="1" idx="1"/>
        </p15:threadingInfo>
      </p:ext>
    </p:extLst>
  </p:cm>
  <p:cm authorId="2" dt="2022-01-08T14:14:40.372" idx="2">
    <p:pos x="10" y="10"/>
    <p:text>I agree that these may be consequences of not having such opportunities, but I think it might be stretching to include it when there's no quotes from our participants to back this up</p:text>
    <p:extLst>
      <p:ext uri="{C676402C-5697-4E1C-873F-D02D1690AC5C}">
        <p15:threadingInfo xmlns:p15="http://schemas.microsoft.com/office/powerpoint/2012/main" timeZoneBias="420"/>
      </p:ext>
    </p:extLst>
  </p:cm>
  <p:cm authorId="3" dt="2023-06-07T11:15:05.389" idx="1">
    <p:pos x="6326" y="2115"/>
    <p:text/>
    <p:extLst>
      <p:ext uri="{C676402C-5697-4E1C-873F-D02D1690AC5C}">
        <p15:threadingInfo xmlns:p15="http://schemas.microsoft.com/office/powerpoint/2012/main" timeZoneBias="-5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12-02T10:20:42.695" idx="5">
    <p:pos x="5441" y="1228"/>
    <p:text>Another quote from a student:
"Just don't alienate people, I’ve been in education, I was identified as being neuro atypical when I was in third grade. And it has been a mixed bag, but a lot of it has been isolating. And it's been a huge, colossal task and I had a great support system to help me, but not everyone does, to get out of that, to know that I don't deserve to be isolated, I don't deserve to be looked down on. I deserve to still be able to participate in class, my ideas still have value, and I deserve to be a part of the conversation as well and be treated like a useful part of the classroom, not just something that needs to be taken care of.”</p:text>
    <p:extLst>
      <p:ext uri="{C676402C-5697-4E1C-873F-D02D1690AC5C}">
        <p15:threadingInfo xmlns:p15="http://schemas.microsoft.com/office/powerpoint/2012/main" timeZoneBias="420"/>
      </p:ext>
    </p:extLst>
  </p:cm>
  <p:cm authorId="1" dt="2021-12-02T10:21:26.371" idx="6">
    <p:pos x="5441" y="1324"/>
    <p:text>Important to note that this student was the only one to articulate this idea in this clear of a matter</p:text>
    <p:extLst>
      <p:ext uri="{C676402C-5697-4E1C-873F-D02D1690AC5C}">
        <p15:threadingInfo xmlns:p15="http://schemas.microsoft.com/office/powerpoint/2012/main" timeZoneBias="420">
          <p15:parentCm authorId="1" idx="5"/>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C4488B-A13D-43B2-98CA-68788D4442E5}" type="datetimeFigureOut">
              <a:rPr lang="en-US" smtClean="0"/>
              <a:t>6/13/23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4F55FE-B2E9-4F8E-BE12-7F53D1BB47C9}" type="slidenum">
              <a:rPr lang="en-US" smtClean="0"/>
              <a:t>‹#›</a:t>
            </a:fld>
            <a:endParaRPr lang="en-US"/>
          </a:p>
        </p:txBody>
      </p:sp>
    </p:spTree>
    <p:extLst>
      <p:ext uri="{BB962C8B-B14F-4D97-AF65-F5344CB8AC3E}">
        <p14:creationId xmlns:p14="http://schemas.microsoft.com/office/powerpoint/2010/main" val="252002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Ronda asked that these are more tied to outcomes</a:t>
            </a:r>
          </a:p>
        </p:txBody>
      </p:sp>
      <p:sp>
        <p:nvSpPr>
          <p:cNvPr id="4" name="Slide Number Placeholder 3"/>
          <p:cNvSpPr>
            <a:spLocks noGrp="1"/>
          </p:cNvSpPr>
          <p:nvPr>
            <p:ph type="sldNum" sz="quarter" idx="5"/>
          </p:nvPr>
        </p:nvSpPr>
        <p:spPr/>
        <p:txBody>
          <a:bodyPr/>
          <a:lstStyle/>
          <a:p>
            <a:fld id="{E14F55FE-B2E9-4F8E-BE12-7F53D1BB47C9}" type="slidenum">
              <a:rPr lang="en-US" smtClean="0"/>
              <a:t>1</a:t>
            </a:fld>
            <a:endParaRPr lang="en-US"/>
          </a:p>
        </p:txBody>
      </p:sp>
    </p:spTree>
    <p:extLst>
      <p:ext uri="{BB962C8B-B14F-4D97-AF65-F5344CB8AC3E}">
        <p14:creationId xmlns:p14="http://schemas.microsoft.com/office/powerpoint/2010/main" val="16815082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like this observation/connection/link a lot. This slides’ quotes matches the observation/theme.</a:t>
            </a:r>
          </a:p>
        </p:txBody>
      </p:sp>
      <p:sp>
        <p:nvSpPr>
          <p:cNvPr id="4" name="Slide Number Placeholder 3"/>
          <p:cNvSpPr>
            <a:spLocks noGrp="1"/>
          </p:cNvSpPr>
          <p:nvPr>
            <p:ph type="sldNum" sz="quarter" idx="5"/>
          </p:nvPr>
        </p:nvSpPr>
        <p:spPr/>
        <p:txBody>
          <a:bodyPr/>
          <a:lstStyle/>
          <a:p>
            <a:fld id="{E14F55FE-B2E9-4F8E-BE12-7F53D1BB47C9}" type="slidenum">
              <a:rPr lang="en-US" smtClean="0"/>
              <a:t>11</a:t>
            </a:fld>
            <a:endParaRPr lang="en-US"/>
          </a:p>
        </p:txBody>
      </p:sp>
    </p:spTree>
    <p:extLst>
      <p:ext uri="{BB962C8B-B14F-4D97-AF65-F5344CB8AC3E}">
        <p14:creationId xmlns:p14="http://schemas.microsoft.com/office/powerpoint/2010/main" val="2725927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good to see that we are not putting neurodiverse students in one box. </a:t>
            </a:r>
          </a:p>
          <a:p>
            <a:r>
              <a:rPr lang="en-US" dirty="0"/>
              <a:t>Ensuring that the group is diverse and there are diverse voices, challenges help in understanding that the barrier cannot be simplified.</a:t>
            </a:r>
          </a:p>
        </p:txBody>
      </p:sp>
      <p:sp>
        <p:nvSpPr>
          <p:cNvPr id="4" name="Slide Number Placeholder 3"/>
          <p:cNvSpPr>
            <a:spLocks noGrp="1"/>
          </p:cNvSpPr>
          <p:nvPr>
            <p:ph type="sldNum" sz="quarter" idx="5"/>
          </p:nvPr>
        </p:nvSpPr>
        <p:spPr/>
        <p:txBody>
          <a:bodyPr/>
          <a:lstStyle/>
          <a:p>
            <a:fld id="{E14F55FE-B2E9-4F8E-BE12-7F53D1BB47C9}" type="slidenum">
              <a:rPr lang="en-US" smtClean="0"/>
              <a:t>12</a:t>
            </a:fld>
            <a:endParaRPr lang="en-US"/>
          </a:p>
        </p:txBody>
      </p:sp>
    </p:spTree>
    <p:extLst>
      <p:ext uri="{BB962C8B-B14F-4D97-AF65-F5344CB8AC3E}">
        <p14:creationId xmlns:p14="http://schemas.microsoft.com/office/powerpoint/2010/main" val="479730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06C5F9-9C64-40FB-98CC-3E72D1D6D0AC}" type="slidenum">
              <a:rPr lang="en-US" smtClean="0"/>
              <a:t>13</a:t>
            </a:fld>
            <a:endParaRPr lang="en-US"/>
          </a:p>
        </p:txBody>
      </p:sp>
    </p:spTree>
    <p:extLst>
      <p:ext uri="{BB962C8B-B14F-4D97-AF65-F5344CB8AC3E}">
        <p14:creationId xmlns:p14="http://schemas.microsoft.com/office/powerpoint/2010/main" val="36110805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Isolation as a theme</a:t>
            </a:r>
          </a:p>
        </p:txBody>
      </p:sp>
      <p:sp>
        <p:nvSpPr>
          <p:cNvPr id="4" name="Slide Number Placeholder 3"/>
          <p:cNvSpPr>
            <a:spLocks noGrp="1"/>
          </p:cNvSpPr>
          <p:nvPr>
            <p:ph type="sldNum" sz="quarter" idx="5"/>
          </p:nvPr>
        </p:nvSpPr>
        <p:spPr/>
        <p:txBody>
          <a:bodyPr/>
          <a:lstStyle/>
          <a:p>
            <a:fld id="{5406C5F9-9C64-40FB-98CC-3E72D1D6D0AC}" type="slidenum">
              <a:rPr lang="en-US" smtClean="0"/>
              <a:t>14</a:t>
            </a:fld>
            <a:endParaRPr lang="en-US"/>
          </a:p>
        </p:txBody>
      </p:sp>
    </p:spTree>
    <p:extLst>
      <p:ext uri="{BB962C8B-B14F-4D97-AF65-F5344CB8AC3E}">
        <p14:creationId xmlns:p14="http://schemas.microsoft.com/office/powerpoint/2010/main" val="3187989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concrete examples summarizes the key elements very well. </a:t>
            </a:r>
          </a:p>
        </p:txBody>
      </p:sp>
      <p:sp>
        <p:nvSpPr>
          <p:cNvPr id="4" name="Slide Number Placeholder 3"/>
          <p:cNvSpPr>
            <a:spLocks noGrp="1"/>
          </p:cNvSpPr>
          <p:nvPr>
            <p:ph type="sldNum" sz="quarter" idx="5"/>
          </p:nvPr>
        </p:nvSpPr>
        <p:spPr/>
        <p:txBody>
          <a:bodyPr/>
          <a:lstStyle/>
          <a:p>
            <a:fld id="{E14F55FE-B2E9-4F8E-BE12-7F53D1BB47C9}" type="slidenum">
              <a:rPr lang="en-US" smtClean="0"/>
              <a:t>16</a:t>
            </a:fld>
            <a:endParaRPr lang="en-US"/>
          </a:p>
        </p:txBody>
      </p:sp>
    </p:spTree>
    <p:extLst>
      <p:ext uri="{BB962C8B-B14F-4D97-AF65-F5344CB8AC3E}">
        <p14:creationId xmlns:p14="http://schemas.microsoft.com/office/powerpoint/2010/main" val="11884035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much here</a:t>
            </a:r>
          </a:p>
        </p:txBody>
      </p:sp>
      <p:sp>
        <p:nvSpPr>
          <p:cNvPr id="4" name="Slide Number Placeholder 3"/>
          <p:cNvSpPr>
            <a:spLocks noGrp="1"/>
          </p:cNvSpPr>
          <p:nvPr>
            <p:ph type="sldNum" sz="quarter" idx="5"/>
          </p:nvPr>
        </p:nvSpPr>
        <p:spPr/>
        <p:txBody>
          <a:bodyPr/>
          <a:lstStyle/>
          <a:p>
            <a:fld id="{5406C5F9-9C64-40FB-98CC-3E72D1D6D0AC}" type="slidenum">
              <a:rPr lang="en-US" smtClean="0"/>
              <a:t>19</a:t>
            </a:fld>
            <a:endParaRPr lang="en-US"/>
          </a:p>
        </p:txBody>
      </p:sp>
    </p:spTree>
    <p:extLst>
      <p:ext uri="{BB962C8B-B14F-4D97-AF65-F5344CB8AC3E}">
        <p14:creationId xmlns:p14="http://schemas.microsoft.com/office/powerpoint/2010/main" val="8398085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students’ voices show realistic perspectives of what others think of persons with disabilities.</a:t>
            </a:r>
          </a:p>
          <a:p>
            <a:endParaRPr lang="en-US" dirty="0"/>
          </a:p>
        </p:txBody>
      </p:sp>
      <p:sp>
        <p:nvSpPr>
          <p:cNvPr id="4" name="Slide Number Placeholder 3"/>
          <p:cNvSpPr>
            <a:spLocks noGrp="1"/>
          </p:cNvSpPr>
          <p:nvPr>
            <p:ph type="sldNum" sz="quarter" idx="5"/>
          </p:nvPr>
        </p:nvSpPr>
        <p:spPr/>
        <p:txBody>
          <a:bodyPr/>
          <a:lstStyle/>
          <a:p>
            <a:fld id="{E14F55FE-B2E9-4F8E-BE12-7F53D1BB47C9}" type="slidenum">
              <a:rPr lang="en-US" smtClean="0"/>
              <a:t>20</a:t>
            </a:fld>
            <a:endParaRPr lang="en-US"/>
          </a:p>
        </p:txBody>
      </p:sp>
    </p:spTree>
    <p:extLst>
      <p:ext uri="{BB962C8B-B14F-4D97-AF65-F5344CB8AC3E}">
        <p14:creationId xmlns:p14="http://schemas.microsoft.com/office/powerpoint/2010/main" val="185381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Maybe the outcome is that they have less opportunity to be in the workforce or just feel frustrated about needing to take time on their own to do the search – this seems like that they know something is out there, but not have the time or maybe the right resources to do the search? Are they seeking professors to reach out to them?</a:t>
            </a:r>
          </a:p>
        </p:txBody>
      </p:sp>
      <p:sp>
        <p:nvSpPr>
          <p:cNvPr id="4" name="Slide Number Placeholder 3"/>
          <p:cNvSpPr>
            <a:spLocks noGrp="1"/>
          </p:cNvSpPr>
          <p:nvPr>
            <p:ph type="sldNum" sz="quarter" idx="5"/>
          </p:nvPr>
        </p:nvSpPr>
        <p:spPr/>
        <p:txBody>
          <a:bodyPr/>
          <a:lstStyle/>
          <a:p>
            <a:fld id="{E14F55FE-B2E9-4F8E-BE12-7F53D1BB47C9}" type="slidenum">
              <a:rPr lang="en-US" smtClean="0"/>
              <a:t>2</a:t>
            </a:fld>
            <a:endParaRPr lang="en-US"/>
          </a:p>
        </p:txBody>
      </p:sp>
    </p:spTree>
    <p:extLst>
      <p:ext uri="{BB962C8B-B14F-4D97-AF65-F5344CB8AC3E}">
        <p14:creationId xmlns:p14="http://schemas.microsoft.com/office/powerpoint/2010/main" val="1968773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 this true of non-neurodiverse students too? I sat in the STEM courses to see how they are taught in 4 year and 2 year environment, but I do think the challenge is also true for non-neurodiverse students. </a:t>
            </a:r>
          </a:p>
        </p:txBody>
      </p:sp>
      <p:sp>
        <p:nvSpPr>
          <p:cNvPr id="4" name="Slide Number Placeholder 3"/>
          <p:cNvSpPr>
            <a:spLocks noGrp="1"/>
          </p:cNvSpPr>
          <p:nvPr>
            <p:ph type="sldNum" sz="quarter" idx="5"/>
          </p:nvPr>
        </p:nvSpPr>
        <p:spPr/>
        <p:txBody>
          <a:bodyPr/>
          <a:lstStyle/>
          <a:p>
            <a:fld id="{E14F55FE-B2E9-4F8E-BE12-7F53D1BB47C9}" type="slidenum">
              <a:rPr lang="en-US" smtClean="0"/>
              <a:t>3</a:t>
            </a:fld>
            <a:endParaRPr lang="en-US"/>
          </a:p>
        </p:txBody>
      </p:sp>
    </p:spTree>
    <p:extLst>
      <p:ext uri="{BB962C8B-B14F-4D97-AF65-F5344CB8AC3E}">
        <p14:creationId xmlns:p14="http://schemas.microsoft.com/office/powerpoint/2010/main" val="3793839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Did two models for this one. </a:t>
            </a:r>
          </a:p>
          <a:p>
            <a:endParaRPr lang="en-US" dirty="0"/>
          </a:p>
          <a:p>
            <a:r>
              <a:rPr lang="en-US" dirty="0"/>
              <a:t>=&gt; I wonder when the comment about too proud or the stigma, how much the professors/instructors really understand where the students are coming from? It may be a hurdle for them to take the initial step to go talk to someone they are unfamiliar or to know what it means to receive an accommodation. =&gt; Some of this seems to be implied in the second slide following this one.</a:t>
            </a:r>
          </a:p>
        </p:txBody>
      </p:sp>
      <p:sp>
        <p:nvSpPr>
          <p:cNvPr id="4" name="Slide Number Placeholder 3"/>
          <p:cNvSpPr>
            <a:spLocks noGrp="1"/>
          </p:cNvSpPr>
          <p:nvPr>
            <p:ph type="sldNum" sz="quarter" idx="5"/>
          </p:nvPr>
        </p:nvSpPr>
        <p:spPr/>
        <p:txBody>
          <a:bodyPr/>
          <a:lstStyle/>
          <a:p>
            <a:fld id="{E14F55FE-B2E9-4F8E-BE12-7F53D1BB47C9}" type="slidenum">
              <a:rPr lang="en-US" smtClean="0"/>
              <a:t>4</a:t>
            </a:fld>
            <a:endParaRPr lang="en-US"/>
          </a:p>
        </p:txBody>
      </p:sp>
    </p:spTree>
    <p:extLst>
      <p:ext uri="{BB962C8B-B14F-4D97-AF65-F5344CB8AC3E}">
        <p14:creationId xmlns:p14="http://schemas.microsoft.com/office/powerpoint/2010/main" val="2261667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4F55FE-B2E9-4F8E-BE12-7F53D1BB47C9}" type="slidenum">
              <a:rPr lang="en-US" smtClean="0"/>
              <a:t>5</a:t>
            </a:fld>
            <a:endParaRPr lang="en-US"/>
          </a:p>
        </p:txBody>
      </p:sp>
    </p:spTree>
    <p:extLst>
      <p:ext uri="{BB962C8B-B14F-4D97-AF65-F5344CB8AC3E}">
        <p14:creationId xmlns:p14="http://schemas.microsoft.com/office/powerpoint/2010/main" val="1570473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 not sure how the outcomes/the specific accommodations are gleaned form the quotes, but what it seems to me is that faculty has a range in provision of accommodation regardless of the what the DR may state and that some faculty may not be as supportive, but will provide as it’s mandated and others will be providing to all students regardless of their disability.</a:t>
            </a:r>
          </a:p>
          <a:p>
            <a:endParaRPr lang="en-US" dirty="0"/>
          </a:p>
        </p:txBody>
      </p:sp>
      <p:sp>
        <p:nvSpPr>
          <p:cNvPr id="4" name="Slide Number Placeholder 3"/>
          <p:cNvSpPr>
            <a:spLocks noGrp="1"/>
          </p:cNvSpPr>
          <p:nvPr>
            <p:ph type="sldNum" sz="quarter" idx="5"/>
          </p:nvPr>
        </p:nvSpPr>
        <p:spPr/>
        <p:txBody>
          <a:bodyPr/>
          <a:lstStyle/>
          <a:p>
            <a:fld id="{E14F55FE-B2E9-4F8E-BE12-7F53D1BB47C9}" type="slidenum">
              <a:rPr lang="en-US" smtClean="0"/>
              <a:t>7</a:t>
            </a:fld>
            <a:endParaRPr lang="en-US"/>
          </a:p>
        </p:txBody>
      </p:sp>
    </p:spTree>
    <p:extLst>
      <p:ext uri="{BB962C8B-B14F-4D97-AF65-F5344CB8AC3E}">
        <p14:creationId xmlns:p14="http://schemas.microsoft.com/office/powerpoint/2010/main" val="3944091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Maybe not like to work in groups, but are not sure of how to work in groups? Due to communication style.</a:t>
            </a:r>
          </a:p>
          <a:p>
            <a:endParaRPr lang="en-US" dirty="0"/>
          </a:p>
          <a:p>
            <a:r>
              <a:rPr lang="en-US" dirty="0"/>
              <a:t>DR moderates the communication =&gt; this may be where the need for student to learn about how to communicate </a:t>
            </a:r>
          </a:p>
        </p:txBody>
      </p:sp>
      <p:sp>
        <p:nvSpPr>
          <p:cNvPr id="4" name="Slide Number Placeholder 3"/>
          <p:cNvSpPr>
            <a:spLocks noGrp="1"/>
          </p:cNvSpPr>
          <p:nvPr>
            <p:ph type="sldNum" sz="quarter" idx="5"/>
          </p:nvPr>
        </p:nvSpPr>
        <p:spPr/>
        <p:txBody>
          <a:bodyPr/>
          <a:lstStyle/>
          <a:p>
            <a:fld id="{E14F55FE-B2E9-4F8E-BE12-7F53D1BB47C9}" type="slidenum">
              <a:rPr lang="en-US" smtClean="0"/>
              <a:t>8</a:t>
            </a:fld>
            <a:endParaRPr lang="en-US"/>
          </a:p>
        </p:txBody>
      </p:sp>
    </p:spTree>
    <p:extLst>
      <p:ext uri="{BB962C8B-B14F-4D97-AF65-F5344CB8AC3E}">
        <p14:creationId xmlns:p14="http://schemas.microsoft.com/office/powerpoint/2010/main" val="3977093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separating rigid policies and flexible policies. </a:t>
            </a:r>
          </a:p>
          <a:p>
            <a:r>
              <a:rPr lang="en-US" dirty="0"/>
              <a:t>Were there any other comments about STEM Workforce system? I know this quote has been highlighted. </a:t>
            </a:r>
          </a:p>
          <a:p>
            <a:r>
              <a:rPr lang="en-US" dirty="0"/>
              <a:t>Are the rigid policies set up for real world situations? </a:t>
            </a:r>
          </a:p>
        </p:txBody>
      </p:sp>
      <p:sp>
        <p:nvSpPr>
          <p:cNvPr id="4" name="Slide Number Placeholder 3"/>
          <p:cNvSpPr>
            <a:spLocks noGrp="1"/>
          </p:cNvSpPr>
          <p:nvPr>
            <p:ph type="sldNum" sz="quarter" idx="5"/>
          </p:nvPr>
        </p:nvSpPr>
        <p:spPr/>
        <p:txBody>
          <a:bodyPr/>
          <a:lstStyle/>
          <a:p>
            <a:fld id="{E14F55FE-B2E9-4F8E-BE12-7F53D1BB47C9}" type="slidenum">
              <a:rPr lang="en-US" smtClean="0"/>
              <a:t>9</a:t>
            </a:fld>
            <a:endParaRPr lang="en-US"/>
          </a:p>
        </p:txBody>
      </p:sp>
    </p:spTree>
    <p:extLst>
      <p:ext uri="{BB962C8B-B14F-4D97-AF65-F5344CB8AC3E}">
        <p14:creationId xmlns:p14="http://schemas.microsoft.com/office/powerpoint/2010/main" val="219208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Did two for this one</a:t>
            </a:r>
          </a:p>
          <a:p>
            <a:endParaRPr lang="en-US" dirty="0"/>
          </a:p>
          <a:p>
            <a:r>
              <a:rPr lang="en-US" dirty="0"/>
              <a:t>=&gt; Is the underlining premise that in STEM fields, creativity is not what is expected in the academic realm? But STEM fields need creative thinking. Is this the mismatch? </a:t>
            </a:r>
          </a:p>
        </p:txBody>
      </p:sp>
      <p:sp>
        <p:nvSpPr>
          <p:cNvPr id="4" name="Slide Number Placeholder 3"/>
          <p:cNvSpPr>
            <a:spLocks noGrp="1"/>
          </p:cNvSpPr>
          <p:nvPr>
            <p:ph type="sldNum" sz="quarter" idx="5"/>
          </p:nvPr>
        </p:nvSpPr>
        <p:spPr/>
        <p:txBody>
          <a:bodyPr/>
          <a:lstStyle/>
          <a:p>
            <a:fld id="{E14F55FE-B2E9-4F8E-BE12-7F53D1BB47C9}" type="slidenum">
              <a:rPr lang="en-US" smtClean="0"/>
              <a:t>10</a:t>
            </a:fld>
            <a:endParaRPr lang="en-US"/>
          </a:p>
        </p:txBody>
      </p:sp>
    </p:spTree>
    <p:extLst>
      <p:ext uri="{BB962C8B-B14F-4D97-AF65-F5344CB8AC3E}">
        <p14:creationId xmlns:p14="http://schemas.microsoft.com/office/powerpoint/2010/main" val="1446201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55B49-7510-479B-A7AD-585709EDE8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1E7BFC-873A-4BBB-AE67-15BB778580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DEC84E-3D09-407B-BFF6-E412B1C330EF}"/>
              </a:ext>
            </a:extLst>
          </p:cNvPr>
          <p:cNvSpPr>
            <a:spLocks noGrp="1"/>
          </p:cNvSpPr>
          <p:nvPr>
            <p:ph type="dt" sz="half" idx="10"/>
          </p:nvPr>
        </p:nvSpPr>
        <p:spPr/>
        <p:txBody>
          <a:bodyPr/>
          <a:lstStyle/>
          <a:p>
            <a:fld id="{6BEEB680-D28E-418C-BD6B-0216B9C2690D}" type="datetimeFigureOut">
              <a:rPr lang="en-US" smtClean="0"/>
              <a:t>6/13/23</a:t>
            </a:fld>
            <a:endParaRPr lang="en-US"/>
          </a:p>
        </p:txBody>
      </p:sp>
      <p:sp>
        <p:nvSpPr>
          <p:cNvPr id="5" name="Footer Placeholder 4">
            <a:extLst>
              <a:ext uri="{FF2B5EF4-FFF2-40B4-BE49-F238E27FC236}">
                <a16:creationId xmlns:a16="http://schemas.microsoft.com/office/drawing/2014/main" id="{55B2CE9F-82FC-4922-BED4-556C650D8F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50BF7-5FE6-41F0-99B2-3A7DD90D9428}"/>
              </a:ext>
            </a:extLst>
          </p:cNvPr>
          <p:cNvSpPr>
            <a:spLocks noGrp="1"/>
          </p:cNvSpPr>
          <p:nvPr>
            <p:ph type="sldNum" sz="quarter" idx="12"/>
          </p:nvPr>
        </p:nvSpPr>
        <p:spPr/>
        <p:txBody>
          <a:bodyPr/>
          <a:lstStyle/>
          <a:p>
            <a:fld id="{A96CF2EA-38B5-4BDE-BB34-B0BE716421E3}" type="slidenum">
              <a:rPr lang="en-US" smtClean="0"/>
              <a:t>‹#›</a:t>
            </a:fld>
            <a:endParaRPr lang="en-US"/>
          </a:p>
        </p:txBody>
      </p:sp>
    </p:spTree>
    <p:extLst>
      <p:ext uri="{BB962C8B-B14F-4D97-AF65-F5344CB8AC3E}">
        <p14:creationId xmlns:p14="http://schemas.microsoft.com/office/powerpoint/2010/main" val="2917465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228B6-2190-4AC4-99E6-1B96BB55BA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41A9FB-EBA3-4842-874A-5F3C9C7038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32F32-C55E-4F1F-878B-85B0BFA9BD59}"/>
              </a:ext>
            </a:extLst>
          </p:cNvPr>
          <p:cNvSpPr>
            <a:spLocks noGrp="1"/>
          </p:cNvSpPr>
          <p:nvPr>
            <p:ph type="dt" sz="half" idx="10"/>
          </p:nvPr>
        </p:nvSpPr>
        <p:spPr/>
        <p:txBody>
          <a:bodyPr/>
          <a:lstStyle/>
          <a:p>
            <a:fld id="{6BEEB680-D28E-418C-BD6B-0216B9C2690D}" type="datetimeFigureOut">
              <a:rPr lang="en-US" smtClean="0"/>
              <a:t>6/13/23</a:t>
            </a:fld>
            <a:endParaRPr lang="en-US"/>
          </a:p>
        </p:txBody>
      </p:sp>
      <p:sp>
        <p:nvSpPr>
          <p:cNvPr id="5" name="Footer Placeholder 4">
            <a:extLst>
              <a:ext uri="{FF2B5EF4-FFF2-40B4-BE49-F238E27FC236}">
                <a16:creationId xmlns:a16="http://schemas.microsoft.com/office/drawing/2014/main" id="{938ACF21-C28A-4298-B521-D60585A074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3CD48B-096F-4575-BD24-B537E5717211}"/>
              </a:ext>
            </a:extLst>
          </p:cNvPr>
          <p:cNvSpPr>
            <a:spLocks noGrp="1"/>
          </p:cNvSpPr>
          <p:nvPr>
            <p:ph type="sldNum" sz="quarter" idx="12"/>
          </p:nvPr>
        </p:nvSpPr>
        <p:spPr/>
        <p:txBody>
          <a:bodyPr/>
          <a:lstStyle/>
          <a:p>
            <a:fld id="{A96CF2EA-38B5-4BDE-BB34-B0BE716421E3}" type="slidenum">
              <a:rPr lang="en-US" smtClean="0"/>
              <a:t>‹#›</a:t>
            </a:fld>
            <a:endParaRPr lang="en-US"/>
          </a:p>
        </p:txBody>
      </p:sp>
    </p:spTree>
    <p:extLst>
      <p:ext uri="{BB962C8B-B14F-4D97-AF65-F5344CB8AC3E}">
        <p14:creationId xmlns:p14="http://schemas.microsoft.com/office/powerpoint/2010/main" val="1764615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D64575-C443-43DF-AA78-CEEE24A027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8D4C37-EFCE-4EF1-BB4B-464B8C0D09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A7098B-2378-4765-8DA9-71E787181A60}"/>
              </a:ext>
            </a:extLst>
          </p:cNvPr>
          <p:cNvSpPr>
            <a:spLocks noGrp="1"/>
          </p:cNvSpPr>
          <p:nvPr>
            <p:ph type="dt" sz="half" idx="10"/>
          </p:nvPr>
        </p:nvSpPr>
        <p:spPr/>
        <p:txBody>
          <a:bodyPr/>
          <a:lstStyle/>
          <a:p>
            <a:fld id="{6BEEB680-D28E-418C-BD6B-0216B9C2690D}" type="datetimeFigureOut">
              <a:rPr lang="en-US" smtClean="0"/>
              <a:t>6/13/23</a:t>
            </a:fld>
            <a:endParaRPr lang="en-US"/>
          </a:p>
        </p:txBody>
      </p:sp>
      <p:sp>
        <p:nvSpPr>
          <p:cNvPr id="5" name="Footer Placeholder 4">
            <a:extLst>
              <a:ext uri="{FF2B5EF4-FFF2-40B4-BE49-F238E27FC236}">
                <a16:creationId xmlns:a16="http://schemas.microsoft.com/office/drawing/2014/main" id="{C8F065FE-2B13-41C7-84D1-FDA36E77FE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A161E8-D199-4203-99ED-588A93A08524}"/>
              </a:ext>
            </a:extLst>
          </p:cNvPr>
          <p:cNvSpPr>
            <a:spLocks noGrp="1"/>
          </p:cNvSpPr>
          <p:nvPr>
            <p:ph type="sldNum" sz="quarter" idx="12"/>
          </p:nvPr>
        </p:nvSpPr>
        <p:spPr/>
        <p:txBody>
          <a:bodyPr/>
          <a:lstStyle/>
          <a:p>
            <a:fld id="{A96CF2EA-38B5-4BDE-BB34-B0BE716421E3}" type="slidenum">
              <a:rPr lang="en-US" smtClean="0"/>
              <a:t>‹#›</a:t>
            </a:fld>
            <a:endParaRPr lang="en-US"/>
          </a:p>
        </p:txBody>
      </p:sp>
    </p:spTree>
    <p:extLst>
      <p:ext uri="{BB962C8B-B14F-4D97-AF65-F5344CB8AC3E}">
        <p14:creationId xmlns:p14="http://schemas.microsoft.com/office/powerpoint/2010/main" val="3339743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40447-443C-489B-AC49-9C563982FF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A77E74-CCF3-4788-B6A4-C6F991BE0D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79F119-491D-4C36-BBD1-DE473C985BD2}"/>
              </a:ext>
            </a:extLst>
          </p:cNvPr>
          <p:cNvSpPr>
            <a:spLocks noGrp="1"/>
          </p:cNvSpPr>
          <p:nvPr>
            <p:ph type="dt" sz="half" idx="10"/>
          </p:nvPr>
        </p:nvSpPr>
        <p:spPr/>
        <p:txBody>
          <a:bodyPr/>
          <a:lstStyle/>
          <a:p>
            <a:fld id="{6BEEB680-D28E-418C-BD6B-0216B9C2690D}" type="datetimeFigureOut">
              <a:rPr lang="en-US" smtClean="0"/>
              <a:t>6/13/23</a:t>
            </a:fld>
            <a:endParaRPr lang="en-US"/>
          </a:p>
        </p:txBody>
      </p:sp>
      <p:sp>
        <p:nvSpPr>
          <p:cNvPr id="5" name="Footer Placeholder 4">
            <a:extLst>
              <a:ext uri="{FF2B5EF4-FFF2-40B4-BE49-F238E27FC236}">
                <a16:creationId xmlns:a16="http://schemas.microsoft.com/office/drawing/2014/main" id="{4B2C1B61-60A0-4A52-945D-95B58D9A1F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72163C-1008-4E02-9086-C76A01A7778A}"/>
              </a:ext>
            </a:extLst>
          </p:cNvPr>
          <p:cNvSpPr>
            <a:spLocks noGrp="1"/>
          </p:cNvSpPr>
          <p:nvPr>
            <p:ph type="sldNum" sz="quarter" idx="12"/>
          </p:nvPr>
        </p:nvSpPr>
        <p:spPr/>
        <p:txBody>
          <a:bodyPr/>
          <a:lstStyle/>
          <a:p>
            <a:fld id="{A96CF2EA-38B5-4BDE-BB34-B0BE716421E3}" type="slidenum">
              <a:rPr lang="en-US" smtClean="0"/>
              <a:t>‹#›</a:t>
            </a:fld>
            <a:endParaRPr lang="en-US"/>
          </a:p>
        </p:txBody>
      </p:sp>
    </p:spTree>
    <p:extLst>
      <p:ext uri="{BB962C8B-B14F-4D97-AF65-F5344CB8AC3E}">
        <p14:creationId xmlns:p14="http://schemas.microsoft.com/office/powerpoint/2010/main" val="1020444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CD1FE-D7F2-436F-9C8F-6CD9A02761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3BB3218-9FF3-4CC0-AF9A-CF8989FAB8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4178FC-E3B2-4403-A963-3150B88384E5}"/>
              </a:ext>
            </a:extLst>
          </p:cNvPr>
          <p:cNvSpPr>
            <a:spLocks noGrp="1"/>
          </p:cNvSpPr>
          <p:nvPr>
            <p:ph type="dt" sz="half" idx="10"/>
          </p:nvPr>
        </p:nvSpPr>
        <p:spPr/>
        <p:txBody>
          <a:bodyPr/>
          <a:lstStyle/>
          <a:p>
            <a:fld id="{6BEEB680-D28E-418C-BD6B-0216B9C2690D}" type="datetimeFigureOut">
              <a:rPr lang="en-US" smtClean="0"/>
              <a:t>6/13/23</a:t>
            </a:fld>
            <a:endParaRPr lang="en-US"/>
          </a:p>
        </p:txBody>
      </p:sp>
      <p:sp>
        <p:nvSpPr>
          <p:cNvPr id="5" name="Footer Placeholder 4">
            <a:extLst>
              <a:ext uri="{FF2B5EF4-FFF2-40B4-BE49-F238E27FC236}">
                <a16:creationId xmlns:a16="http://schemas.microsoft.com/office/drawing/2014/main" id="{08FEBCEA-A1DC-47E6-ACF0-9260011DA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425C67-485D-41D8-B943-A0305357B669}"/>
              </a:ext>
            </a:extLst>
          </p:cNvPr>
          <p:cNvSpPr>
            <a:spLocks noGrp="1"/>
          </p:cNvSpPr>
          <p:nvPr>
            <p:ph type="sldNum" sz="quarter" idx="12"/>
          </p:nvPr>
        </p:nvSpPr>
        <p:spPr/>
        <p:txBody>
          <a:bodyPr/>
          <a:lstStyle/>
          <a:p>
            <a:fld id="{A96CF2EA-38B5-4BDE-BB34-B0BE716421E3}" type="slidenum">
              <a:rPr lang="en-US" smtClean="0"/>
              <a:t>‹#›</a:t>
            </a:fld>
            <a:endParaRPr lang="en-US"/>
          </a:p>
        </p:txBody>
      </p:sp>
    </p:spTree>
    <p:extLst>
      <p:ext uri="{BB962C8B-B14F-4D97-AF65-F5344CB8AC3E}">
        <p14:creationId xmlns:p14="http://schemas.microsoft.com/office/powerpoint/2010/main" val="2182777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B7E96-66C6-467D-BE1E-B2792D06EA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D2D95D-C77F-4FC5-AE30-7558B09C9E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612FEC-A2EB-4C3A-AD13-B84F2B908F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B32339-ED55-482A-9464-9FCB506EE066}"/>
              </a:ext>
            </a:extLst>
          </p:cNvPr>
          <p:cNvSpPr>
            <a:spLocks noGrp="1"/>
          </p:cNvSpPr>
          <p:nvPr>
            <p:ph type="dt" sz="half" idx="10"/>
          </p:nvPr>
        </p:nvSpPr>
        <p:spPr/>
        <p:txBody>
          <a:bodyPr/>
          <a:lstStyle/>
          <a:p>
            <a:fld id="{6BEEB680-D28E-418C-BD6B-0216B9C2690D}" type="datetimeFigureOut">
              <a:rPr lang="en-US" smtClean="0"/>
              <a:t>6/13/23</a:t>
            </a:fld>
            <a:endParaRPr lang="en-US"/>
          </a:p>
        </p:txBody>
      </p:sp>
      <p:sp>
        <p:nvSpPr>
          <p:cNvPr id="6" name="Footer Placeholder 5">
            <a:extLst>
              <a:ext uri="{FF2B5EF4-FFF2-40B4-BE49-F238E27FC236}">
                <a16:creationId xmlns:a16="http://schemas.microsoft.com/office/drawing/2014/main" id="{1EEBEF51-3DE9-41DF-A134-05AA488A62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832FB8-AEA6-4A59-81B5-F5E8A7CDFA7D}"/>
              </a:ext>
            </a:extLst>
          </p:cNvPr>
          <p:cNvSpPr>
            <a:spLocks noGrp="1"/>
          </p:cNvSpPr>
          <p:nvPr>
            <p:ph type="sldNum" sz="quarter" idx="12"/>
          </p:nvPr>
        </p:nvSpPr>
        <p:spPr/>
        <p:txBody>
          <a:bodyPr/>
          <a:lstStyle/>
          <a:p>
            <a:fld id="{A96CF2EA-38B5-4BDE-BB34-B0BE716421E3}" type="slidenum">
              <a:rPr lang="en-US" smtClean="0"/>
              <a:t>‹#›</a:t>
            </a:fld>
            <a:endParaRPr lang="en-US"/>
          </a:p>
        </p:txBody>
      </p:sp>
    </p:spTree>
    <p:extLst>
      <p:ext uri="{BB962C8B-B14F-4D97-AF65-F5344CB8AC3E}">
        <p14:creationId xmlns:p14="http://schemas.microsoft.com/office/powerpoint/2010/main" val="187970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3525A-18D9-469A-9834-A77F3608EB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28037A-4F6C-4418-9DD4-8B13FD5792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7730F5-AA9D-4F6D-986E-A6AA8CA43E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40B930-36E5-476C-92C6-DE63341B2A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083640-C08E-48E3-B80E-B6D4DB85E6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685761-E3EB-4A21-A56D-D7718CB2895F}"/>
              </a:ext>
            </a:extLst>
          </p:cNvPr>
          <p:cNvSpPr>
            <a:spLocks noGrp="1"/>
          </p:cNvSpPr>
          <p:nvPr>
            <p:ph type="dt" sz="half" idx="10"/>
          </p:nvPr>
        </p:nvSpPr>
        <p:spPr/>
        <p:txBody>
          <a:bodyPr/>
          <a:lstStyle/>
          <a:p>
            <a:fld id="{6BEEB680-D28E-418C-BD6B-0216B9C2690D}" type="datetimeFigureOut">
              <a:rPr lang="en-US" smtClean="0"/>
              <a:t>6/13/23</a:t>
            </a:fld>
            <a:endParaRPr lang="en-US"/>
          </a:p>
        </p:txBody>
      </p:sp>
      <p:sp>
        <p:nvSpPr>
          <p:cNvPr id="8" name="Footer Placeholder 7">
            <a:extLst>
              <a:ext uri="{FF2B5EF4-FFF2-40B4-BE49-F238E27FC236}">
                <a16:creationId xmlns:a16="http://schemas.microsoft.com/office/drawing/2014/main" id="{67FA075F-8E2F-4E6E-9C99-BCEF831D991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7140772-EDE4-4F25-BAF8-59C557BDEF6E}"/>
              </a:ext>
            </a:extLst>
          </p:cNvPr>
          <p:cNvSpPr>
            <a:spLocks noGrp="1"/>
          </p:cNvSpPr>
          <p:nvPr>
            <p:ph type="sldNum" sz="quarter" idx="12"/>
          </p:nvPr>
        </p:nvSpPr>
        <p:spPr/>
        <p:txBody>
          <a:bodyPr/>
          <a:lstStyle/>
          <a:p>
            <a:fld id="{A96CF2EA-38B5-4BDE-BB34-B0BE716421E3}" type="slidenum">
              <a:rPr lang="en-US" smtClean="0"/>
              <a:t>‹#›</a:t>
            </a:fld>
            <a:endParaRPr lang="en-US"/>
          </a:p>
        </p:txBody>
      </p:sp>
    </p:spTree>
    <p:extLst>
      <p:ext uri="{BB962C8B-B14F-4D97-AF65-F5344CB8AC3E}">
        <p14:creationId xmlns:p14="http://schemas.microsoft.com/office/powerpoint/2010/main" val="1259384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B623B-990A-4B3C-94E9-AF899B9443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5CAA9B-5504-4D9D-9098-CB4338D8577E}"/>
              </a:ext>
            </a:extLst>
          </p:cNvPr>
          <p:cNvSpPr>
            <a:spLocks noGrp="1"/>
          </p:cNvSpPr>
          <p:nvPr>
            <p:ph type="dt" sz="half" idx="10"/>
          </p:nvPr>
        </p:nvSpPr>
        <p:spPr/>
        <p:txBody>
          <a:bodyPr/>
          <a:lstStyle/>
          <a:p>
            <a:fld id="{6BEEB680-D28E-418C-BD6B-0216B9C2690D}" type="datetimeFigureOut">
              <a:rPr lang="en-US" smtClean="0"/>
              <a:t>6/13/23</a:t>
            </a:fld>
            <a:endParaRPr lang="en-US"/>
          </a:p>
        </p:txBody>
      </p:sp>
      <p:sp>
        <p:nvSpPr>
          <p:cNvPr id="4" name="Footer Placeholder 3">
            <a:extLst>
              <a:ext uri="{FF2B5EF4-FFF2-40B4-BE49-F238E27FC236}">
                <a16:creationId xmlns:a16="http://schemas.microsoft.com/office/drawing/2014/main" id="{0BBC9420-1B02-45B4-A880-4018F06BBA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894280-3EBE-4CE0-B02D-08AFC633711B}"/>
              </a:ext>
            </a:extLst>
          </p:cNvPr>
          <p:cNvSpPr>
            <a:spLocks noGrp="1"/>
          </p:cNvSpPr>
          <p:nvPr>
            <p:ph type="sldNum" sz="quarter" idx="12"/>
          </p:nvPr>
        </p:nvSpPr>
        <p:spPr/>
        <p:txBody>
          <a:bodyPr/>
          <a:lstStyle/>
          <a:p>
            <a:fld id="{A96CF2EA-38B5-4BDE-BB34-B0BE716421E3}" type="slidenum">
              <a:rPr lang="en-US" smtClean="0"/>
              <a:t>‹#›</a:t>
            </a:fld>
            <a:endParaRPr lang="en-US"/>
          </a:p>
        </p:txBody>
      </p:sp>
    </p:spTree>
    <p:extLst>
      <p:ext uri="{BB962C8B-B14F-4D97-AF65-F5344CB8AC3E}">
        <p14:creationId xmlns:p14="http://schemas.microsoft.com/office/powerpoint/2010/main" val="3559135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97337E-1AE2-4B0E-BC30-C8F839607013}"/>
              </a:ext>
            </a:extLst>
          </p:cNvPr>
          <p:cNvSpPr>
            <a:spLocks noGrp="1"/>
          </p:cNvSpPr>
          <p:nvPr>
            <p:ph type="dt" sz="half" idx="10"/>
          </p:nvPr>
        </p:nvSpPr>
        <p:spPr/>
        <p:txBody>
          <a:bodyPr/>
          <a:lstStyle/>
          <a:p>
            <a:fld id="{6BEEB680-D28E-418C-BD6B-0216B9C2690D}" type="datetimeFigureOut">
              <a:rPr lang="en-US" smtClean="0"/>
              <a:t>6/13/23</a:t>
            </a:fld>
            <a:endParaRPr lang="en-US"/>
          </a:p>
        </p:txBody>
      </p:sp>
      <p:sp>
        <p:nvSpPr>
          <p:cNvPr id="3" name="Footer Placeholder 2">
            <a:extLst>
              <a:ext uri="{FF2B5EF4-FFF2-40B4-BE49-F238E27FC236}">
                <a16:creationId xmlns:a16="http://schemas.microsoft.com/office/drawing/2014/main" id="{9D5144DD-0D88-4605-BE1C-E9D333785A6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468D5D9-FBD2-4A5C-BA22-5184115770B4}"/>
              </a:ext>
            </a:extLst>
          </p:cNvPr>
          <p:cNvSpPr>
            <a:spLocks noGrp="1"/>
          </p:cNvSpPr>
          <p:nvPr>
            <p:ph type="sldNum" sz="quarter" idx="12"/>
          </p:nvPr>
        </p:nvSpPr>
        <p:spPr/>
        <p:txBody>
          <a:bodyPr/>
          <a:lstStyle/>
          <a:p>
            <a:fld id="{A96CF2EA-38B5-4BDE-BB34-B0BE716421E3}" type="slidenum">
              <a:rPr lang="en-US" smtClean="0"/>
              <a:t>‹#›</a:t>
            </a:fld>
            <a:endParaRPr lang="en-US"/>
          </a:p>
        </p:txBody>
      </p:sp>
    </p:spTree>
    <p:extLst>
      <p:ext uri="{BB962C8B-B14F-4D97-AF65-F5344CB8AC3E}">
        <p14:creationId xmlns:p14="http://schemas.microsoft.com/office/powerpoint/2010/main" val="1255869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9CF2C-ACEE-47D6-8310-A86E37C9D1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02392A-862F-42B9-A9EC-9AD1FD4C03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2D36A3-BE3D-4043-ADBD-A5C9C7C5C1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56BB1C-EBEC-4F0A-ACFB-2DC91F685F08}"/>
              </a:ext>
            </a:extLst>
          </p:cNvPr>
          <p:cNvSpPr>
            <a:spLocks noGrp="1"/>
          </p:cNvSpPr>
          <p:nvPr>
            <p:ph type="dt" sz="half" idx="10"/>
          </p:nvPr>
        </p:nvSpPr>
        <p:spPr/>
        <p:txBody>
          <a:bodyPr/>
          <a:lstStyle/>
          <a:p>
            <a:fld id="{6BEEB680-D28E-418C-BD6B-0216B9C2690D}" type="datetimeFigureOut">
              <a:rPr lang="en-US" smtClean="0"/>
              <a:t>6/13/23</a:t>
            </a:fld>
            <a:endParaRPr lang="en-US"/>
          </a:p>
        </p:txBody>
      </p:sp>
      <p:sp>
        <p:nvSpPr>
          <p:cNvPr id="6" name="Footer Placeholder 5">
            <a:extLst>
              <a:ext uri="{FF2B5EF4-FFF2-40B4-BE49-F238E27FC236}">
                <a16:creationId xmlns:a16="http://schemas.microsoft.com/office/drawing/2014/main" id="{AF211B89-DA91-4221-936C-B93D7FF5E1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40471E-60B5-40EA-9306-EF899BB5D239}"/>
              </a:ext>
            </a:extLst>
          </p:cNvPr>
          <p:cNvSpPr>
            <a:spLocks noGrp="1"/>
          </p:cNvSpPr>
          <p:nvPr>
            <p:ph type="sldNum" sz="quarter" idx="12"/>
          </p:nvPr>
        </p:nvSpPr>
        <p:spPr/>
        <p:txBody>
          <a:bodyPr/>
          <a:lstStyle/>
          <a:p>
            <a:fld id="{A96CF2EA-38B5-4BDE-BB34-B0BE716421E3}" type="slidenum">
              <a:rPr lang="en-US" smtClean="0"/>
              <a:t>‹#›</a:t>
            </a:fld>
            <a:endParaRPr lang="en-US"/>
          </a:p>
        </p:txBody>
      </p:sp>
    </p:spTree>
    <p:extLst>
      <p:ext uri="{BB962C8B-B14F-4D97-AF65-F5344CB8AC3E}">
        <p14:creationId xmlns:p14="http://schemas.microsoft.com/office/powerpoint/2010/main" val="2605752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1884F-A466-451B-8609-F153662A23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25CB24-AA62-43A9-9DC5-9670BD5385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B85E725-51BB-47F2-9624-53EC796960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3DDA24-B47E-480A-A83E-4E43E4F54B7B}"/>
              </a:ext>
            </a:extLst>
          </p:cNvPr>
          <p:cNvSpPr>
            <a:spLocks noGrp="1"/>
          </p:cNvSpPr>
          <p:nvPr>
            <p:ph type="dt" sz="half" idx="10"/>
          </p:nvPr>
        </p:nvSpPr>
        <p:spPr/>
        <p:txBody>
          <a:bodyPr/>
          <a:lstStyle/>
          <a:p>
            <a:fld id="{6BEEB680-D28E-418C-BD6B-0216B9C2690D}" type="datetimeFigureOut">
              <a:rPr lang="en-US" smtClean="0"/>
              <a:t>6/13/23</a:t>
            </a:fld>
            <a:endParaRPr lang="en-US"/>
          </a:p>
        </p:txBody>
      </p:sp>
      <p:sp>
        <p:nvSpPr>
          <p:cNvPr id="6" name="Footer Placeholder 5">
            <a:extLst>
              <a:ext uri="{FF2B5EF4-FFF2-40B4-BE49-F238E27FC236}">
                <a16:creationId xmlns:a16="http://schemas.microsoft.com/office/drawing/2014/main" id="{EE3D8B2D-5DBE-4B43-B146-5BDD98D7FD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138769-7938-4A3E-B5A1-32A83E32D750}"/>
              </a:ext>
            </a:extLst>
          </p:cNvPr>
          <p:cNvSpPr>
            <a:spLocks noGrp="1"/>
          </p:cNvSpPr>
          <p:nvPr>
            <p:ph type="sldNum" sz="quarter" idx="12"/>
          </p:nvPr>
        </p:nvSpPr>
        <p:spPr/>
        <p:txBody>
          <a:bodyPr/>
          <a:lstStyle/>
          <a:p>
            <a:fld id="{A96CF2EA-38B5-4BDE-BB34-B0BE716421E3}" type="slidenum">
              <a:rPr lang="en-US" smtClean="0"/>
              <a:t>‹#›</a:t>
            </a:fld>
            <a:endParaRPr lang="en-US"/>
          </a:p>
        </p:txBody>
      </p:sp>
    </p:spTree>
    <p:extLst>
      <p:ext uri="{BB962C8B-B14F-4D97-AF65-F5344CB8AC3E}">
        <p14:creationId xmlns:p14="http://schemas.microsoft.com/office/powerpoint/2010/main" val="1580397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EE525A-0641-4E0C-B6C8-BE9F8A0744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98115A-8614-4F76-A826-741DBBB2CF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DAEEFA-B481-405B-8D9B-A7A3072A19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EEB680-D28E-418C-BD6B-0216B9C2690D}" type="datetimeFigureOut">
              <a:rPr lang="en-US" smtClean="0"/>
              <a:t>6/13/23</a:t>
            </a:fld>
            <a:endParaRPr lang="en-US"/>
          </a:p>
        </p:txBody>
      </p:sp>
      <p:sp>
        <p:nvSpPr>
          <p:cNvPr id="5" name="Footer Placeholder 4">
            <a:extLst>
              <a:ext uri="{FF2B5EF4-FFF2-40B4-BE49-F238E27FC236}">
                <a16:creationId xmlns:a16="http://schemas.microsoft.com/office/drawing/2014/main" id="{23158F6C-8BC0-47EC-A6CF-D2D7032E1E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704992-6CD9-471C-AAC3-9FDB4067C9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6CF2EA-38B5-4BDE-BB34-B0BE716421E3}" type="slidenum">
              <a:rPr lang="en-US" smtClean="0"/>
              <a:t>‹#›</a:t>
            </a:fld>
            <a:endParaRPr lang="en-US"/>
          </a:p>
        </p:txBody>
      </p:sp>
    </p:spTree>
    <p:extLst>
      <p:ext uri="{BB962C8B-B14F-4D97-AF65-F5344CB8AC3E}">
        <p14:creationId xmlns:p14="http://schemas.microsoft.com/office/powerpoint/2010/main" val="2682630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A21E8-BB42-4FFB-A1FF-C96692E71115}"/>
              </a:ext>
            </a:extLst>
          </p:cNvPr>
          <p:cNvSpPr>
            <a:spLocks noGrp="1"/>
          </p:cNvSpPr>
          <p:nvPr>
            <p:ph type="ctrTitle"/>
          </p:nvPr>
        </p:nvSpPr>
        <p:spPr/>
        <p:txBody>
          <a:bodyPr/>
          <a:lstStyle/>
          <a:p>
            <a:r>
              <a:rPr lang="en-US" dirty="0"/>
              <a:t>NSF Includes Analysis (Condensed) </a:t>
            </a:r>
          </a:p>
        </p:txBody>
      </p:sp>
      <p:sp>
        <p:nvSpPr>
          <p:cNvPr id="3" name="Subtitle 2">
            <a:extLst>
              <a:ext uri="{FF2B5EF4-FFF2-40B4-BE49-F238E27FC236}">
                <a16:creationId xmlns:a16="http://schemas.microsoft.com/office/drawing/2014/main" id="{747C6F2A-7441-449B-A41E-69B63A896FB9}"/>
              </a:ext>
            </a:extLst>
          </p:cNvPr>
          <p:cNvSpPr>
            <a:spLocks noGrp="1"/>
          </p:cNvSpPr>
          <p:nvPr>
            <p:ph type="subTitle" idx="1"/>
          </p:nvPr>
        </p:nvSpPr>
        <p:spPr/>
        <p:txBody>
          <a:bodyPr/>
          <a:lstStyle/>
          <a:p>
            <a:r>
              <a:rPr lang="en-US"/>
              <a:t>1/10/2022</a:t>
            </a:r>
            <a:endParaRPr lang="en-US" dirty="0"/>
          </a:p>
        </p:txBody>
      </p:sp>
    </p:spTree>
    <p:extLst>
      <p:ext uri="{BB962C8B-B14F-4D97-AF65-F5344CB8AC3E}">
        <p14:creationId xmlns:p14="http://schemas.microsoft.com/office/powerpoint/2010/main" val="2615032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0D535-2319-48F4-A820-ED3D201AC3A8}"/>
              </a:ext>
            </a:extLst>
          </p:cNvPr>
          <p:cNvSpPr>
            <a:spLocks noGrp="1"/>
          </p:cNvSpPr>
          <p:nvPr>
            <p:ph type="title"/>
          </p:nvPr>
        </p:nvSpPr>
        <p:spPr>
          <a:xfrm>
            <a:off x="168348" y="0"/>
            <a:ext cx="11428228" cy="910782"/>
          </a:xfrm>
        </p:spPr>
        <p:txBody>
          <a:bodyPr>
            <a:noAutofit/>
          </a:bodyPr>
          <a:lstStyle/>
          <a:p>
            <a:r>
              <a:rPr lang="en-US" sz="3200" dirty="0"/>
              <a:t>4.1 Match between expectations and student qualities (summarized)</a:t>
            </a:r>
          </a:p>
        </p:txBody>
      </p:sp>
      <p:sp>
        <p:nvSpPr>
          <p:cNvPr id="4" name="Content Placeholder 3">
            <a:extLst>
              <a:ext uri="{FF2B5EF4-FFF2-40B4-BE49-F238E27FC236}">
                <a16:creationId xmlns:a16="http://schemas.microsoft.com/office/drawing/2014/main" id="{5C5B56B7-9B73-4B6B-A396-364C61E5934A}"/>
              </a:ext>
            </a:extLst>
          </p:cNvPr>
          <p:cNvSpPr>
            <a:spLocks noGrp="1"/>
          </p:cNvSpPr>
          <p:nvPr>
            <p:ph idx="1"/>
          </p:nvPr>
        </p:nvSpPr>
        <p:spPr>
          <a:xfrm>
            <a:off x="1413244" y="3161584"/>
            <a:ext cx="9365512" cy="66659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ctr">
              <a:buNone/>
            </a:pPr>
            <a:r>
              <a:rPr lang="en-US" sz="2000" dirty="0">
                <a:solidFill>
                  <a:schemeClr val="tx1"/>
                </a:solidFill>
              </a:rPr>
              <a:t>Are neurodiverse students given the opportunity in STEM higher education to demonstrate their positive qualities? </a:t>
            </a:r>
          </a:p>
        </p:txBody>
      </p:sp>
      <p:sp>
        <p:nvSpPr>
          <p:cNvPr id="6" name="Arrow: Right 5">
            <a:extLst>
              <a:ext uri="{FF2B5EF4-FFF2-40B4-BE49-F238E27FC236}">
                <a16:creationId xmlns:a16="http://schemas.microsoft.com/office/drawing/2014/main" id="{BA4552A3-D09D-44CA-8533-C4A9B7115129}"/>
              </a:ext>
            </a:extLst>
          </p:cNvPr>
          <p:cNvSpPr/>
          <p:nvPr/>
        </p:nvSpPr>
        <p:spPr>
          <a:xfrm rot="5400000">
            <a:off x="5618372" y="3741395"/>
            <a:ext cx="475018" cy="6485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C251F0D-2833-4180-A62D-C22E567A4ED0}"/>
              </a:ext>
            </a:extLst>
          </p:cNvPr>
          <p:cNvSpPr txBox="1"/>
          <p:nvPr/>
        </p:nvSpPr>
        <p:spPr>
          <a:xfrm>
            <a:off x="168348" y="749384"/>
            <a:ext cx="12023652" cy="1738938"/>
          </a:xfrm>
          <a:prstGeom prst="rect">
            <a:avLst/>
          </a:prstGeom>
          <a:noFill/>
        </p:spPr>
        <p:txBody>
          <a:bodyPr wrap="square">
            <a:spAutoFit/>
          </a:bodyPr>
          <a:lstStyle/>
          <a:p>
            <a:r>
              <a:rPr lang="en-US" sz="1600" u="sng" dirty="0"/>
              <a:t>Qualities: </a:t>
            </a:r>
          </a:p>
          <a:p>
            <a:r>
              <a:rPr lang="en-US" sz="1600" b="1" dirty="0"/>
              <a:t>Social Life</a:t>
            </a:r>
            <a:r>
              <a:rPr lang="en-US" sz="1600" dirty="0"/>
              <a:t>: “Well, so they're often, again in in my observations….I mean they often don't have liaisons with a partner or much of a social life, and so they have a lot of time and they can invest it.”</a:t>
            </a:r>
          </a:p>
          <a:p>
            <a:endParaRPr lang="en-US" sz="1050" dirty="0"/>
          </a:p>
          <a:p>
            <a:r>
              <a:rPr lang="en-US" sz="1600" b="1" dirty="0"/>
              <a:t>Perseverance: </a:t>
            </a:r>
            <a:r>
              <a:rPr lang="en-US" sz="1600" dirty="0"/>
              <a:t>probably for every hour I spend using the course materials, I spend two or three hours on outside materials just researching the topics myself, watching YouTube videos, finding ways to kind of enhance what I was learning.”</a:t>
            </a:r>
          </a:p>
          <a:p>
            <a:endParaRPr lang="en-US" sz="1600" dirty="0"/>
          </a:p>
        </p:txBody>
      </p:sp>
      <p:sp>
        <p:nvSpPr>
          <p:cNvPr id="10" name="TextBox 9">
            <a:extLst>
              <a:ext uri="{FF2B5EF4-FFF2-40B4-BE49-F238E27FC236}">
                <a16:creationId xmlns:a16="http://schemas.microsoft.com/office/drawing/2014/main" id="{0C1B2F06-DF94-4376-AB16-B5C337E13734}"/>
              </a:ext>
            </a:extLst>
          </p:cNvPr>
          <p:cNvSpPr txBox="1"/>
          <p:nvPr/>
        </p:nvSpPr>
        <p:spPr>
          <a:xfrm>
            <a:off x="168348" y="4261508"/>
            <a:ext cx="11567425" cy="2862322"/>
          </a:xfrm>
          <a:prstGeom prst="rect">
            <a:avLst/>
          </a:prstGeom>
          <a:noFill/>
        </p:spPr>
        <p:txBody>
          <a:bodyPr wrap="square">
            <a:spAutoFit/>
          </a:bodyPr>
          <a:lstStyle/>
          <a:p>
            <a:r>
              <a:rPr lang="en-US" sz="1600" b="1" dirty="0"/>
              <a:t>Creativity</a:t>
            </a:r>
            <a:r>
              <a:rPr lang="en-US" sz="1400" b="1" dirty="0"/>
              <a:t>: </a:t>
            </a:r>
            <a:r>
              <a:rPr lang="en-US" sz="1600" i="1" dirty="0"/>
              <a:t>“</a:t>
            </a:r>
            <a:r>
              <a:rPr lang="en-US" sz="1600" dirty="0"/>
              <a:t>I've had to teach myself my whole life differently than I was being taught. […] So they may teach you one way but I had to absorb it another. So it gives me a different way of thinking about things. I think outside the box more often than inside the box. […] but I'm not disabled I just go about it differently”</a:t>
            </a:r>
          </a:p>
          <a:p>
            <a:endParaRPr lang="en-US" sz="1600" dirty="0"/>
          </a:p>
          <a:p>
            <a:r>
              <a:rPr lang="en-US" sz="1600" dirty="0"/>
              <a:t>“That's why I didn't think I was going to get into a STEM area because I was always the drawer, photographer, more artsy one in my family so just having creative ways to address, creative and new ways, kind of outside the box kind of things. Taking a different approach is how I usually do things in my life.”</a:t>
            </a:r>
          </a:p>
          <a:p>
            <a:endParaRPr lang="en-US" sz="1600" dirty="0"/>
          </a:p>
          <a:p>
            <a:r>
              <a:rPr lang="en-US" sz="1600" dirty="0"/>
              <a:t>“the true creativity comes from not having linear thinking and not to say we need folks to do everything, but that sort of truly creative thought and problem solving comes from a different mindset”</a:t>
            </a:r>
            <a:endParaRPr lang="en-US" sz="1800" dirty="0"/>
          </a:p>
          <a:p>
            <a:endParaRPr lang="en-US" dirty="0"/>
          </a:p>
        </p:txBody>
      </p:sp>
      <p:sp>
        <p:nvSpPr>
          <p:cNvPr id="16" name="TextBox 15">
            <a:extLst>
              <a:ext uri="{FF2B5EF4-FFF2-40B4-BE49-F238E27FC236}">
                <a16:creationId xmlns:a16="http://schemas.microsoft.com/office/drawing/2014/main" id="{EC14F49F-7344-42E6-A5F0-C3BFCF7CB42E}"/>
              </a:ext>
            </a:extLst>
          </p:cNvPr>
          <p:cNvSpPr txBox="1"/>
          <p:nvPr/>
        </p:nvSpPr>
        <p:spPr>
          <a:xfrm>
            <a:off x="231257" y="2227933"/>
            <a:ext cx="11729485" cy="954107"/>
          </a:xfrm>
          <a:prstGeom prst="rect">
            <a:avLst/>
          </a:prstGeom>
          <a:noFill/>
        </p:spPr>
        <p:txBody>
          <a:bodyPr wrap="square">
            <a:spAutoFit/>
          </a:bodyPr>
          <a:lstStyle/>
          <a:p>
            <a:r>
              <a:rPr lang="en-US" sz="1400" dirty="0"/>
              <a:t>“I work with honors students like academically, when they figure out where they're supposed to be, they usually do really well. It's that figuring out where they need to be that maybe is part of the issue, but in terms of understanding content in the mathematical and physical sciences, especially when it is something like computer science or math, where they're processing the information and they </a:t>
            </a:r>
            <a:r>
              <a:rPr lang="en-US" sz="1400" i="1" dirty="0"/>
              <a:t>can</a:t>
            </a:r>
            <a:r>
              <a:rPr lang="en-US" sz="1400" dirty="0"/>
              <a:t> process it, and then utilize it, and it makes sense to them, they tend to do very, very well”</a:t>
            </a:r>
          </a:p>
        </p:txBody>
      </p:sp>
    </p:spTree>
    <p:extLst>
      <p:ext uri="{BB962C8B-B14F-4D97-AF65-F5344CB8AC3E}">
        <p14:creationId xmlns:p14="http://schemas.microsoft.com/office/powerpoint/2010/main" val="908782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2F0D-6E31-0246-B7CE-48C19429CAA5}"/>
              </a:ext>
            </a:extLst>
          </p:cNvPr>
          <p:cNvSpPr>
            <a:spLocks noGrp="1"/>
          </p:cNvSpPr>
          <p:nvPr>
            <p:ph type="title"/>
          </p:nvPr>
        </p:nvSpPr>
        <p:spPr>
          <a:xfrm>
            <a:off x="183589" y="64828"/>
            <a:ext cx="11540358" cy="833996"/>
          </a:xfrm>
        </p:spPr>
        <p:txBody>
          <a:bodyPr>
            <a:normAutofit/>
          </a:bodyPr>
          <a:lstStyle/>
          <a:p>
            <a:r>
              <a:rPr lang="en-US" sz="4000" dirty="0"/>
              <a:t>4.1 Match between expectations and student qualities</a:t>
            </a:r>
          </a:p>
        </p:txBody>
      </p:sp>
      <p:sp>
        <p:nvSpPr>
          <p:cNvPr id="5" name="TextBox 4">
            <a:extLst>
              <a:ext uri="{FF2B5EF4-FFF2-40B4-BE49-F238E27FC236}">
                <a16:creationId xmlns:a16="http://schemas.microsoft.com/office/drawing/2014/main" id="{B0A23943-7AFA-4AD4-9905-C784CEE753BB}"/>
              </a:ext>
            </a:extLst>
          </p:cNvPr>
          <p:cNvSpPr txBox="1"/>
          <p:nvPr/>
        </p:nvSpPr>
        <p:spPr>
          <a:xfrm>
            <a:off x="3129510" y="4058053"/>
            <a:ext cx="3066220" cy="1815882"/>
          </a:xfrm>
          <a:prstGeom prst="rect">
            <a:avLst/>
          </a:prstGeom>
          <a:noFill/>
        </p:spPr>
        <p:txBody>
          <a:bodyPr wrap="square">
            <a:spAutoFit/>
          </a:bodyPr>
          <a:lstStyle/>
          <a:p>
            <a:r>
              <a:rPr lang="en-US" sz="1400" dirty="0"/>
              <a:t>“That's why I didn't think I was going to get into a STEM area because I was always the drawer, photographer, more artsy one in my family so just having creative ways to address, creative and new ways, kind of outside the box kind of things. Taking a different approach is how I usually do things in my life”</a:t>
            </a:r>
          </a:p>
        </p:txBody>
      </p:sp>
      <p:sp>
        <p:nvSpPr>
          <p:cNvPr id="6" name="Content Placeholder 4">
            <a:extLst>
              <a:ext uri="{FF2B5EF4-FFF2-40B4-BE49-F238E27FC236}">
                <a16:creationId xmlns:a16="http://schemas.microsoft.com/office/drawing/2014/main" id="{4DF0845C-62C1-45FD-A0A8-7F2BC581EB41}"/>
              </a:ext>
            </a:extLst>
          </p:cNvPr>
          <p:cNvSpPr txBox="1">
            <a:spLocks/>
          </p:cNvSpPr>
          <p:nvPr/>
        </p:nvSpPr>
        <p:spPr>
          <a:xfrm>
            <a:off x="6310987" y="1393492"/>
            <a:ext cx="2928641" cy="2244581"/>
          </a:xfrm>
          <a:prstGeom prst="ellipse">
            <a:avLst/>
          </a:prstGeom>
          <a:solidFill>
            <a:schemeClr val="bg1"/>
          </a:solidFill>
          <a:ln w="12700" cap="flat" cmpd="sng" algn="ctr">
            <a:solidFill>
              <a:schemeClr val="accent1"/>
            </a:solidFill>
            <a:prstDash val="lgDash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20000"/>
              </a:lnSpc>
              <a:spcBef>
                <a:spcPts val="0"/>
              </a:spcBef>
              <a:buFont typeface="Arial" panose="020B0604020202020204" pitchFamily="34" charset="0"/>
              <a:buNone/>
            </a:pPr>
            <a:r>
              <a:rPr lang="en-US" sz="1600" dirty="0">
                <a:solidFill>
                  <a:schemeClr val="tx1"/>
                </a:solidFill>
              </a:rPr>
              <a:t>Traditional System of “Learning”</a:t>
            </a:r>
          </a:p>
          <a:p>
            <a:pPr marL="457200" indent="-457200">
              <a:lnSpc>
                <a:spcPct val="120000"/>
              </a:lnSpc>
              <a:spcBef>
                <a:spcPts val="0"/>
              </a:spcBef>
              <a:buFont typeface="Arial" panose="020B0604020202020204" pitchFamily="34" charset="0"/>
              <a:buAutoNum type="arabicParenR"/>
            </a:pPr>
            <a:r>
              <a:rPr lang="en-US" sz="1400" dirty="0">
                <a:solidFill>
                  <a:schemeClr val="tx1"/>
                </a:solidFill>
              </a:rPr>
              <a:t>Learning in a lecture style format</a:t>
            </a:r>
          </a:p>
          <a:p>
            <a:pPr marL="457200" indent="-457200">
              <a:lnSpc>
                <a:spcPct val="120000"/>
              </a:lnSpc>
              <a:spcBef>
                <a:spcPts val="0"/>
              </a:spcBef>
              <a:buFont typeface="Arial" panose="020B0604020202020204" pitchFamily="34" charset="0"/>
              <a:buAutoNum type="arabicParenR"/>
            </a:pPr>
            <a:r>
              <a:rPr lang="en-US" sz="1400" dirty="0">
                <a:solidFill>
                  <a:schemeClr val="tx1"/>
                </a:solidFill>
              </a:rPr>
              <a:t>Assignments- do not allow for creativity </a:t>
            </a:r>
          </a:p>
        </p:txBody>
      </p:sp>
      <p:sp>
        <p:nvSpPr>
          <p:cNvPr id="8" name="TextBox 7">
            <a:extLst>
              <a:ext uri="{FF2B5EF4-FFF2-40B4-BE49-F238E27FC236}">
                <a16:creationId xmlns:a16="http://schemas.microsoft.com/office/drawing/2014/main" id="{EFD35ACA-BC9D-42C4-AAD6-8D5D206212C6}"/>
              </a:ext>
            </a:extLst>
          </p:cNvPr>
          <p:cNvSpPr txBox="1"/>
          <p:nvPr/>
        </p:nvSpPr>
        <p:spPr>
          <a:xfrm>
            <a:off x="6244696" y="3712407"/>
            <a:ext cx="2818481" cy="2246769"/>
          </a:xfrm>
          <a:prstGeom prst="rect">
            <a:avLst/>
          </a:prstGeom>
          <a:noFill/>
        </p:spPr>
        <p:txBody>
          <a:bodyPr wrap="square">
            <a:spAutoFit/>
          </a:bodyPr>
          <a:lstStyle/>
          <a:p>
            <a:r>
              <a:rPr lang="en-US" sz="1400" dirty="0"/>
              <a:t>“I've had to teach myself my whole life differently than I was being taught. […] So they may teach you one way but I had to absorb it another. So it gives me a different way of thinking about things. I think outside the box more often than inside the box. […] but I'm not disabled I just go about it differently”</a:t>
            </a:r>
          </a:p>
        </p:txBody>
      </p:sp>
      <p:sp>
        <p:nvSpPr>
          <p:cNvPr id="9" name="Rectangle 8">
            <a:extLst>
              <a:ext uri="{FF2B5EF4-FFF2-40B4-BE49-F238E27FC236}">
                <a16:creationId xmlns:a16="http://schemas.microsoft.com/office/drawing/2014/main" id="{58CCF2D6-CF4F-4E06-B8A1-4AAF5049C545}"/>
              </a:ext>
            </a:extLst>
          </p:cNvPr>
          <p:cNvSpPr/>
          <p:nvPr/>
        </p:nvSpPr>
        <p:spPr>
          <a:xfrm>
            <a:off x="1434595" y="2823129"/>
            <a:ext cx="2695917" cy="8619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1"/>
                </a:solidFill>
              </a:rPr>
              <a:t>Neurodiverse Students</a:t>
            </a:r>
            <a:endParaRPr lang="en-US" sz="1600" dirty="0">
              <a:solidFill>
                <a:schemeClr val="tx1"/>
              </a:solidFill>
            </a:endParaRPr>
          </a:p>
          <a:p>
            <a:pPr algn="ctr"/>
            <a:r>
              <a:rPr lang="en-US" dirty="0">
                <a:solidFill>
                  <a:schemeClr val="tx1"/>
                </a:solidFill>
              </a:rPr>
              <a:t> have characteristics well suited for a STEM Career</a:t>
            </a:r>
          </a:p>
        </p:txBody>
      </p:sp>
      <p:sp>
        <p:nvSpPr>
          <p:cNvPr id="10" name="Content Placeholder 4">
            <a:extLst>
              <a:ext uri="{FF2B5EF4-FFF2-40B4-BE49-F238E27FC236}">
                <a16:creationId xmlns:a16="http://schemas.microsoft.com/office/drawing/2014/main" id="{D67F29DC-87BE-4060-9E94-C8EE850A8AAC}"/>
              </a:ext>
            </a:extLst>
          </p:cNvPr>
          <p:cNvSpPr txBox="1">
            <a:spLocks/>
          </p:cNvSpPr>
          <p:nvPr/>
        </p:nvSpPr>
        <p:spPr>
          <a:xfrm>
            <a:off x="9373127" y="1159317"/>
            <a:ext cx="2846023" cy="2522188"/>
          </a:xfrm>
          <a:prstGeom prst="ellipse">
            <a:avLst/>
          </a:prstGeom>
          <a:solidFill>
            <a:schemeClr val="bg1"/>
          </a:solidFill>
          <a:ln w="12700" cap="flat" cmpd="sng" algn="ctr">
            <a:solidFill>
              <a:schemeClr val="accent3">
                <a:lumMod val="75000"/>
              </a:schemeClr>
            </a:solidFill>
            <a:prstDash val="lgDashDot"/>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20000"/>
              </a:lnSpc>
              <a:spcBef>
                <a:spcPts val="0"/>
              </a:spcBef>
              <a:buFont typeface="Arial" panose="020B0604020202020204" pitchFamily="34" charset="0"/>
              <a:buNone/>
            </a:pPr>
            <a:r>
              <a:rPr lang="en-US" sz="1600" dirty="0">
                <a:solidFill>
                  <a:schemeClr val="tx1"/>
                </a:solidFill>
              </a:rPr>
              <a:t>STEM Workforce System</a:t>
            </a:r>
          </a:p>
          <a:p>
            <a:pPr marL="0" indent="0">
              <a:lnSpc>
                <a:spcPct val="120000"/>
              </a:lnSpc>
              <a:spcBef>
                <a:spcPts val="0"/>
              </a:spcBef>
              <a:buFont typeface="Arial" panose="020B0604020202020204" pitchFamily="34" charset="0"/>
              <a:buNone/>
            </a:pPr>
            <a:r>
              <a:rPr lang="en-US" sz="1400" dirty="0">
                <a:solidFill>
                  <a:schemeClr val="tx1"/>
                </a:solidFill>
              </a:rPr>
              <a:t>Disability Resources: Accommodations ??</a:t>
            </a:r>
          </a:p>
        </p:txBody>
      </p:sp>
      <p:sp>
        <p:nvSpPr>
          <p:cNvPr id="12" name="TextBox 11">
            <a:extLst>
              <a:ext uri="{FF2B5EF4-FFF2-40B4-BE49-F238E27FC236}">
                <a16:creationId xmlns:a16="http://schemas.microsoft.com/office/drawing/2014/main" id="{AE547841-8AE5-43D4-A4F2-B7D55E5E9968}"/>
              </a:ext>
            </a:extLst>
          </p:cNvPr>
          <p:cNvSpPr txBox="1"/>
          <p:nvPr/>
        </p:nvSpPr>
        <p:spPr>
          <a:xfrm>
            <a:off x="95319" y="3820309"/>
            <a:ext cx="2818481" cy="2462213"/>
          </a:xfrm>
          <a:prstGeom prst="rect">
            <a:avLst/>
          </a:prstGeom>
          <a:noFill/>
        </p:spPr>
        <p:txBody>
          <a:bodyPr wrap="square">
            <a:spAutoFit/>
          </a:bodyPr>
          <a:lstStyle/>
          <a:p>
            <a:r>
              <a:rPr lang="en-US" sz="1400" dirty="0"/>
              <a:t>“It's that figuring out where they need to be that maybe is part of the issue, but in terms of understanding content in the mathematical and physical sciences, especially when it is something like computer science or math, where they're processing the information and they </a:t>
            </a:r>
            <a:r>
              <a:rPr lang="en-US" sz="1400" i="1" dirty="0"/>
              <a:t>can</a:t>
            </a:r>
            <a:r>
              <a:rPr lang="en-US" sz="1400" dirty="0"/>
              <a:t> process it, and then utilize it, and it makes sense to them, they tend to do very, very well.”</a:t>
            </a:r>
          </a:p>
        </p:txBody>
      </p:sp>
      <p:sp>
        <p:nvSpPr>
          <p:cNvPr id="14" name="TextBox 13">
            <a:extLst>
              <a:ext uri="{FF2B5EF4-FFF2-40B4-BE49-F238E27FC236}">
                <a16:creationId xmlns:a16="http://schemas.microsoft.com/office/drawing/2014/main" id="{57C0D848-F2B2-4466-A14C-8AB04C8489F9}"/>
              </a:ext>
            </a:extLst>
          </p:cNvPr>
          <p:cNvSpPr txBox="1"/>
          <p:nvPr/>
        </p:nvSpPr>
        <p:spPr>
          <a:xfrm>
            <a:off x="9239628" y="3820309"/>
            <a:ext cx="2691639" cy="2677656"/>
          </a:xfrm>
          <a:prstGeom prst="rect">
            <a:avLst/>
          </a:prstGeom>
          <a:noFill/>
        </p:spPr>
        <p:txBody>
          <a:bodyPr wrap="square">
            <a:spAutoFit/>
          </a:bodyPr>
          <a:lstStyle/>
          <a:p>
            <a:r>
              <a:rPr lang="en-US" sz="1400" dirty="0"/>
              <a:t>“I work with many high level engineers around the country, around the world, and I’ll tell you at the highest level, every single one of them is neuro diverse. And that is, the true creativity comes from not having linear thinking and not to say we need folks to do everything, but that sort of truly creative thought and problem solving comes from a different mindset.”</a:t>
            </a:r>
          </a:p>
        </p:txBody>
      </p:sp>
      <p:sp>
        <p:nvSpPr>
          <p:cNvPr id="16" name="TextBox 15">
            <a:extLst>
              <a:ext uri="{FF2B5EF4-FFF2-40B4-BE49-F238E27FC236}">
                <a16:creationId xmlns:a16="http://schemas.microsoft.com/office/drawing/2014/main" id="{949D90D5-C399-4987-92E7-EC161B872FE3}"/>
              </a:ext>
            </a:extLst>
          </p:cNvPr>
          <p:cNvSpPr txBox="1"/>
          <p:nvPr/>
        </p:nvSpPr>
        <p:spPr>
          <a:xfrm>
            <a:off x="132521" y="1266784"/>
            <a:ext cx="2604149" cy="1384995"/>
          </a:xfrm>
          <a:prstGeom prst="rect">
            <a:avLst/>
          </a:prstGeom>
          <a:noFill/>
        </p:spPr>
        <p:txBody>
          <a:bodyPr wrap="square">
            <a:spAutoFit/>
          </a:bodyPr>
          <a:lstStyle/>
          <a:p>
            <a:r>
              <a:rPr lang="en-US" sz="1400" dirty="0"/>
              <a:t>“a lot of the natural talents that lend themselves to the stem field are talents that students who are neuro diverse bring to the table. …particularly around creativity and problem solving.” </a:t>
            </a:r>
          </a:p>
        </p:txBody>
      </p:sp>
      <p:sp>
        <p:nvSpPr>
          <p:cNvPr id="18" name="TextBox 17">
            <a:extLst>
              <a:ext uri="{FF2B5EF4-FFF2-40B4-BE49-F238E27FC236}">
                <a16:creationId xmlns:a16="http://schemas.microsoft.com/office/drawing/2014/main" id="{4C32F029-A24B-4045-9B14-384F19055A8A}"/>
              </a:ext>
            </a:extLst>
          </p:cNvPr>
          <p:cNvSpPr txBox="1"/>
          <p:nvPr/>
        </p:nvSpPr>
        <p:spPr>
          <a:xfrm>
            <a:off x="3209683" y="1501132"/>
            <a:ext cx="2524475" cy="1169551"/>
          </a:xfrm>
          <a:prstGeom prst="rect">
            <a:avLst/>
          </a:prstGeom>
          <a:noFill/>
        </p:spPr>
        <p:txBody>
          <a:bodyPr wrap="square">
            <a:spAutoFit/>
          </a:bodyPr>
          <a:lstStyle/>
          <a:p>
            <a:r>
              <a:rPr lang="en-US" sz="1400" dirty="0"/>
              <a:t>“I mean they often don't have liaisons with a partner or much of a social life, and so they have a lot of time and they can invest it.”</a:t>
            </a:r>
          </a:p>
        </p:txBody>
      </p:sp>
      <p:sp>
        <p:nvSpPr>
          <p:cNvPr id="4" name="TextBox 3">
            <a:extLst>
              <a:ext uri="{FF2B5EF4-FFF2-40B4-BE49-F238E27FC236}">
                <a16:creationId xmlns:a16="http://schemas.microsoft.com/office/drawing/2014/main" id="{6F9BBB91-EBC4-408E-A9E3-DED136119B51}"/>
              </a:ext>
            </a:extLst>
          </p:cNvPr>
          <p:cNvSpPr txBox="1"/>
          <p:nvPr/>
        </p:nvSpPr>
        <p:spPr>
          <a:xfrm>
            <a:off x="5439087" y="800740"/>
            <a:ext cx="2515856" cy="646331"/>
          </a:xfrm>
          <a:prstGeom prst="rect">
            <a:avLst/>
          </a:prstGeom>
          <a:noFill/>
        </p:spPr>
        <p:txBody>
          <a:bodyPr wrap="square" rtlCol="0">
            <a:spAutoFit/>
          </a:bodyPr>
          <a:lstStyle/>
          <a:p>
            <a:r>
              <a:rPr lang="en-US" dirty="0"/>
              <a:t>Neurodiverse students face tension with: </a:t>
            </a:r>
          </a:p>
        </p:txBody>
      </p:sp>
      <p:cxnSp>
        <p:nvCxnSpPr>
          <p:cNvPr id="15" name="Straight Connector 14">
            <a:extLst>
              <a:ext uri="{FF2B5EF4-FFF2-40B4-BE49-F238E27FC236}">
                <a16:creationId xmlns:a16="http://schemas.microsoft.com/office/drawing/2014/main" id="{695ED393-CC62-E80F-BBAB-25424B104245}"/>
              </a:ext>
            </a:extLst>
          </p:cNvPr>
          <p:cNvCxnSpPr>
            <a:cxnSpLocks/>
          </p:cNvCxnSpPr>
          <p:nvPr/>
        </p:nvCxnSpPr>
        <p:spPr>
          <a:xfrm>
            <a:off x="6127618" y="1564600"/>
            <a:ext cx="0" cy="4895847"/>
          </a:xfrm>
          <a:prstGeom prst="line">
            <a:avLst/>
          </a:prstGeom>
        </p:spPr>
        <p:style>
          <a:lnRef idx="1">
            <a:schemeClr val="accent1"/>
          </a:lnRef>
          <a:fillRef idx="0">
            <a:schemeClr val="accent1"/>
          </a:fillRef>
          <a:effectRef idx="0">
            <a:schemeClr val="accent1"/>
          </a:effectRef>
          <a:fontRef idx="minor">
            <a:schemeClr val="tx1"/>
          </a:fontRef>
        </p:style>
      </p:cxnSp>
      <p:sp>
        <p:nvSpPr>
          <p:cNvPr id="19" name="Plus Sign 18">
            <a:extLst>
              <a:ext uri="{FF2B5EF4-FFF2-40B4-BE49-F238E27FC236}">
                <a16:creationId xmlns:a16="http://schemas.microsoft.com/office/drawing/2014/main" id="{C3B5E482-DD67-6C81-A961-C5A971920F63}"/>
              </a:ext>
            </a:extLst>
          </p:cNvPr>
          <p:cNvSpPr/>
          <p:nvPr/>
        </p:nvSpPr>
        <p:spPr>
          <a:xfrm>
            <a:off x="9091494" y="2194579"/>
            <a:ext cx="429768"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963CF189-9056-A155-4A52-32EB85DD9C5C}"/>
              </a:ext>
            </a:extLst>
          </p:cNvPr>
          <p:cNvSpPr txBox="1"/>
          <p:nvPr/>
        </p:nvSpPr>
        <p:spPr>
          <a:xfrm>
            <a:off x="4031889" y="3681505"/>
            <a:ext cx="1332192" cy="369332"/>
          </a:xfrm>
          <a:prstGeom prst="rect">
            <a:avLst/>
          </a:prstGeom>
          <a:noFill/>
        </p:spPr>
        <p:txBody>
          <a:bodyPr wrap="square">
            <a:spAutoFit/>
          </a:bodyPr>
          <a:lstStyle/>
          <a:p>
            <a:r>
              <a:rPr lang="en-US" sz="1800" b="1" dirty="0"/>
              <a:t>Creativity</a:t>
            </a:r>
            <a:endParaRPr lang="en-US" dirty="0"/>
          </a:p>
        </p:txBody>
      </p:sp>
      <p:sp>
        <p:nvSpPr>
          <p:cNvPr id="22" name="TextBox 21">
            <a:extLst>
              <a:ext uri="{FF2B5EF4-FFF2-40B4-BE49-F238E27FC236}">
                <a16:creationId xmlns:a16="http://schemas.microsoft.com/office/drawing/2014/main" id="{D86C598A-873C-55C2-C174-C2352F7C5320}"/>
              </a:ext>
            </a:extLst>
          </p:cNvPr>
          <p:cNvSpPr txBox="1"/>
          <p:nvPr/>
        </p:nvSpPr>
        <p:spPr>
          <a:xfrm>
            <a:off x="3989504" y="1018620"/>
            <a:ext cx="1332192" cy="369332"/>
          </a:xfrm>
          <a:prstGeom prst="rect">
            <a:avLst/>
          </a:prstGeom>
          <a:noFill/>
        </p:spPr>
        <p:txBody>
          <a:bodyPr wrap="square">
            <a:spAutoFit/>
          </a:bodyPr>
          <a:lstStyle/>
          <a:p>
            <a:r>
              <a:rPr lang="en-US" sz="1800" b="1" dirty="0"/>
              <a:t>Focus</a:t>
            </a:r>
            <a:endParaRPr lang="en-US" dirty="0"/>
          </a:p>
        </p:txBody>
      </p:sp>
      <p:sp>
        <p:nvSpPr>
          <p:cNvPr id="24" name="TextBox 23">
            <a:extLst>
              <a:ext uri="{FF2B5EF4-FFF2-40B4-BE49-F238E27FC236}">
                <a16:creationId xmlns:a16="http://schemas.microsoft.com/office/drawing/2014/main" id="{88BD15BD-8C2E-2F91-7605-ED8C4A548A84}"/>
              </a:ext>
            </a:extLst>
          </p:cNvPr>
          <p:cNvSpPr txBox="1"/>
          <p:nvPr/>
        </p:nvSpPr>
        <p:spPr>
          <a:xfrm>
            <a:off x="436698" y="910768"/>
            <a:ext cx="2135722" cy="369332"/>
          </a:xfrm>
          <a:prstGeom prst="rect">
            <a:avLst/>
          </a:prstGeom>
          <a:noFill/>
        </p:spPr>
        <p:txBody>
          <a:bodyPr wrap="square">
            <a:spAutoFit/>
          </a:bodyPr>
          <a:lstStyle/>
          <a:p>
            <a:r>
              <a:rPr lang="en-US" sz="1800" b="1" dirty="0"/>
              <a:t>“Natural Talents”</a:t>
            </a:r>
            <a:endParaRPr lang="en-US" dirty="0"/>
          </a:p>
        </p:txBody>
      </p:sp>
    </p:spTree>
    <p:extLst>
      <p:ext uri="{BB962C8B-B14F-4D97-AF65-F5344CB8AC3E}">
        <p14:creationId xmlns:p14="http://schemas.microsoft.com/office/powerpoint/2010/main" val="1406553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1361C-A14B-5B4F-B536-5D4257091347}"/>
              </a:ext>
            </a:extLst>
          </p:cNvPr>
          <p:cNvSpPr>
            <a:spLocks noGrp="1"/>
          </p:cNvSpPr>
          <p:nvPr>
            <p:ph type="title"/>
          </p:nvPr>
        </p:nvSpPr>
        <p:spPr>
          <a:xfrm>
            <a:off x="99790" y="-16023"/>
            <a:ext cx="11732173" cy="1325563"/>
          </a:xfrm>
        </p:spPr>
        <p:txBody>
          <a:bodyPr>
            <a:normAutofit/>
          </a:bodyPr>
          <a:lstStyle/>
          <a:p>
            <a:r>
              <a:rPr lang="en-US" sz="4000" dirty="0"/>
              <a:t>4.2 Mismatch between expectations and student qualities</a:t>
            </a:r>
          </a:p>
        </p:txBody>
      </p:sp>
      <p:sp>
        <p:nvSpPr>
          <p:cNvPr id="3" name="Content Placeholder 4">
            <a:extLst>
              <a:ext uri="{FF2B5EF4-FFF2-40B4-BE49-F238E27FC236}">
                <a16:creationId xmlns:a16="http://schemas.microsoft.com/office/drawing/2014/main" id="{7529C454-08FF-4274-AB90-82A973C07EEC}"/>
              </a:ext>
            </a:extLst>
          </p:cNvPr>
          <p:cNvSpPr txBox="1">
            <a:spLocks/>
          </p:cNvSpPr>
          <p:nvPr/>
        </p:nvSpPr>
        <p:spPr>
          <a:xfrm>
            <a:off x="833196" y="3531737"/>
            <a:ext cx="2604149" cy="645107"/>
          </a:xfrm>
          <a:prstGeom prst="rect">
            <a:avLst/>
          </a:prstGeom>
          <a:solidFill>
            <a:schemeClr val="bg1"/>
          </a:solidFill>
          <a:ln w="12700" cap="flat" cmpd="sng" algn="ctr">
            <a:solidFill>
              <a:schemeClr val="accent1"/>
            </a:solidFill>
            <a:prstDash val="solid"/>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20000"/>
              </a:lnSpc>
              <a:spcBef>
                <a:spcPts val="0"/>
              </a:spcBef>
              <a:buFont typeface="Arial" panose="020B0604020202020204" pitchFamily="34" charset="0"/>
              <a:buNone/>
            </a:pPr>
            <a:r>
              <a:rPr lang="en-US" sz="1600" dirty="0">
                <a:solidFill>
                  <a:schemeClr val="tx1"/>
                </a:solidFill>
              </a:rPr>
              <a:t>Neurodiverse STEM Students: a diverse bunch</a:t>
            </a:r>
            <a:endParaRPr lang="en-US" sz="1400" dirty="0">
              <a:solidFill>
                <a:schemeClr val="tx1"/>
              </a:solidFill>
            </a:endParaRPr>
          </a:p>
        </p:txBody>
      </p:sp>
      <p:sp>
        <p:nvSpPr>
          <p:cNvPr id="5" name="TextBox 4">
            <a:extLst>
              <a:ext uri="{FF2B5EF4-FFF2-40B4-BE49-F238E27FC236}">
                <a16:creationId xmlns:a16="http://schemas.microsoft.com/office/drawing/2014/main" id="{989B8092-155C-410A-818B-38DE70AF4C40}"/>
              </a:ext>
            </a:extLst>
          </p:cNvPr>
          <p:cNvSpPr txBox="1"/>
          <p:nvPr/>
        </p:nvSpPr>
        <p:spPr>
          <a:xfrm>
            <a:off x="222055" y="1153157"/>
            <a:ext cx="3826433" cy="2246769"/>
          </a:xfrm>
          <a:prstGeom prst="rect">
            <a:avLst/>
          </a:prstGeom>
          <a:noFill/>
        </p:spPr>
        <p:txBody>
          <a:bodyPr wrap="square">
            <a:spAutoFit/>
          </a:bodyPr>
          <a:lstStyle/>
          <a:p>
            <a:r>
              <a:rPr lang="en-US" sz="1400" dirty="0"/>
              <a:t>“Now for the situations in which it </a:t>
            </a:r>
            <a:r>
              <a:rPr lang="en-US" sz="1400" i="1" dirty="0"/>
              <a:t>is</a:t>
            </a:r>
            <a:r>
              <a:rPr lang="en-US" sz="1400" dirty="0"/>
              <a:t> about the academic work itself, it's often more about some of those comorbid anxiety and maybe perfectionistic tendencies or sort of OCD kind of tendencies that will show up for some students on the autism spectrum and so having everything very right, wanting things to be perfect, losing track of time, and having difficulty submitting work on a deadline because they'd like to make it better or it's not quite there yet for them…”</a:t>
            </a:r>
          </a:p>
        </p:txBody>
      </p:sp>
      <p:sp>
        <p:nvSpPr>
          <p:cNvPr id="7" name="TextBox 6">
            <a:extLst>
              <a:ext uri="{FF2B5EF4-FFF2-40B4-BE49-F238E27FC236}">
                <a16:creationId xmlns:a16="http://schemas.microsoft.com/office/drawing/2014/main" id="{A019C736-DE04-4C15-BD47-8459D5C07C06}"/>
              </a:ext>
            </a:extLst>
          </p:cNvPr>
          <p:cNvSpPr txBox="1"/>
          <p:nvPr/>
        </p:nvSpPr>
        <p:spPr>
          <a:xfrm>
            <a:off x="154568" y="4341833"/>
            <a:ext cx="3686016" cy="2031325"/>
          </a:xfrm>
          <a:prstGeom prst="rect">
            <a:avLst/>
          </a:prstGeom>
          <a:noFill/>
        </p:spPr>
        <p:txBody>
          <a:bodyPr wrap="square">
            <a:spAutoFit/>
          </a:bodyPr>
          <a:lstStyle/>
          <a:p>
            <a:r>
              <a:rPr lang="en-US" sz="1400" dirty="0"/>
              <a:t>“Some struggle with understanding instructions. If it's written, they can go back to it, but they will sometimes take the instructions too literally or not literally enough, occasionally. Students with ADHD, it’s distractibility is a big thing. For those with psychological conditions, anxiety, depression, and that kind of thing, they struggle with exams, some struggle with getting things turned in on time”</a:t>
            </a:r>
          </a:p>
        </p:txBody>
      </p:sp>
      <p:sp>
        <p:nvSpPr>
          <p:cNvPr id="9" name="TextBox 8">
            <a:extLst>
              <a:ext uri="{FF2B5EF4-FFF2-40B4-BE49-F238E27FC236}">
                <a16:creationId xmlns:a16="http://schemas.microsoft.com/office/drawing/2014/main" id="{A82C0FAB-F08A-4DE2-B74A-B43772F0E6C2}"/>
              </a:ext>
            </a:extLst>
          </p:cNvPr>
          <p:cNvSpPr txBox="1"/>
          <p:nvPr/>
        </p:nvSpPr>
        <p:spPr>
          <a:xfrm>
            <a:off x="4074280" y="1238190"/>
            <a:ext cx="3575291" cy="1169551"/>
          </a:xfrm>
          <a:prstGeom prst="rect">
            <a:avLst/>
          </a:prstGeom>
          <a:noFill/>
        </p:spPr>
        <p:txBody>
          <a:bodyPr wrap="square">
            <a:spAutoFit/>
          </a:bodyPr>
          <a:lstStyle/>
          <a:p>
            <a:r>
              <a:rPr lang="en-US" sz="1400" dirty="0"/>
              <a:t>“When things get challenging, the neuro diverse students don't ask for help. And that would be the significant difference is, although they have the resources, they still will internalize rather than reach for help”</a:t>
            </a:r>
          </a:p>
        </p:txBody>
      </p:sp>
      <p:sp>
        <p:nvSpPr>
          <p:cNvPr id="10" name="Rectangle 9">
            <a:extLst>
              <a:ext uri="{FF2B5EF4-FFF2-40B4-BE49-F238E27FC236}">
                <a16:creationId xmlns:a16="http://schemas.microsoft.com/office/drawing/2014/main" id="{6294446A-743F-4E18-8CE8-766FBC81E0B6}"/>
              </a:ext>
            </a:extLst>
          </p:cNvPr>
          <p:cNvSpPr/>
          <p:nvPr/>
        </p:nvSpPr>
        <p:spPr>
          <a:xfrm>
            <a:off x="5072965" y="3040273"/>
            <a:ext cx="1785821" cy="7193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Difficult STEM Course Work</a:t>
            </a:r>
          </a:p>
        </p:txBody>
      </p:sp>
      <p:sp>
        <p:nvSpPr>
          <p:cNvPr id="16" name="TextBox 15">
            <a:extLst>
              <a:ext uri="{FF2B5EF4-FFF2-40B4-BE49-F238E27FC236}">
                <a16:creationId xmlns:a16="http://schemas.microsoft.com/office/drawing/2014/main" id="{CBA66040-475F-44A0-A98F-2AD7321CB3FA}"/>
              </a:ext>
            </a:extLst>
          </p:cNvPr>
          <p:cNvSpPr txBox="1"/>
          <p:nvPr/>
        </p:nvSpPr>
        <p:spPr>
          <a:xfrm>
            <a:off x="4178232" y="4425644"/>
            <a:ext cx="3575291" cy="2246769"/>
          </a:xfrm>
          <a:prstGeom prst="rect">
            <a:avLst/>
          </a:prstGeom>
          <a:noFill/>
        </p:spPr>
        <p:txBody>
          <a:bodyPr wrap="square">
            <a:spAutoFit/>
          </a:bodyPr>
          <a:lstStyle/>
          <a:p>
            <a:r>
              <a:rPr lang="en-US" sz="1400" dirty="0"/>
              <a:t>“Asking for help I think would be the biggest because every other thing that I can think of goes back to, if they had just asked for help, it might have been easier. Accessing resources goes along with that asking for help. Those students who are willing to reach out and talk to disability services, counseling and consultation services, their professors, things tend to go more smoothly for them. That I think is probably like the number one issue.”</a:t>
            </a:r>
          </a:p>
        </p:txBody>
      </p:sp>
      <p:sp>
        <p:nvSpPr>
          <p:cNvPr id="23" name="TextBox 22">
            <a:extLst>
              <a:ext uri="{FF2B5EF4-FFF2-40B4-BE49-F238E27FC236}">
                <a16:creationId xmlns:a16="http://schemas.microsoft.com/office/drawing/2014/main" id="{FF4FB424-E5B1-4409-AF19-5BA1D4A0C6B8}"/>
              </a:ext>
            </a:extLst>
          </p:cNvPr>
          <p:cNvSpPr txBox="1"/>
          <p:nvPr/>
        </p:nvSpPr>
        <p:spPr>
          <a:xfrm>
            <a:off x="8013010" y="945802"/>
            <a:ext cx="2985288" cy="584775"/>
          </a:xfrm>
          <a:prstGeom prst="rect">
            <a:avLst/>
          </a:prstGeom>
          <a:noFill/>
          <a:ln>
            <a:solidFill>
              <a:schemeClr val="accent1"/>
            </a:solidFill>
          </a:ln>
        </p:spPr>
        <p:txBody>
          <a:bodyPr wrap="square" rtlCol="0">
            <a:spAutoFit/>
          </a:bodyPr>
          <a:lstStyle/>
          <a:p>
            <a:r>
              <a:rPr lang="en-US" sz="1600" dirty="0"/>
              <a:t>Neurodiverse students don’t ask for help because… </a:t>
            </a:r>
          </a:p>
        </p:txBody>
      </p:sp>
      <p:sp>
        <p:nvSpPr>
          <p:cNvPr id="25" name="TextBox 24">
            <a:extLst>
              <a:ext uri="{FF2B5EF4-FFF2-40B4-BE49-F238E27FC236}">
                <a16:creationId xmlns:a16="http://schemas.microsoft.com/office/drawing/2014/main" id="{A38FED89-C49E-459A-882C-72A2CB47AF78}"/>
              </a:ext>
            </a:extLst>
          </p:cNvPr>
          <p:cNvSpPr txBox="1"/>
          <p:nvPr/>
        </p:nvSpPr>
        <p:spPr>
          <a:xfrm>
            <a:off x="8386795" y="1822966"/>
            <a:ext cx="3575291" cy="2031325"/>
          </a:xfrm>
          <a:prstGeom prst="rect">
            <a:avLst/>
          </a:prstGeom>
          <a:noFill/>
        </p:spPr>
        <p:txBody>
          <a:bodyPr wrap="square">
            <a:spAutoFit/>
          </a:bodyPr>
          <a:lstStyle/>
          <a:p>
            <a:r>
              <a:rPr lang="en-US" sz="1400" dirty="0"/>
              <a:t>“but the only problem I see from their side is the social relationship which will be lacking and then sometimes they don't nearly make speech out so it's not active. …. they are not brave enough to say about their problem, then I don't think that they can find someone, get the proper advice because [inaudible] has a good background on how to deal with this special group of students.”</a:t>
            </a:r>
          </a:p>
        </p:txBody>
      </p:sp>
      <p:sp>
        <p:nvSpPr>
          <p:cNvPr id="27" name="TextBox 26">
            <a:extLst>
              <a:ext uri="{FF2B5EF4-FFF2-40B4-BE49-F238E27FC236}">
                <a16:creationId xmlns:a16="http://schemas.microsoft.com/office/drawing/2014/main" id="{186F788E-0ED1-48AB-8CD6-1B069FBF763F}"/>
              </a:ext>
            </a:extLst>
          </p:cNvPr>
          <p:cNvSpPr txBox="1"/>
          <p:nvPr/>
        </p:nvSpPr>
        <p:spPr>
          <a:xfrm>
            <a:off x="8386795" y="4189357"/>
            <a:ext cx="3575291" cy="2462213"/>
          </a:xfrm>
          <a:prstGeom prst="rect">
            <a:avLst/>
          </a:prstGeom>
          <a:noFill/>
        </p:spPr>
        <p:txBody>
          <a:bodyPr wrap="square">
            <a:spAutoFit/>
          </a:bodyPr>
          <a:lstStyle/>
          <a:p>
            <a:r>
              <a:rPr lang="en-US" sz="1400" dirty="0"/>
              <a:t>“I will say the students that tended to be more neuro diverse are less outgoing and so rather, if you're in class and you're sitting next to someone and they say “You want to work on homework?” that's a really low entry, right. If you're sitting at home, then you need to actively reach out to someone else, that's difficult for anyone but particularly for neuro diverse and so that builds and builds, and these are students who had been, many, high performers.”</a:t>
            </a:r>
          </a:p>
        </p:txBody>
      </p:sp>
      <p:cxnSp>
        <p:nvCxnSpPr>
          <p:cNvPr id="4" name="Straight Connector 3">
            <a:extLst>
              <a:ext uri="{FF2B5EF4-FFF2-40B4-BE49-F238E27FC236}">
                <a16:creationId xmlns:a16="http://schemas.microsoft.com/office/drawing/2014/main" id="{3BD946E7-D3CE-B3A4-7BFE-6B754C9F8B06}"/>
              </a:ext>
            </a:extLst>
          </p:cNvPr>
          <p:cNvCxnSpPr>
            <a:cxnSpLocks/>
          </p:cNvCxnSpPr>
          <p:nvPr/>
        </p:nvCxnSpPr>
        <p:spPr>
          <a:xfrm>
            <a:off x="7883266" y="668487"/>
            <a:ext cx="0" cy="557784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6146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06EE-5597-4939-BCE8-F4C87DB25456}"/>
              </a:ext>
            </a:extLst>
          </p:cNvPr>
          <p:cNvSpPr>
            <a:spLocks noGrp="1"/>
          </p:cNvSpPr>
          <p:nvPr>
            <p:ph type="title"/>
          </p:nvPr>
        </p:nvSpPr>
        <p:spPr>
          <a:xfrm>
            <a:off x="137754" y="21794"/>
            <a:ext cx="10515600" cy="1139721"/>
          </a:xfrm>
        </p:spPr>
        <p:txBody>
          <a:bodyPr>
            <a:normAutofit/>
          </a:bodyPr>
          <a:lstStyle/>
          <a:p>
            <a:r>
              <a:rPr lang="en-US" sz="3600" dirty="0"/>
              <a:t>5.1 (Overall) Helpful Environmental and Social Characteristics Summarized</a:t>
            </a:r>
          </a:p>
        </p:txBody>
      </p:sp>
      <p:sp>
        <p:nvSpPr>
          <p:cNvPr id="4" name="Content Placeholder 3">
            <a:extLst>
              <a:ext uri="{FF2B5EF4-FFF2-40B4-BE49-F238E27FC236}">
                <a16:creationId xmlns:a16="http://schemas.microsoft.com/office/drawing/2014/main" id="{EEA44BE0-D6C7-4C0F-931E-1DC2EEB2764E}"/>
              </a:ext>
            </a:extLst>
          </p:cNvPr>
          <p:cNvSpPr>
            <a:spLocks noGrp="1"/>
          </p:cNvSpPr>
          <p:nvPr>
            <p:ph idx="1"/>
          </p:nvPr>
        </p:nvSpPr>
        <p:spPr>
          <a:xfrm>
            <a:off x="0" y="4743241"/>
            <a:ext cx="3091757" cy="2092965"/>
          </a:xfrm>
          <a:prstGeom prst="rect">
            <a:avLst/>
          </a:prstGeom>
          <a:solidFill>
            <a:schemeClr val="bg1"/>
          </a:solidFill>
        </p:spPr>
        <p:style>
          <a:lnRef idx="2">
            <a:schemeClr val="accent3">
              <a:shade val="50000"/>
            </a:schemeClr>
          </a:lnRef>
          <a:fillRef idx="1">
            <a:schemeClr val="accent3"/>
          </a:fillRef>
          <a:effectRef idx="0">
            <a:schemeClr val="accent3"/>
          </a:effectRef>
          <a:fontRef idx="minor">
            <a:schemeClr val="lt1"/>
          </a:fontRef>
        </p:style>
        <p:txBody>
          <a:bodyPr rtlCol="0" anchor="ctr">
            <a:normAutofit/>
          </a:bodyPr>
          <a:lstStyle/>
          <a:p>
            <a:pPr marL="0" indent="0" algn="ctr">
              <a:buNone/>
            </a:pPr>
            <a:r>
              <a:rPr lang="en-US" sz="1800" dirty="0">
                <a:solidFill>
                  <a:schemeClr val="accent1"/>
                </a:solidFill>
              </a:rPr>
              <a:t>Physical Space</a:t>
            </a:r>
          </a:p>
          <a:p>
            <a:pPr marL="0" indent="0" algn="ctr">
              <a:buNone/>
            </a:pPr>
            <a:r>
              <a:rPr lang="en-US" sz="1600" dirty="0">
                <a:solidFill>
                  <a:schemeClr val="accent1"/>
                </a:solidFill>
              </a:rPr>
              <a:t>“</a:t>
            </a:r>
            <a:r>
              <a:rPr lang="en-US" sz="1400" dirty="0">
                <a:solidFill>
                  <a:schemeClr val="accent1"/>
                </a:solidFill>
              </a:rPr>
              <a:t>I think it's important that students with disabilities have their own sort of safe space.”</a:t>
            </a:r>
          </a:p>
        </p:txBody>
      </p:sp>
      <p:sp>
        <p:nvSpPr>
          <p:cNvPr id="5" name="Oval 4">
            <a:extLst>
              <a:ext uri="{FF2B5EF4-FFF2-40B4-BE49-F238E27FC236}">
                <a16:creationId xmlns:a16="http://schemas.microsoft.com/office/drawing/2014/main" id="{C9A2520E-DA29-47F7-9E82-49F119A2E2BE}"/>
              </a:ext>
            </a:extLst>
          </p:cNvPr>
          <p:cNvSpPr/>
          <p:nvPr/>
        </p:nvSpPr>
        <p:spPr>
          <a:xfrm>
            <a:off x="1674564" y="3172658"/>
            <a:ext cx="8229600" cy="1229306"/>
          </a:xfrm>
          <a:prstGeom prst="ellipse">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Community</a:t>
            </a:r>
          </a:p>
          <a:p>
            <a:pPr algn="ctr"/>
            <a:r>
              <a:rPr lang="en-US" sz="1600" dirty="0">
                <a:solidFill>
                  <a:schemeClr val="tx1"/>
                </a:solidFill>
              </a:rPr>
              <a:t>“at my house and in the department, weird is cool right so we're here and we're all oddballs, and that is totally fine and that is absolutely encouraged.”</a:t>
            </a:r>
            <a:endParaRPr lang="en-US" sz="2000" dirty="0">
              <a:solidFill>
                <a:schemeClr val="tx1"/>
              </a:solidFill>
            </a:endParaRPr>
          </a:p>
        </p:txBody>
      </p:sp>
      <p:sp>
        <p:nvSpPr>
          <p:cNvPr id="6" name="Content Placeholder 3">
            <a:extLst>
              <a:ext uri="{FF2B5EF4-FFF2-40B4-BE49-F238E27FC236}">
                <a16:creationId xmlns:a16="http://schemas.microsoft.com/office/drawing/2014/main" id="{BBEBE46D-AF01-4A20-816C-904C788ED2E1}"/>
              </a:ext>
            </a:extLst>
          </p:cNvPr>
          <p:cNvSpPr txBox="1">
            <a:spLocks/>
          </p:cNvSpPr>
          <p:nvPr/>
        </p:nvSpPr>
        <p:spPr>
          <a:xfrm>
            <a:off x="3449558" y="4769779"/>
            <a:ext cx="5089793" cy="2088221"/>
          </a:xfrm>
          <a:prstGeom prst="rect">
            <a:avLst/>
          </a:prstGeom>
          <a:solidFill>
            <a:schemeClr val="bg1"/>
          </a:solidFill>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US" sz="1800" dirty="0">
                <a:solidFill>
                  <a:schemeClr val="accent1"/>
                </a:solidFill>
              </a:rPr>
              <a:t>Mentors/Friends</a:t>
            </a:r>
          </a:p>
          <a:p>
            <a:pPr marL="0" indent="0" algn="ctr">
              <a:buFont typeface="Arial" panose="020B0604020202020204" pitchFamily="34" charset="0"/>
              <a:buNone/>
            </a:pPr>
            <a:r>
              <a:rPr lang="en-US" sz="1400" dirty="0">
                <a:solidFill>
                  <a:schemeClr val="accent1"/>
                </a:solidFill>
              </a:rPr>
              <a:t>“I feel like if there is that check in, like even if it's just another peer or someone because then you could feel comfortable with them because like I can just tell that if I had someone that was more to a friend of me, and they checked on me like “hey how’s school going?” things like that, I’m more likely to be super honest rather than someone who's just like checking in, making sure you’re doing okay, like a professor or something like that”</a:t>
            </a:r>
          </a:p>
        </p:txBody>
      </p:sp>
      <p:sp>
        <p:nvSpPr>
          <p:cNvPr id="7" name="Content Placeholder 3">
            <a:extLst>
              <a:ext uri="{FF2B5EF4-FFF2-40B4-BE49-F238E27FC236}">
                <a16:creationId xmlns:a16="http://schemas.microsoft.com/office/drawing/2014/main" id="{5EEF25BC-5358-4590-A459-87279CF23DE6}"/>
              </a:ext>
            </a:extLst>
          </p:cNvPr>
          <p:cNvSpPr txBox="1">
            <a:spLocks/>
          </p:cNvSpPr>
          <p:nvPr/>
        </p:nvSpPr>
        <p:spPr>
          <a:xfrm>
            <a:off x="8897152" y="4769779"/>
            <a:ext cx="3294848" cy="2088221"/>
          </a:xfrm>
          <a:prstGeom prst="rect">
            <a:avLst/>
          </a:prstGeom>
          <a:solidFill>
            <a:schemeClr val="bg1"/>
          </a:solidFill>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US" sz="1800" dirty="0">
                <a:solidFill>
                  <a:schemeClr val="accent1"/>
                </a:solidFill>
              </a:rPr>
              <a:t>University Faculty</a:t>
            </a:r>
          </a:p>
          <a:p>
            <a:pPr marL="0" indent="0" algn="ctr">
              <a:buFont typeface="Arial" panose="020B0604020202020204" pitchFamily="34" charset="0"/>
              <a:buNone/>
            </a:pPr>
            <a:r>
              <a:rPr lang="en-US" sz="1400" dirty="0">
                <a:solidFill>
                  <a:schemeClr val="accent1"/>
                </a:solidFill>
              </a:rPr>
              <a:t>“I can talk to him about things that I thought were interesting and how these things relate to my future career aspirations and stuff like that.”</a:t>
            </a:r>
          </a:p>
          <a:p>
            <a:pPr marL="0" indent="0" algn="ctr">
              <a:buFont typeface="Arial" panose="020B0604020202020204" pitchFamily="34" charset="0"/>
              <a:buNone/>
            </a:pPr>
            <a:r>
              <a:rPr lang="en-US" sz="1400" dirty="0">
                <a:solidFill>
                  <a:schemeClr val="accent1"/>
                </a:solidFill>
              </a:rPr>
              <a:t>“The amount of learning that happens in one of those in the contact with the faculty cannot be replaced at all”</a:t>
            </a:r>
          </a:p>
        </p:txBody>
      </p:sp>
      <p:sp>
        <p:nvSpPr>
          <p:cNvPr id="10" name="Oval 9">
            <a:extLst>
              <a:ext uri="{FF2B5EF4-FFF2-40B4-BE49-F238E27FC236}">
                <a16:creationId xmlns:a16="http://schemas.microsoft.com/office/drawing/2014/main" id="{38D6EB36-696F-410A-8F32-0099A138D630}"/>
              </a:ext>
            </a:extLst>
          </p:cNvPr>
          <p:cNvSpPr/>
          <p:nvPr/>
        </p:nvSpPr>
        <p:spPr>
          <a:xfrm>
            <a:off x="137754" y="1024052"/>
            <a:ext cx="11837580" cy="1275601"/>
          </a:xfrm>
          <a:prstGeom prst="ellipse">
            <a:avLst/>
          </a:prstGeom>
          <a:solidFill>
            <a:schemeClr val="bg1"/>
          </a:solidFill>
          <a:ln w="28575">
            <a:solidFill>
              <a:schemeClr val="accent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University System</a:t>
            </a:r>
          </a:p>
          <a:p>
            <a:r>
              <a:rPr lang="en-US" sz="1600" dirty="0">
                <a:solidFill>
                  <a:schemeClr val="tx1"/>
                </a:solidFill>
              </a:rPr>
              <a:t>“as a university we need to do a better job of acknowledging difference we're starting to use pronouns, and we're starting to be more supportive of some of the affiliate groups. In some ways we're doing a really good job, so can we add neurodiversity to that mix?”</a:t>
            </a:r>
          </a:p>
        </p:txBody>
      </p:sp>
      <p:sp>
        <p:nvSpPr>
          <p:cNvPr id="12" name="TextBox 11">
            <a:extLst>
              <a:ext uri="{FF2B5EF4-FFF2-40B4-BE49-F238E27FC236}">
                <a16:creationId xmlns:a16="http://schemas.microsoft.com/office/drawing/2014/main" id="{35AD9884-0790-49E2-A1EE-E3ED74B540D7}"/>
              </a:ext>
            </a:extLst>
          </p:cNvPr>
          <p:cNvSpPr txBox="1"/>
          <p:nvPr/>
        </p:nvSpPr>
        <p:spPr>
          <a:xfrm>
            <a:off x="1028025" y="4400447"/>
            <a:ext cx="10480170" cy="369332"/>
          </a:xfrm>
          <a:prstGeom prst="rect">
            <a:avLst/>
          </a:prstGeom>
          <a:noFill/>
        </p:spPr>
        <p:txBody>
          <a:bodyPr wrap="square">
            <a:spAutoFit/>
          </a:bodyPr>
          <a:lstStyle/>
          <a:p>
            <a:r>
              <a:rPr lang="en-US" dirty="0"/>
              <a:t>“having that kind of bond with people definitely helps me not be afraid to ask for help and stuff like that.”</a:t>
            </a:r>
          </a:p>
        </p:txBody>
      </p:sp>
      <p:sp>
        <p:nvSpPr>
          <p:cNvPr id="13" name="TextBox 12">
            <a:extLst>
              <a:ext uri="{FF2B5EF4-FFF2-40B4-BE49-F238E27FC236}">
                <a16:creationId xmlns:a16="http://schemas.microsoft.com/office/drawing/2014/main" id="{248613CF-5E62-462A-BD91-245BE297C59B}"/>
              </a:ext>
            </a:extLst>
          </p:cNvPr>
          <p:cNvSpPr txBox="1"/>
          <p:nvPr/>
        </p:nvSpPr>
        <p:spPr>
          <a:xfrm>
            <a:off x="407823" y="2299653"/>
            <a:ext cx="11567511" cy="769441"/>
          </a:xfrm>
          <a:prstGeom prst="rect">
            <a:avLst/>
          </a:prstGeom>
          <a:noFill/>
          <a:ln>
            <a:solidFill>
              <a:schemeClr val="tx1"/>
            </a:solidFill>
            <a:prstDash val="dash"/>
          </a:ln>
        </p:spPr>
        <p:txBody>
          <a:bodyPr wrap="square">
            <a:spAutoFit/>
          </a:bodyPr>
          <a:lstStyle/>
          <a:p>
            <a:r>
              <a:rPr lang="en-US" sz="1600" b="1" dirty="0"/>
              <a:t>Universal Design Principles</a:t>
            </a:r>
          </a:p>
          <a:p>
            <a:r>
              <a:rPr lang="en-US" sz="1400" dirty="0"/>
              <a:t>“There’s a universal design component I think that the pandemic kind of opened up and I just hope it doesn't go back away.” (e.g., courses are recorded, more time for personal one on ones with the instructors)</a:t>
            </a:r>
          </a:p>
        </p:txBody>
      </p:sp>
    </p:spTree>
    <p:extLst>
      <p:ext uri="{BB962C8B-B14F-4D97-AF65-F5344CB8AC3E}">
        <p14:creationId xmlns:p14="http://schemas.microsoft.com/office/powerpoint/2010/main" val="2988270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06EE-5597-4939-BCE8-F4C87DB25456}"/>
              </a:ext>
            </a:extLst>
          </p:cNvPr>
          <p:cNvSpPr>
            <a:spLocks noGrp="1"/>
          </p:cNvSpPr>
          <p:nvPr>
            <p:ph type="title"/>
          </p:nvPr>
        </p:nvSpPr>
        <p:spPr>
          <a:xfrm>
            <a:off x="137754" y="21794"/>
            <a:ext cx="10515600" cy="1139721"/>
          </a:xfrm>
        </p:spPr>
        <p:txBody>
          <a:bodyPr>
            <a:normAutofit/>
          </a:bodyPr>
          <a:lstStyle/>
          <a:p>
            <a:r>
              <a:rPr lang="en-US" sz="3600" dirty="0"/>
              <a:t>5.2 (Overall) Unhelpful Environmental and Social Characteristics Summarized</a:t>
            </a:r>
          </a:p>
        </p:txBody>
      </p:sp>
      <p:sp>
        <p:nvSpPr>
          <p:cNvPr id="4" name="Content Placeholder 3">
            <a:extLst>
              <a:ext uri="{FF2B5EF4-FFF2-40B4-BE49-F238E27FC236}">
                <a16:creationId xmlns:a16="http://schemas.microsoft.com/office/drawing/2014/main" id="{EEA44BE0-D6C7-4C0F-931E-1DC2EEB2764E}"/>
              </a:ext>
            </a:extLst>
          </p:cNvPr>
          <p:cNvSpPr>
            <a:spLocks noGrp="1"/>
          </p:cNvSpPr>
          <p:nvPr>
            <p:ph idx="1"/>
          </p:nvPr>
        </p:nvSpPr>
        <p:spPr>
          <a:xfrm>
            <a:off x="-2" y="4735897"/>
            <a:ext cx="4649119" cy="2100309"/>
          </a:xfrm>
          <a:prstGeom prst="rect">
            <a:avLst/>
          </a:prstGeom>
          <a:solidFill>
            <a:schemeClr val="bg1"/>
          </a:solidFill>
        </p:spPr>
        <p:style>
          <a:lnRef idx="2">
            <a:schemeClr val="accent3">
              <a:shade val="50000"/>
            </a:schemeClr>
          </a:lnRef>
          <a:fillRef idx="1">
            <a:schemeClr val="accent3"/>
          </a:fillRef>
          <a:effectRef idx="0">
            <a:schemeClr val="accent3"/>
          </a:effectRef>
          <a:fontRef idx="minor">
            <a:schemeClr val="lt1"/>
          </a:fontRef>
        </p:style>
        <p:txBody>
          <a:bodyPr rtlCol="0" anchor="ctr">
            <a:normAutofit/>
          </a:bodyPr>
          <a:lstStyle/>
          <a:p>
            <a:pPr marL="0" indent="0" algn="ctr">
              <a:buNone/>
            </a:pPr>
            <a:r>
              <a:rPr lang="en-US" sz="1800" dirty="0">
                <a:solidFill>
                  <a:schemeClr val="accent1"/>
                </a:solidFill>
              </a:rPr>
              <a:t>Faculty Difficulties</a:t>
            </a:r>
          </a:p>
          <a:p>
            <a:pPr marL="0" indent="0" algn="ctr">
              <a:buNone/>
            </a:pPr>
            <a:r>
              <a:rPr lang="en-US" sz="1600" dirty="0">
                <a:solidFill>
                  <a:schemeClr val="accent1"/>
                </a:solidFill>
              </a:rPr>
              <a:t>“faculty had struggled to get everything moved online and those natural study groups had broken down. And we had, neuro diverse and non neuro diverse, we had more mental health issues discussions with the students than ever and last year that has been a very, very consistent discussion with many of the students.”</a:t>
            </a:r>
            <a:endParaRPr lang="en-US" sz="1400" dirty="0">
              <a:solidFill>
                <a:schemeClr val="accent1"/>
              </a:solidFill>
            </a:endParaRPr>
          </a:p>
        </p:txBody>
      </p:sp>
      <p:sp>
        <p:nvSpPr>
          <p:cNvPr id="6" name="Content Placeholder 3">
            <a:extLst>
              <a:ext uri="{FF2B5EF4-FFF2-40B4-BE49-F238E27FC236}">
                <a16:creationId xmlns:a16="http://schemas.microsoft.com/office/drawing/2014/main" id="{BBEBE46D-AF01-4A20-816C-904C788ED2E1}"/>
              </a:ext>
            </a:extLst>
          </p:cNvPr>
          <p:cNvSpPr txBox="1">
            <a:spLocks/>
          </p:cNvSpPr>
          <p:nvPr/>
        </p:nvSpPr>
        <p:spPr>
          <a:xfrm>
            <a:off x="4854509" y="4681881"/>
            <a:ext cx="7181547" cy="2127365"/>
          </a:xfrm>
          <a:prstGeom prst="rect">
            <a:avLst/>
          </a:prstGeom>
          <a:solidFill>
            <a:schemeClr val="bg1"/>
          </a:solidFill>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US" sz="1800" dirty="0">
                <a:solidFill>
                  <a:schemeClr val="accent1"/>
                </a:solidFill>
              </a:rPr>
              <a:t>Student- Student Interactions</a:t>
            </a:r>
            <a:endParaRPr lang="en-US" sz="1800" b="1" dirty="0">
              <a:solidFill>
                <a:schemeClr val="accent1"/>
              </a:solidFill>
            </a:endParaRPr>
          </a:p>
          <a:p>
            <a:pPr marL="0" indent="0">
              <a:buFont typeface="Arial" panose="020B0604020202020204" pitchFamily="34" charset="0"/>
              <a:buNone/>
            </a:pPr>
            <a:r>
              <a:rPr lang="en-US" sz="1600" i="1" dirty="0">
                <a:solidFill>
                  <a:schemeClr val="accent1"/>
                </a:solidFill>
              </a:rPr>
              <a:t>Peer Support/ Learning: </a:t>
            </a:r>
            <a:r>
              <a:rPr lang="en-US" sz="1600" dirty="0">
                <a:solidFill>
                  <a:schemeClr val="accent1"/>
                </a:solidFill>
              </a:rPr>
              <a:t>“You don't have that in the remote, and so you don't have that opportunity to be able to talk to other people and see how they did something”</a:t>
            </a:r>
          </a:p>
          <a:p>
            <a:pPr marL="0" indent="0">
              <a:buFont typeface="Arial" panose="020B0604020202020204" pitchFamily="34" charset="0"/>
              <a:buNone/>
            </a:pPr>
            <a:r>
              <a:rPr lang="en-US" sz="1600" i="1" dirty="0">
                <a:solidFill>
                  <a:schemeClr val="accent1"/>
                </a:solidFill>
              </a:rPr>
              <a:t>Alleviating isolation: </a:t>
            </a:r>
            <a:r>
              <a:rPr lang="en-US" sz="1600" dirty="0">
                <a:solidFill>
                  <a:schemeClr val="accent1"/>
                </a:solidFill>
              </a:rPr>
              <a:t>“I was identified as being neuro atypical when I was in third grade. And it has been a mixed bag, but a lot of it has been isolating”</a:t>
            </a:r>
          </a:p>
        </p:txBody>
      </p:sp>
      <p:sp>
        <p:nvSpPr>
          <p:cNvPr id="10" name="Oval 9">
            <a:extLst>
              <a:ext uri="{FF2B5EF4-FFF2-40B4-BE49-F238E27FC236}">
                <a16:creationId xmlns:a16="http://schemas.microsoft.com/office/drawing/2014/main" id="{38D6EB36-696F-410A-8F32-0099A138D630}"/>
              </a:ext>
            </a:extLst>
          </p:cNvPr>
          <p:cNvSpPr/>
          <p:nvPr/>
        </p:nvSpPr>
        <p:spPr>
          <a:xfrm>
            <a:off x="0" y="1058420"/>
            <a:ext cx="12192000" cy="1729209"/>
          </a:xfrm>
          <a:prstGeom prst="ellipse">
            <a:avLst/>
          </a:prstGeom>
          <a:solidFill>
            <a:schemeClr val="bg1"/>
          </a:solidFill>
          <a:ln w="28575">
            <a:solidFill>
              <a:schemeClr val="accent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University Campus Resources</a:t>
            </a:r>
          </a:p>
          <a:p>
            <a:pPr algn="ctr"/>
            <a:r>
              <a:rPr lang="en-US" sz="1600" b="1" dirty="0">
                <a:solidFill>
                  <a:schemeClr val="tx1"/>
                </a:solidFill>
              </a:rPr>
              <a:t>“</a:t>
            </a:r>
            <a:r>
              <a:rPr lang="en-US" sz="1600" dirty="0">
                <a:solidFill>
                  <a:schemeClr val="tx1"/>
                </a:solidFill>
              </a:rPr>
              <a:t>I think that it's pretty differentiated right, I mean I would have to separate out the typical challenges for our students who are on the autism spectrum versus our sort of LD/ADHD students... This last year was a lot around kind of isolation and disruption of daily routines, things along those lines that have presented the greatest challenges. So for those students it's been a lot less about being in the classroom and being focused on the academic work.”</a:t>
            </a:r>
            <a:endParaRPr lang="en-US" sz="1600" b="1" dirty="0">
              <a:solidFill>
                <a:schemeClr val="tx1"/>
              </a:solidFill>
            </a:endParaRPr>
          </a:p>
        </p:txBody>
      </p:sp>
      <p:sp>
        <p:nvSpPr>
          <p:cNvPr id="12" name="TextBox 11">
            <a:extLst>
              <a:ext uri="{FF2B5EF4-FFF2-40B4-BE49-F238E27FC236}">
                <a16:creationId xmlns:a16="http://schemas.microsoft.com/office/drawing/2014/main" id="{35AD9884-0790-49E2-A1EE-E3ED74B540D7}"/>
              </a:ext>
            </a:extLst>
          </p:cNvPr>
          <p:cNvSpPr txBox="1"/>
          <p:nvPr/>
        </p:nvSpPr>
        <p:spPr>
          <a:xfrm>
            <a:off x="427821" y="4070372"/>
            <a:ext cx="11336357" cy="615553"/>
          </a:xfrm>
          <a:prstGeom prst="rect">
            <a:avLst/>
          </a:prstGeom>
          <a:noFill/>
        </p:spPr>
        <p:txBody>
          <a:bodyPr wrap="square">
            <a:spAutoFit/>
          </a:bodyPr>
          <a:lstStyle/>
          <a:p>
            <a:r>
              <a:rPr lang="en-US" dirty="0"/>
              <a:t>“</a:t>
            </a:r>
            <a:r>
              <a:rPr lang="en-US" sz="1600" dirty="0"/>
              <a:t>I feel like there's always like a constant battle with things within college, so it’s like I am proud of myself for getting this far considering the things I’ve been up against, but it still feels like I'm slightly behind the ball.”</a:t>
            </a:r>
            <a:endParaRPr lang="en-US" dirty="0"/>
          </a:p>
        </p:txBody>
      </p:sp>
      <p:sp>
        <p:nvSpPr>
          <p:cNvPr id="15" name="Rectangle 14">
            <a:extLst>
              <a:ext uri="{FF2B5EF4-FFF2-40B4-BE49-F238E27FC236}">
                <a16:creationId xmlns:a16="http://schemas.microsoft.com/office/drawing/2014/main" id="{34439099-FB69-4245-800B-E9BB15131B42}"/>
              </a:ext>
            </a:extLst>
          </p:cNvPr>
          <p:cNvSpPr/>
          <p:nvPr/>
        </p:nvSpPr>
        <p:spPr>
          <a:xfrm>
            <a:off x="3977192" y="2775450"/>
            <a:ext cx="3863038" cy="491428"/>
          </a:xfrm>
          <a:prstGeom prst="rect">
            <a:avLst/>
          </a:prstGeom>
          <a:solidFill>
            <a:schemeClr val="bg1"/>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solidFill>
                  <a:schemeClr val="tx1"/>
                </a:solidFill>
              </a:rPr>
              <a:t>COVID-19/Remote Learning</a:t>
            </a:r>
          </a:p>
        </p:txBody>
      </p:sp>
      <p:sp>
        <p:nvSpPr>
          <p:cNvPr id="16" name="Oval 15">
            <a:extLst>
              <a:ext uri="{FF2B5EF4-FFF2-40B4-BE49-F238E27FC236}">
                <a16:creationId xmlns:a16="http://schemas.microsoft.com/office/drawing/2014/main" id="{8DDAA383-9AD1-422C-B3C0-0FF19EC3FE5E}"/>
              </a:ext>
            </a:extLst>
          </p:cNvPr>
          <p:cNvSpPr/>
          <p:nvPr/>
        </p:nvSpPr>
        <p:spPr>
          <a:xfrm>
            <a:off x="3594249" y="3306327"/>
            <a:ext cx="4562822" cy="764045"/>
          </a:xfrm>
          <a:prstGeom prst="ellipse">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STEM/Neurodiverse Community</a:t>
            </a:r>
          </a:p>
          <a:p>
            <a:pPr algn="ctr"/>
            <a:r>
              <a:rPr lang="en-US" sz="1600" dirty="0">
                <a:solidFill>
                  <a:schemeClr val="tx1"/>
                </a:solidFill>
              </a:rPr>
              <a:t>Impacted at every level</a:t>
            </a:r>
            <a:endParaRPr lang="en-US" sz="2000" dirty="0">
              <a:solidFill>
                <a:schemeClr val="tx1"/>
              </a:solidFill>
            </a:endParaRPr>
          </a:p>
        </p:txBody>
      </p:sp>
    </p:spTree>
    <p:extLst>
      <p:ext uri="{BB962C8B-B14F-4D97-AF65-F5344CB8AC3E}">
        <p14:creationId xmlns:p14="http://schemas.microsoft.com/office/powerpoint/2010/main" val="3277522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2608D-4439-4326-850F-299BBB3B0C6F}"/>
              </a:ext>
            </a:extLst>
          </p:cNvPr>
          <p:cNvSpPr>
            <a:spLocks noGrp="1"/>
          </p:cNvSpPr>
          <p:nvPr>
            <p:ph type="title"/>
          </p:nvPr>
        </p:nvSpPr>
        <p:spPr>
          <a:xfrm>
            <a:off x="595423" y="365125"/>
            <a:ext cx="10758377" cy="921415"/>
          </a:xfrm>
        </p:spPr>
        <p:txBody>
          <a:bodyPr>
            <a:normAutofit fontScale="90000"/>
          </a:bodyPr>
          <a:lstStyle/>
          <a:p>
            <a:r>
              <a:rPr lang="en-US" sz="4400" dirty="0"/>
              <a:t>6.1 Qualities of instruction that promote success (Summarized)</a:t>
            </a:r>
            <a:endParaRPr lang="en-US" dirty="0"/>
          </a:p>
        </p:txBody>
      </p:sp>
      <p:sp>
        <p:nvSpPr>
          <p:cNvPr id="4" name="Rectangle 3">
            <a:extLst>
              <a:ext uri="{FF2B5EF4-FFF2-40B4-BE49-F238E27FC236}">
                <a16:creationId xmlns:a16="http://schemas.microsoft.com/office/drawing/2014/main" id="{87E913A1-1DDB-43E9-AD76-E46A1AD18CAB}"/>
              </a:ext>
            </a:extLst>
          </p:cNvPr>
          <p:cNvSpPr/>
          <p:nvPr/>
        </p:nvSpPr>
        <p:spPr>
          <a:xfrm>
            <a:off x="7001539" y="1506264"/>
            <a:ext cx="3062176" cy="6151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Flexibility</a:t>
            </a:r>
          </a:p>
        </p:txBody>
      </p:sp>
      <p:sp>
        <p:nvSpPr>
          <p:cNvPr id="5" name="Rectangle 4">
            <a:extLst>
              <a:ext uri="{FF2B5EF4-FFF2-40B4-BE49-F238E27FC236}">
                <a16:creationId xmlns:a16="http://schemas.microsoft.com/office/drawing/2014/main" id="{3DCE00B6-2C0F-4333-A89B-E972D647BC9A}"/>
              </a:ext>
            </a:extLst>
          </p:cNvPr>
          <p:cNvSpPr/>
          <p:nvPr/>
        </p:nvSpPr>
        <p:spPr>
          <a:xfrm>
            <a:off x="1667966" y="1486779"/>
            <a:ext cx="3062176" cy="6346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Engagement</a:t>
            </a:r>
          </a:p>
        </p:txBody>
      </p:sp>
      <p:sp>
        <p:nvSpPr>
          <p:cNvPr id="7" name="TextBox 6">
            <a:extLst>
              <a:ext uri="{FF2B5EF4-FFF2-40B4-BE49-F238E27FC236}">
                <a16:creationId xmlns:a16="http://schemas.microsoft.com/office/drawing/2014/main" id="{D588CAAE-CBAC-4054-BBFD-88413A2EFC5A}"/>
              </a:ext>
            </a:extLst>
          </p:cNvPr>
          <p:cNvSpPr txBox="1"/>
          <p:nvPr/>
        </p:nvSpPr>
        <p:spPr>
          <a:xfrm>
            <a:off x="329609" y="2305485"/>
            <a:ext cx="6097772" cy="4616648"/>
          </a:xfrm>
          <a:prstGeom prst="rect">
            <a:avLst/>
          </a:prstGeom>
          <a:noFill/>
        </p:spPr>
        <p:txBody>
          <a:bodyPr wrap="square">
            <a:spAutoFit/>
          </a:bodyPr>
          <a:lstStyle/>
          <a:p>
            <a:pPr marL="285750" indent="-285750">
              <a:buFont typeface="Arial" panose="020B0604020202020204" pitchFamily="34" charset="0"/>
              <a:buChar char="•"/>
            </a:pPr>
            <a:r>
              <a:rPr lang="en-US" sz="1400" i="1" dirty="0"/>
              <a:t>General: </a:t>
            </a:r>
            <a:r>
              <a:rPr lang="en-US" sz="1400" dirty="0"/>
              <a:t>“the opportunity to be engaged and active in your own learning throughout kind of gives my brain more points of traction to keep from wandering off and instead remain focused on the material. And it's less a process where you just kind of hang out absorbing the information and more one where you just kind of get to go out with your own net collecting information and trying new theories and seeing how those play out. For me, it is easier to remain engaged and focused in that sort of class”</a:t>
            </a:r>
          </a:p>
          <a:p>
            <a:pPr marL="285750" indent="-285750">
              <a:buFont typeface="Arial" panose="020B0604020202020204" pitchFamily="34" charset="0"/>
              <a:buChar char="•"/>
            </a:pPr>
            <a:r>
              <a:rPr lang="en-US" sz="1400" i="1" dirty="0"/>
              <a:t>Hands-on activities: “</a:t>
            </a:r>
            <a:r>
              <a:rPr lang="en-US" sz="1400" dirty="0"/>
              <a:t>one of my favorite assignments was Dr van Horn who teaches an organic chemistry had us do, it's a tetrahedron kind of like it's basically a diagram but part of it was just building it and taking a picture and shows like different bonds and stuff like that”</a:t>
            </a:r>
            <a:endParaRPr lang="en-US" sz="1050" dirty="0"/>
          </a:p>
          <a:p>
            <a:pPr marL="285750" indent="-285750">
              <a:buFont typeface="Arial" panose="020B0604020202020204" pitchFamily="34" charset="0"/>
              <a:buChar char="•"/>
            </a:pPr>
            <a:r>
              <a:rPr lang="en-US" sz="1400" i="1" dirty="0"/>
              <a:t>Group Work</a:t>
            </a:r>
            <a:r>
              <a:rPr lang="en-US" sz="1400" dirty="0"/>
              <a:t>: “So one instructor that I really enjoyed was my calculus I instructor and one thing that she would do is she would actually, and this was just I think good teaching practice in general, she would break the class into two parts, she would lecture half the time and the other half of the time she would actually give us time to work with each other. …. And so she split us up into pairs and then we would kind of help each other do practice assignments. And that was really helpful and that got me more comfortable with working with other people and that kind of led to me being able to pass calc II ”</a:t>
            </a:r>
          </a:p>
          <a:p>
            <a:pPr marL="285750" indent="-285750">
              <a:buFont typeface="Arial" panose="020B0604020202020204" pitchFamily="34" charset="0"/>
              <a:buChar char="•"/>
            </a:pPr>
            <a:endParaRPr lang="en-US" sz="1400" dirty="0"/>
          </a:p>
        </p:txBody>
      </p:sp>
      <p:sp>
        <p:nvSpPr>
          <p:cNvPr id="9" name="TextBox 8">
            <a:extLst>
              <a:ext uri="{FF2B5EF4-FFF2-40B4-BE49-F238E27FC236}">
                <a16:creationId xmlns:a16="http://schemas.microsoft.com/office/drawing/2014/main" id="{DE34484C-7351-4853-BB3D-6F6E5CF2C9EC}"/>
              </a:ext>
            </a:extLst>
          </p:cNvPr>
          <p:cNvSpPr txBox="1"/>
          <p:nvPr/>
        </p:nvSpPr>
        <p:spPr>
          <a:xfrm>
            <a:off x="6568264" y="2544693"/>
            <a:ext cx="5030086" cy="1446550"/>
          </a:xfrm>
          <a:prstGeom prst="rect">
            <a:avLst/>
          </a:prstGeom>
          <a:noFill/>
        </p:spPr>
        <p:txBody>
          <a:bodyPr wrap="square">
            <a:spAutoFit/>
          </a:bodyPr>
          <a:lstStyle/>
          <a:p>
            <a:r>
              <a:rPr lang="en-US" sz="1400" dirty="0"/>
              <a:t>Might be more necessary for Neurodiverse students:</a:t>
            </a:r>
          </a:p>
          <a:p>
            <a:pPr marL="285750" indent="-285750">
              <a:buFont typeface="Arial" panose="020B0604020202020204" pitchFamily="34" charset="0"/>
              <a:buChar char="•"/>
            </a:pPr>
            <a:r>
              <a:rPr lang="en-US" sz="1400" dirty="0"/>
              <a:t>How Students engage in class (e.g., allowing students to opt out of answering questions in front of the class)</a:t>
            </a:r>
          </a:p>
          <a:p>
            <a:pPr marL="285750" indent="-285750">
              <a:buFont typeface="Arial" panose="020B0604020202020204" pitchFamily="34" charset="0"/>
              <a:buChar char="•"/>
            </a:pPr>
            <a:r>
              <a:rPr lang="en-US" sz="1400" dirty="0"/>
              <a:t>Deadlines for assignments: no strict deadlines</a:t>
            </a:r>
          </a:p>
          <a:p>
            <a:pPr marL="285750" indent="-285750">
              <a:buFont typeface="Arial" panose="020B0604020202020204" pitchFamily="34" charset="0"/>
              <a:buChar char="•"/>
            </a:pPr>
            <a:r>
              <a:rPr lang="en-US" sz="1400" dirty="0"/>
              <a:t>Classroom attendance (e.g., record lectures)</a:t>
            </a:r>
          </a:p>
          <a:p>
            <a:endParaRPr lang="en-US" dirty="0"/>
          </a:p>
        </p:txBody>
      </p:sp>
    </p:spTree>
    <p:extLst>
      <p:ext uri="{BB962C8B-B14F-4D97-AF65-F5344CB8AC3E}">
        <p14:creationId xmlns:p14="http://schemas.microsoft.com/office/powerpoint/2010/main" val="2428642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B350C-E404-4159-8A53-DAD68412945E}"/>
              </a:ext>
            </a:extLst>
          </p:cNvPr>
          <p:cNvSpPr>
            <a:spLocks noGrp="1"/>
          </p:cNvSpPr>
          <p:nvPr>
            <p:ph type="title"/>
          </p:nvPr>
        </p:nvSpPr>
        <p:spPr>
          <a:xfrm>
            <a:off x="463719" y="68011"/>
            <a:ext cx="11019220" cy="1223166"/>
          </a:xfrm>
        </p:spPr>
        <p:txBody>
          <a:bodyPr>
            <a:normAutofit/>
          </a:bodyPr>
          <a:lstStyle/>
          <a:p>
            <a:r>
              <a:rPr lang="en-US" sz="4000" dirty="0"/>
              <a:t>6.2 Qualities of instruction that detract success (summarized) </a:t>
            </a:r>
          </a:p>
        </p:txBody>
      </p:sp>
      <p:sp>
        <p:nvSpPr>
          <p:cNvPr id="4" name="Rectangle 3">
            <a:extLst>
              <a:ext uri="{FF2B5EF4-FFF2-40B4-BE49-F238E27FC236}">
                <a16:creationId xmlns:a16="http://schemas.microsoft.com/office/drawing/2014/main" id="{1FEFC994-673C-47C8-BE6D-E31486F4BC50}"/>
              </a:ext>
            </a:extLst>
          </p:cNvPr>
          <p:cNvSpPr/>
          <p:nvPr/>
        </p:nvSpPr>
        <p:spPr>
          <a:xfrm>
            <a:off x="9172175" y="1218499"/>
            <a:ext cx="2682561" cy="7381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Lack of Creativity </a:t>
            </a:r>
          </a:p>
        </p:txBody>
      </p:sp>
      <p:sp>
        <p:nvSpPr>
          <p:cNvPr id="5" name="Rectangle 4">
            <a:extLst>
              <a:ext uri="{FF2B5EF4-FFF2-40B4-BE49-F238E27FC236}">
                <a16:creationId xmlns:a16="http://schemas.microsoft.com/office/drawing/2014/main" id="{614FC149-081B-4775-97CF-0870F1F2CDEE}"/>
              </a:ext>
            </a:extLst>
          </p:cNvPr>
          <p:cNvSpPr/>
          <p:nvPr/>
        </p:nvSpPr>
        <p:spPr>
          <a:xfrm>
            <a:off x="709061" y="1291177"/>
            <a:ext cx="3062176" cy="5650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Unclear assignments</a:t>
            </a:r>
          </a:p>
        </p:txBody>
      </p:sp>
      <p:sp>
        <p:nvSpPr>
          <p:cNvPr id="6" name="Rectangle 5">
            <a:extLst>
              <a:ext uri="{FF2B5EF4-FFF2-40B4-BE49-F238E27FC236}">
                <a16:creationId xmlns:a16="http://schemas.microsoft.com/office/drawing/2014/main" id="{12F981F8-1B1C-422D-805C-FB1256B1868C}"/>
              </a:ext>
            </a:extLst>
          </p:cNvPr>
          <p:cNvSpPr/>
          <p:nvPr/>
        </p:nvSpPr>
        <p:spPr>
          <a:xfrm>
            <a:off x="5031686" y="1227763"/>
            <a:ext cx="3062176" cy="6918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Faculty not able to assist neurodiverse learners</a:t>
            </a:r>
          </a:p>
        </p:txBody>
      </p:sp>
      <p:sp>
        <p:nvSpPr>
          <p:cNvPr id="8" name="TextBox 7">
            <a:extLst>
              <a:ext uri="{FF2B5EF4-FFF2-40B4-BE49-F238E27FC236}">
                <a16:creationId xmlns:a16="http://schemas.microsoft.com/office/drawing/2014/main" id="{B697CA3A-4BBF-46BE-87D1-EA86D45656DA}"/>
              </a:ext>
            </a:extLst>
          </p:cNvPr>
          <p:cNvSpPr txBox="1"/>
          <p:nvPr/>
        </p:nvSpPr>
        <p:spPr>
          <a:xfrm>
            <a:off x="4377537" y="2053949"/>
            <a:ext cx="4435276" cy="3916457"/>
          </a:xfrm>
          <a:prstGeom prst="rect">
            <a:avLst/>
          </a:prstGeom>
          <a:noFill/>
          <a:ln>
            <a:solidFill>
              <a:schemeClr val="accent1"/>
            </a:solidFill>
          </a:ln>
        </p:spPr>
        <p:txBody>
          <a:bodyPr wrap="square">
            <a:spAutoFit/>
          </a:bodyPr>
          <a:lstStyle/>
          <a:p>
            <a:r>
              <a:rPr lang="en-US" sz="1400" dirty="0"/>
              <a:t>“I think I’ve asked my teacher for physics a few times “do you recommend any ways to study, do you recommend any ways to do this,” and whatever and he said just look through the textbook and see what you're stuck on and see how it explains it and practice those problems.”</a:t>
            </a:r>
          </a:p>
          <a:p>
            <a:endParaRPr lang="en-US" sz="1400" dirty="0"/>
          </a:p>
          <a:p>
            <a:r>
              <a:rPr lang="en-US" sz="1400" dirty="0"/>
              <a:t>“…in the mechanical engineering department, a lot of them come from industry. […] They don't necessarily know how to build the curriculum, how to, you know, teach the material, then give practice homework and then test on it. They just can't build a cohesive curriculum</a:t>
            </a:r>
            <a:r>
              <a:rPr lang="en-US" sz="1050" dirty="0"/>
              <a:t>”</a:t>
            </a:r>
          </a:p>
          <a:p>
            <a:endParaRPr lang="en-US" sz="1050" dirty="0"/>
          </a:p>
          <a:p>
            <a:r>
              <a:rPr lang="en-US" sz="1400" dirty="0"/>
              <a:t>“….I think when I signed up that it was one of the most frustrating things to me that I've been through so far. And that's because there's feedback, but it's just like warm or cold or you're getting closer to what we want, or you're getting farther away from what we want, and there’s not specifics”</a:t>
            </a:r>
          </a:p>
        </p:txBody>
      </p:sp>
      <p:sp>
        <p:nvSpPr>
          <p:cNvPr id="10" name="TextBox 9">
            <a:extLst>
              <a:ext uri="{FF2B5EF4-FFF2-40B4-BE49-F238E27FC236}">
                <a16:creationId xmlns:a16="http://schemas.microsoft.com/office/drawing/2014/main" id="{7D591464-E54E-4716-9FEA-EE73F5578BA2}"/>
              </a:ext>
            </a:extLst>
          </p:cNvPr>
          <p:cNvSpPr txBox="1"/>
          <p:nvPr/>
        </p:nvSpPr>
        <p:spPr>
          <a:xfrm>
            <a:off x="185010" y="2007259"/>
            <a:ext cx="3941222" cy="1600438"/>
          </a:xfrm>
          <a:prstGeom prst="rect">
            <a:avLst/>
          </a:prstGeom>
          <a:noFill/>
          <a:ln>
            <a:solidFill>
              <a:schemeClr val="accent1"/>
            </a:solidFill>
          </a:ln>
        </p:spPr>
        <p:txBody>
          <a:bodyPr wrap="square">
            <a:spAutoFit/>
          </a:bodyPr>
          <a:lstStyle/>
          <a:p>
            <a:r>
              <a:rPr lang="en-US" sz="1400" dirty="0"/>
              <a:t>“I've had one teacher teaching a very tough subject she didn't want to give that many examples. Her reasoning was then we would know how to solve that one example we wouldn't know how to do the process. However, she wasn't that good at teaching the process. So now I didn't have examples of, you know, how to use the work”</a:t>
            </a:r>
          </a:p>
        </p:txBody>
      </p:sp>
      <p:sp>
        <p:nvSpPr>
          <p:cNvPr id="14" name="TextBox 13">
            <a:extLst>
              <a:ext uri="{FF2B5EF4-FFF2-40B4-BE49-F238E27FC236}">
                <a16:creationId xmlns:a16="http://schemas.microsoft.com/office/drawing/2014/main" id="{C147B3C4-AA49-42C3-A7E1-6A3C7AAC4E5A}"/>
              </a:ext>
            </a:extLst>
          </p:cNvPr>
          <p:cNvSpPr txBox="1"/>
          <p:nvPr/>
        </p:nvSpPr>
        <p:spPr>
          <a:xfrm>
            <a:off x="234995" y="3758724"/>
            <a:ext cx="3944228" cy="2462213"/>
          </a:xfrm>
          <a:prstGeom prst="rect">
            <a:avLst/>
          </a:prstGeom>
          <a:noFill/>
          <a:ln>
            <a:solidFill>
              <a:schemeClr val="accent1"/>
            </a:solidFill>
          </a:ln>
        </p:spPr>
        <p:txBody>
          <a:bodyPr wrap="square">
            <a:spAutoFit/>
          </a:bodyPr>
          <a:lstStyle/>
          <a:p>
            <a:r>
              <a:rPr lang="en-US" sz="1400" dirty="0"/>
              <a:t>“They can be very loose with their communication, certainly when they're using word problems…there can be just rearranging of words that don't make sense, you have to interpret what they're trying to say because it's just really quickly written off.”</a:t>
            </a:r>
          </a:p>
          <a:p>
            <a:endParaRPr lang="en-US" sz="1400" dirty="0"/>
          </a:p>
          <a:p>
            <a:r>
              <a:rPr lang="en-US" sz="1400" dirty="0"/>
              <a:t>“there was one course that I just took, where it is a lot of interaction back and forth and the problem was, it was a very frustrating course because it was ambiguous, it was like, you're just given very, very vague instructions and I mentioned”</a:t>
            </a:r>
          </a:p>
        </p:txBody>
      </p:sp>
      <p:sp>
        <p:nvSpPr>
          <p:cNvPr id="11" name="TextBox 10">
            <a:extLst>
              <a:ext uri="{FF2B5EF4-FFF2-40B4-BE49-F238E27FC236}">
                <a16:creationId xmlns:a16="http://schemas.microsoft.com/office/drawing/2014/main" id="{3F7E40BD-25D0-4B54-913B-11B7BA4781CB}"/>
              </a:ext>
            </a:extLst>
          </p:cNvPr>
          <p:cNvSpPr txBox="1"/>
          <p:nvPr/>
        </p:nvSpPr>
        <p:spPr>
          <a:xfrm>
            <a:off x="9011127" y="2191755"/>
            <a:ext cx="2995863" cy="2677656"/>
          </a:xfrm>
          <a:prstGeom prst="rect">
            <a:avLst/>
          </a:prstGeom>
          <a:noFill/>
          <a:ln>
            <a:solidFill>
              <a:schemeClr val="accent1"/>
            </a:solidFill>
          </a:ln>
        </p:spPr>
        <p:txBody>
          <a:bodyPr wrap="square">
            <a:spAutoFit/>
          </a:bodyPr>
          <a:lstStyle/>
          <a:p>
            <a:r>
              <a:rPr lang="en-US" sz="1400" dirty="0"/>
              <a:t>“I felt like a lot of the classes were inundated with mindless busy work that just was meant to keep me doing </a:t>
            </a:r>
            <a:r>
              <a:rPr lang="en-US" sz="1400" i="1" dirty="0"/>
              <a:t>something</a:t>
            </a:r>
            <a:r>
              <a:rPr lang="en-US" sz="1400" dirty="0"/>
              <a:t>. Nine-tenths of that material was never on a test, wasn't necessarily core material or anything that we needed to get a firm understanding of the topic. Some of them even required spending special time in a lab room and the library for an hour or two a week, and it was part of the grade to do that stuff “</a:t>
            </a:r>
          </a:p>
        </p:txBody>
      </p:sp>
    </p:spTree>
    <p:extLst>
      <p:ext uri="{BB962C8B-B14F-4D97-AF65-F5344CB8AC3E}">
        <p14:creationId xmlns:p14="http://schemas.microsoft.com/office/powerpoint/2010/main" val="2290730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E5C0C-78F0-48CC-BF5B-A1DEF47B93A2}"/>
              </a:ext>
            </a:extLst>
          </p:cNvPr>
          <p:cNvSpPr>
            <a:spLocks noGrp="1"/>
          </p:cNvSpPr>
          <p:nvPr>
            <p:ph type="title"/>
          </p:nvPr>
        </p:nvSpPr>
        <p:spPr>
          <a:xfrm>
            <a:off x="607193" y="124494"/>
            <a:ext cx="10515600" cy="824081"/>
          </a:xfrm>
        </p:spPr>
        <p:txBody>
          <a:bodyPr/>
          <a:lstStyle/>
          <a:p>
            <a:r>
              <a:rPr lang="en-US" dirty="0"/>
              <a:t>7.1 Transition (Summarized) </a:t>
            </a:r>
          </a:p>
        </p:txBody>
      </p:sp>
      <p:cxnSp>
        <p:nvCxnSpPr>
          <p:cNvPr id="5" name="Straight Arrow Connector 4">
            <a:extLst>
              <a:ext uri="{FF2B5EF4-FFF2-40B4-BE49-F238E27FC236}">
                <a16:creationId xmlns:a16="http://schemas.microsoft.com/office/drawing/2014/main" id="{C5B9ECE4-44CB-421F-A9C8-0D32FDF9F107}"/>
              </a:ext>
            </a:extLst>
          </p:cNvPr>
          <p:cNvCxnSpPr/>
          <p:nvPr/>
        </p:nvCxnSpPr>
        <p:spPr>
          <a:xfrm>
            <a:off x="500512" y="1518876"/>
            <a:ext cx="1052041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685CB215-9114-4A7E-BD5E-FF7776C54AA0}"/>
              </a:ext>
            </a:extLst>
          </p:cNvPr>
          <p:cNvSpPr/>
          <p:nvPr/>
        </p:nvSpPr>
        <p:spPr>
          <a:xfrm>
            <a:off x="4584833" y="964700"/>
            <a:ext cx="1280160" cy="4427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College</a:t>
            </a:r>
          </a:p>
        </p:txBody>
      </p:sp>
      <p:sp>
        <p:nvSpPr>
          <p:cNvPr id="7" name="Rectangle 6">
            <a:extLst>
              <a:ext uri="{FF2B5EF4-FFF2-40B4-BE49-F238E27FC236}">
                <a16:creationId xmlns:a16="http://schemas.microsoft.com/office/drawing/2014/main" id="{50FA6B2D-9892-4BEF-9B3E-F741EB33AB35}"/>
              </a:ext>
            </a:extLst>
          </p:cNvPr>
          <p:cNvSpPr/>
          <p:nvPr/>
        </p:nvSpPr>
        <p:spPr>
          <a:xfrm>
            <a:off x="8181878" y="857601"/>
            <a:ext cx="3071665" cy="46152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Real World/Job in STEM</a:t>
            </a:r>
          </a:p>
        </p:txBody>
      </p:sp>
      <p:sp>
        <p:nvSpPr>
          <p:cNvPr id="9" name="TextBox 8">
            <a:extLst>
              <a:ext uri="{FF2B5EF4-FFF2-40B4-BE49-F238E27FC236}">
                <a16:creationId xmlns:a16="http://schemas.microsoft.com/office/drawing/2014/main" id="{024F6EFD-9E93-470C-9BEC-AE13ED4BB8CB}"/>
              </a:ext>
            </a:extLst>
          </p:cNvPr>
          <p:cNvSpPr txBox="1"/>
          <p:nvPr/>
        </p:nvSpPr>
        <p:spPr>
          <a:xfrm>
            <a:off x="8401649" y="1681682"/>
            <a:ext cx="3071665" cy="1600438"/>
          </a:xfrm>
          <a:prstGeom prst="rect">
            <a:avLst/>
          </a:prstGeom>
          <a:noFill/>
          <a:ln>
            <a:solidFill>
              <a:schemeClr val="accent1"/>
            </a:solidFill>
          </a:ln>
        </p:spPr>
        <p:txBody>
          <a:bodyPr wrap="square">
            <a:spAutoFit/>
          </a:bodyPr>
          <a:lstStyle/>
          <a:p>
            <a:r>
              <a:rPr lang="en-US" sz="1400" dirty="0"/>
              <a:t>“I think you have to build some soft skills through college and group projects to excel in the work field, because if I'm being honest, in my future career I’m probably going to get stuck on group projects or projects that I’m not super thrilled about.”</a:t>
            </a:r>
          </a:p>
        </p:txBody>
      </p:sp>
      <p:sp>
        <p:nvSpPr>
          <p:cNvPr id="11" name="TextBox 10">
            <a:extLst>
              <a:ext uri="{FF2B5EF4-FFF2-40B4-BE49-F238E27FC236}">
                <a16:creationId xmlns:a16="http://schemas.microsoft.com/office/drawing/2014/main" id="{7BEC96ED-4BA6-45ED-9D7A-2276E240E291}"/>
              </a:ext>
            </a:extLst>
          </p:cNvPr>
          <p:cNvSpPr txBox="1"/>
          <p:nvPr/>
        </p:nvSpPr>
        <p:spPr>
          <a:xfrm>
            <a:off x="271919" y="1656302"/>
            <a:ext cx="2557113" cy="4832092"/>
          </a:xfrm>
          <a:prstGeom prst="rect">
            <a:avLst/>
          </a:prstGeom>
          <a:noFill/>
          <a:ln>
            <a:solidFill>
              <a:schemeClr val="accent1"/>
            </a:solidFill>
          </a:ln>
        </p:spPr>
        <p:txBody>
          <a:bodyPr wrap="square">
            <a:spAutoFit/>
          </a:bodyPr>
          <a:lstStyle/>
          <a:p>
            <a:r>
              <a:rPr lang="en-US" sz="1400" dirty="0"/>
              <a:t>“Right so motivate those high school students to think about computer science is not just boring and the math, this is fun we do programming through the Python programming do the gaming. [...] So I think high school students you have to go to low level and try to motivate them, they can do some good job, good work and good at training in this area. But I think when they enter to the college we’re too late, so I go to the low level thing and then we try to find their talent and that we can encourage them, you have some great opportunity coming here and we make a good environment for them to feel comfortable and complete their degree.”</a:t>
            </a:r>
          </a:p>
        </p:txBody>
      </p:sp>
      <p:sp>
        <p:nvSpPr>
          <p:cNvPr id="12" name="Rectangle 11">
            <a:extLst>
              <a:ext uri="{FF2B5EF4-FFF2-40B4-BE49-F238E27FC236}">
                <a16:creationId xmlns:a16="http://schemas.microsoft.com/office/drawing/2014/main" id="{ECD39A24-F5E5-4098-B916-A0858C9632AF}"/>
              </a:ext>
            </a:extLst>
          </p:cNvPr>
          <p:cNvSpPr/>
          <p:nvPr/>
        </p:nvSpPr>
        <p:spPr>
          <a:xfrm>
            <a:off x="500512" y="938689"/>
            <a:ext cx="1280160" cy="4427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High School</a:t>
            </a:r>
          </a:p>
        </p:txBody>
      </p:sp>
      <p:sp>
        <p:nvSpPr>
          <p:cNvPr id="14" name="TextBox 13">
            <a:extLst>
              <a:ext uri="{FF2B5EF4-FFF2-40B4-BE49-F238E27FC236}">
                <a16:creationId xmlns:a16="http://schemas.microsoft.com/office/drawing/2014/main" id="{2CF331A4-A1AA-4442-B065-93E7F4C23BF8}"/>
              </a:ext>
            </a:extLst>
          </p:cNvPr>
          <p:cNvSpPr txBox="1"/>
          <p:nvPr/>
        </p:nvSpPr>
        <p:spPr>
          <a:xfrm>
            <a:off x="5460838" y="2912788"/>
            <a:ext cx="2817786" cy="3754874"/>
          </a:xfrm>
          <a:prstGeom prst="rect">
            <a:avLst/>
          </a:prstGeom>
          <a:noFill/>
          <a:ln>
            <a:solidFill>
              <a:schemeClr val="accent1"/>
            </a:solidFill>
          </a:ln>
        </p:spPr>
        <p:txBody>
          <a:bodyPr wrap="square">
            <a:spAutoFit/>
          </a:bodyPr>
          <a:lstStyle/>
          <a:p>
            <a:r>
              <a:rPr lang="en-US" sz="1400" dirty="0"/>
              <a:t>“I have a very good alumni network and then we actually invite them to our hackathon event, and then we try to say that we have opportunity contact with them, making the list to the students. But students not taking opportunity one thing, the second thing is that we have to do the more systematic and more efficient way to connecting and more helping but that is something happening now. So we try to say, this is the way to do, this is a book you have to do, this is a typical interview process going on, this is the kind of preparation, how to do preparing.”</a:t>
            </a:r>
          </a:p>
        </p:txBody>
      </p:sp>
      <p:sp>
        <p:nvSpPr>
          <p:cNvPr id="16" name="TextBox 15">
            <a:extLst>
              <a:ext uri="{FF2B5EF4-FFF2-40B4-BE49-F238E27FC236}">
                <a16:creationId xmlns:a16="http://schemas.microsoft.com/office/drawing/2014/main" id="{36C961A3-AF26-4DDE-8569-704AC6EBFCD7}"/>
              </a:ext>
            </a:extLst>
          </p:cNvPr>
          <p:cNvSpPr txBox="1"/>
          <p:nvPr/>
        </p:nvSpPr>
        <p:spPr>
          <a:xfrm>
            <a:off x="8401649" y="4205449"/>
            <a:ext cx="3166716" cy="1169551"/>
          </a:xfrm>
          <a:prstGeom prst="rect">
            <a:avLst/>
          </a:prstGeom>
          <a:noFill/>
          <a:ln>
            <a:solidFill>
              <a:schemeClr val="accent1"/>
            </a:solidFill>
          </a:ln>
        </p:spPr>
        <p:txBody>
          <a:bodyPr wrap="square">
            <a:spAutoFit/>
          </a:bodyPr>
          <a:lstStyle/>
          <a:p>
            <a:r>
              <a:rPr lang="en-US" sz="1400" dirty="0"/>
              <a:t>“When it comes to issues of disclosure with a new employer or in an interviewing setting, or how to present themselves or how to practice for getting a job and how to do that.”</a:t>
            </a:r>
          </a:p>
        </p:txBody>
      </p:sp>
      <p:sp>
        <p:nvSpPr>
          <p:cNvPr id="18" name="TextBox 17">
            <a:extLst>
              <a:ext uri="{FF2B5EF4-FFF2-40B4-BE49-F238E27FC236}">
                <a16:creationId xmlns:a16="http://schemas.microsoft.com/office/drawing/2014/main" id="{8CE67E02-D222-4435-9DD9-5DC85C3B6707}"/>
              </a:ext>
            </a:extLst>
          </p:cNvPr>
          <p:cNvSpPr txBox="1"/>
          <p:nvPr/>
        </p:nvSpPr>
        <p:spPr>
          <a:xfrm>
            <a:off x="5444794" y="1681682"/>
            <a:ext cx="2833830" cy="1169551"/>
          </a:xfrm>
          <a:prstGeom prst="rect">
            <a:avLst/>
          </a:prstGeom>
          <a:noFill/>
          <a:ln>
            <a:solidFill>
              <a:schemeClr val="accent1"/>
            </a:solidFill>
          </a:ln>
        </p:spPr>
        <p:txBody>
          <a:bodyPr wrap="square">
            <a:spAutoFit/>
          </a:bodyPr>
          <a:lstStyle/>
          <a:p>
            <a:r>
              <a:rPr lang="en-US" sz="1400" dirty="0"/>
              <a:t>“Because yeah sort of the stressor of “oh snap, I’m probably going to lock myself into a job for like 40 years,” so you want to make sure that it is an acceptable job for you.”</a:t>
            </a:r>
          </a:p>
        </p:txBody>
      </p:sp>
      <p:sp>
        <p:nvSpPr>
          <p:cNvPr id="20" name="TextBox 19">
            <a:extLst>
              <a:ext uri="{FF2B5EF4-FFF2-40B4-BE49-F238E27FC236}">
                <a16:creationId xmlns:a16="http://schemas.microsoft.com/office/drawing/2014/main" id="{DD32C359-330F-4171-8830-656AB9B9E40B}"/>
              </a:ext>
            </a:extLst>
          </p:cNvPr>
          <p:cNvSpPr txBox="1"/>
          <p:nvPr/>
        </p:nvSpPr>
        <p:spPr>
          <a:xfrm>
            <a:off x="2923282" y="1656302"/>
            <a:ext cx="2398487" cy="2462213"/>
          </a:xfrm>
          <a:prstGeom prst="rect">
            <a:avLst/>
          </a:prstGeom>
          <a:noFill/>
          <a:ln>
            <a:solidFill>
              <a:schemeClr val="accent1"/>
            </a:solidFill>
          </a:ln>
        </p:spPr>
        <p:txBody>
          <a:bodyPr wrap="square">
            <a:spAutoFit/>
          </a:bodyPr>
          <a:lstStyle/>
          <a:p>
            <a:r>
              <a:rPr lang="en-US" sz="1400" dirty="0"/>
              <a:t>“For our students who are LD and ADHD I think we see much more of the issues are related to, especially for newer incoming students, the different level of academic rigor than what they've experienced in say a K-12 environment, and what that presents to them as they're transitioning and adjusting”</a:t>
            </a:r>
          </a:p>
        </p:txBody>
      </p:sp>
    </p:spTree>
    <p:extLst>
      <p:ext uri="{BB962C8B-B14F-4D97-AF65-F5344CB8AC3E}">
        <p14:creationId xmlns:p14="http://schemas.microsoft.com/office/powerpoint/2010/main" val="1284092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E1373-2CFD-4481-847B-0AC321112D1F}"/>
              </a:ext>
            </a:extLst>
          </p:cNvPr>
          <p:cNvSpPr>
            <a:spLocks noGrp="1"/>
          </p:cNvSpPr>
          <p:nvPr>
            <p:ph type="title"/>
          </p:nvPr>
        </p:nvSpPr>
        <p:spPr>
          <a:xfrm>
            <a:off x="838200" y="365126"/>
            <a:ext cx="10515600" cy="836354"/>
          </a:xfrm>
        </p:spPr>
        <p:txBody>
          <a:bodyPr/>
          <a:lstStyle/>
          <a:p>
            <a:r>
              <a:rPr lang="en-US" dirty="0"/>
              <a:t>8.1 (Overall) Teamwork</a:t>
            </a:r>
          </a:p>
        </p:txBody>
      </p:sp>
      <p:sp>
        <p:nvSpPr>
          <p:cNvPr id="3" name="Content Placeholder 2">
            <a:extLst>
              <a:ext uri="{FF2B5EF4-FFF2-40B4-BE49-F238E27FC236}">
                <a16:creationId xmlns:a16="http://schemas.microsoft.com/office/drawing/2014/main" id="{7211E8E9-3000-403A-A0C0-19532095E201}"/>
              </a:ext>
            </a:extLst>
          </p:cNvPr>
          <p:cNvSpPr>
            <a:spLocks noGrp="1"/>
          </p:cNvSpPr>
          <p:nvPr>
            <p:ph idx="1"/>
          </p:nvPr>
        </p:nvSpPr>
        <p:spPr/>
        <p:txBody>
          <a:bodyPr/>
          <a:lstStyle/>
          <a:p>
            <a:pPr marL="0" indent="0">
              <a:buNone/>
            </a:pPr>
            <a:r>
              <a:rPr lang="en-US" dirty="0"/>
              <a:t> </a:t>
            </a:r>
          </a:p>
        </p:txBody>
      </p:sp>
      <p:sp>
        <p:nvSpPr>
          <p:cNvPr id="5" name="TextBox 4">
            <a:extLst>
              <a:ext uri="{FF2B5EF4-FFF2-40B4-BE49-F238E27FC236}">
                <a16:creationId xmlns:a16="http://schemas.microsoft.com/office/drawing/2014/main" id="{8C494A3A-66A2-4B3B-84FB-80B86A4446A7}"/>
              </a:ext>
            </a:extLst>
          </p:cNvPr>
          <p:cNvSpPr txBox="1"/>
          <p:nvPr/>
        </p:nvSpPr>
        <p:spPr>
          <a:xfrm>
            <a:off x="403910" y="3609486"/>
            <a:ext cx="5127209" cy="1384995"/>
          </a:xfrm>
          <a:prstGeom prst="rect">
            <a:avLst/>
          </a:prstGeom>
          <a:noFill/>
        </p:spPr>
        <p:txBody>
          <a:bodyPr wrap="square">
            <a:spAutoFit/>
          </a:bodyPr>
          <a:lstStyle/>
          <a:p>
            <a:r>
              <a:rPr lang="en-US" sz="1400" dirty="0"/>
              <a:t>“I think you have to build some soft skills through college and group projects to excel in the work field, because if I'm being honest, in my future career I’m probably going to get stuck on group projects or projects that I’m not super thrilled about. So being able to do it and still doing it at a proficient level and being able to excel, I think it makes you just a better person in the workforce. </a:t>
            </a:r>
          </a:p>
        </p:txBody>
      </p:sp>
      <p:sp>
        <p:nvSpPr>
          <p:cNvPr id="7" name="TextBox 6">
            <a:extLst>
              <a:ext uri="{FF2B5EF4-FFF2-40B4-BE49-F238E27FC236}">
                <a16:creationId xmlns:a16="http://schemas.microsoft.com/office/drawing/2014/main" id="{77CDAED6-405A-4187-9AD1-4E6DCCC362AF}"/>
              </a:ext>
            </a:extLst>
          </p:cNvPr>
          <p:cNvSpPr txBox="1"/>
          <p:nvPr/>
        </p:nvSpPr>
        <p:spPr>
          <a:xfrm>
            <a:off x="342457" y="1274910"/>
            <a:ext cx="5207951" cy="1384995"/>
          </a:xfrm>
          <a:prstGeom prst="rect">
            <a:avLst/>
          </a:prstGeom>
          <a:noFill/>
        </p:spPr>
        <p:txBody>
          <a:bodyPr wrap="square">
            <a:spAutoFit/>
          </a:bodyPr>
          <a:lstStyle/>
          <a:p>
            <a:r>
              <a:rPr lang="en-US" sz="1400" dirty="0"/>
              <a:t>“it’s kind of frustrating to work with, because you know you're dependent on other people, and again…it just takes one member to not do anything and let the entire thing fall apart. And I don't know, like if I was working with people I know and all that I’d probably like it, but when the professors just kind of randomize and throw people into a group, it's usually unproductive, kind of chaotic.”</a:t>
            </a:r>
          </a:p>
        </p:txBody>
      </p:sp>
      <p:sp>
        <p:nvSpPr>
          <p:cNvPr id="8" name="Content Placeholder 4">
            <a:extLst>
              <a:ext uri="{FF2B5EF4-FFF2-40B4-BE49-F238E27FC236}">
                <a16:creationId xmlns:a16="http://schemas.microsoft.com/office/drawing/2014/main" id="{9C0D27C5-2807-4246-A00E-02033CAAE5E6}"/>
              </a:ext>
            </a:extLst>
          </p:cNvPr>
          <p:cNvSpPr txBox="1">
            <a:spLocks/>
          </p:cNvSpPr>
          <p:nvPr/>
        </p:nvSpPr>
        <p:spPr>
          <a:xfrm>
            <a:off x="1280338" y="2843451"/>
            <a:ext cx="2604149" cy="645107"/>
          </a:xfrm>
          <a:prstGeom prst="rect">
            <a:avLst/>
          </a:prstGeom>
          <a:solidFill>
            <a:schemeClr val="bg1"/>
          </a:solidFill>
          <a:ln w="12700" cap="flat" cmpd="sng" algn="ctr">
            <a:solidFill>
              <a:schemeClr val="accent1"/>
            </a:solidFill>
            <a:prstDash val="solid"/>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20000"/>
              </a:lnSpc>
              <a:spcBef>
                <a:spcPts val="0"/>
              </a:spcBef>
              <a:buFont typeface="Arial" panose="020B0604020202020204" pitchFamily="34" charset="0"/>
              <a:buNone/>
            </a:pPr>
            <a:r>
              <a:rPr lang="en-US" sz="1600" dirty="0">
                <a:solidFill>
                  <a:schemeClr val="tx1"/>
                </a:solidFill>
              </a:rPr>
              <a:t>Neurodiverse STEM Student perceptions of group work</a:t>
            </a:r>
            <a:endParaRPr lang="en-US" sz="1400" dirty="0">
              <a:solidFill>
                <a:schemeClr val="tx1"/>
              </a:solidFill>
            </a:endParaRPr>
          </a:p>
        </p:txBody>
      </p:sp>
      <p:sp>
        <p:nvSpPr>
          <p:cNvPr id="10" name="TextBox 9">
            <a:extLst>
              <a:ext uri="{FF2B5EF4-FFF2-40B4-BE49-F238E27FC236}">
                <a16:creationId xmlns:a16="http://schemas.microsoft.com/office/drawing/2014/main" id="{1864A962-F737-4315-98D6-CA74FEDD3A11}"/>
              </a:ext>
            </a:extLst>
          </p:cNvPr>
          <p:cNvSpPr txBox="1"/>
          <p:nvPr/>
        </p:nvSpPr>
        <p:spPr>
          <a:xfrm>
            <a:off x="6216889" y="4409705"/>
            <a:ext cx="5632654" cy="1169551"/>
          </a:xfrm>
          <a:prstGeom prst="rect">
            <a:avLst/>
          </a:prstGeom>
          <a:noFill/>
        </p:spPr>
        <p:txBody>
          <a:bodyPr wrap="square">
            <a:spAutoFit/>
          </a:bodyPr>
          <a:lstStyle/>
          <a:p>
            <a:r>
              <a:rPr lang="en-US" sz="1400" dirty="0"/>
              <a:t>“There are some people that like to sit in their corner, they take on programming projects or they're more into sort of the hacker crowd might be one fate for them. But normally not only have to work with people, and so and other people have to learn to work with you, so we all have to work with people across that spectrum.”</a:t>
            </a:r>
          </a:p>
        </p:txBody>
      </p:sp>
      <p:sp>
        <p:nvSpPr>
          <p:cNvPr id="11" name="Content Placeholder 4">
            <a:extLst>
              <a:ext uri="{FF2B5EF4-FFF2-40B4-BE49-F238E27FC236}">
                <a16:creationId xmlns:a16="http://schemas.microsoft.com/office/drawing/2014/main" id="{D981A1AE-8809-4434-A922-693C402DE766}"/>
              </a:ext>
            </a:extLst>
          </p:cNvPr>
          <p:cNvSpPr txBox="1">
            <a:spLocks/>
          </p:cNvSpPr>
          <p:nvPr/>
        </p:nvSpPr>
        <p:spPr>
          <a:xfrm>
            <a:off x="6096000" y="3326015"/>
            <a:ext cx="5475382" cy="1061870"/>
          </a:xfrm>
          <a:prstGeom prst="ellipse">
            <a:avLst/>
          </a:prstGeom>
          <a:solidFill>
            <a:schemeClr val="bg1"/>
          </a:solidFill>
          <a:ln w="12700" cap="flat" cmpd="sng" algn="ctr">
            <a:solidFill>
              <a:schemeClr val="accent1"/>
            </a:solidFill>
            <a:prstDash val="lgDashDot"/>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20000"/>
              </a:lnSpc>
              <a:spcBef>
                <a:spcPts val="0"/>
              </a:spcBef>
              <a:buFont typeface="Arial" panose="020B0604020202020204" pitchFamily="34" charset="0"/>
              <a:buNone/>
            </a:pPr>
            <a:r>
              <a:rPr lang="en-US" sz="1600" b="1" dirty="0">
                <a:solidFill>
                  <a:schemeClr val="tx1"/>
                </a:solidFill>
              </a:rPr>
              <a:t>Preparation for the STEM Work Force</a:t>
            </a:r>
          </a:p>
        </p:txBody>
      </p:sp>
      <p:sp>
        <p:nvSpPr>
          <p:cNvPr id="13" name="TextBox 12">
            <a:extLst>
              <a:ext uri="{FF2B5EF4-FFF2-40B4-BE49-F238E27FC236}">
                <a16:creationId xmlns:a16="http://schemas.microsoft.com/office/drawing/2014/main" id="{B132CD0C-BFEA-446B-B0D5-C2EADA238B67}"/>
              </a:ext>
            </a:extLst>
          </p:cNvPr>
          <p:cNvSpPr txBox="1"/>
          <p:nvPr/>
        </p:nvSpPr>
        <p:spPr>
          <a:xfrm>
            <a:off x="5941798" y="1352595"/>
            <a:ext cx="6097772" cy="2031325"/>
          </a:xfrm>
          <a:prstGeom prst="rect">
            <a:avLst/>
          </a:prstGeom>
          <a:noFill/>
        </p:spPr>
        <p:txBody>
          <a:bodyPr wrap="square">
            <a:spAutoFit/>
          </a:bodyPr>
          <a:lstStyle/>
          <a:p>
            <a:r>
              <a:rPr lang="en-US" sz="1400" dirty="0"/>
              <a:t>“We spend quite a bit of time talking about team activities. So engineering, for the most part, is a team activity, if I think I’m building a bridge, a single person does not build a bridge, so there is team activities. The neuro diverse students, so this is a generality, tend to engage in less of the normal social activities that build a strong team, and so they like to, I would say, if there was a challenging team, go it alone. And so especially for the first year students, but we still do quite a bit of talk about it with the juniors, is team dynamics and expectations of teams and expectations for the future, so when teams don't go well, it is oftentimes because we have someone who doesn't interface on the same level as others.”</a:t>
            </a:r>
          </a:p>
        </p:txBody>
      </p:sp>
    </p:spTree>
    <p:extLst>
      <p:ext uri="{BB962C8B-B14F-4D97-AF65-F5344CB8AC3E}">
        <p14:creationId xmlns:p14="http://schemas.microsoft.com/office/powerpoint/2010/main" val="1606804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65139-A8F3-4DB2-82A8-6F1F21C95056}"/>
              </a:ext>
            </a:extLst>
          </p:cNvPr>
          <p:cNvSpPr>
            <a:spLocks noGrp="1"/>
          </p:cNvSpPr>
          <p:nvPr>
            <p:ph type="title"/>
          </p:nvPr>
        </p:nvSpPr>
        <p:spPr>
          <a:xfrm>
            <a:off x="360947" y="28221"/>
            <a:ext cx="10515600" cy="1325563"/>
          </a:xfrm>
        </p:spPr>
        <p:txBody>
          <a:bodyPr/>
          <a:lstStyle/>
          <a:p>
            <a:r>
              <a:rPr lang="en-US" dirty="0"/>
              <a:t>8.2 Technology (Summarized)</a:t>
            </a:r>
          </a:p>
        </p:txBody>
      </p:sp>
      <p:sp>
        <p:nvSpPr>
          <p:cNvPr id="4" name="Rectangle 3">
            <a:extLst>
              <a:ext uri="{FF2B5EF4-FFF2-40B4-BE49-F238E27FC236}">
                <a16:creationId xmlns:a16="http://schemas.microsoft.com/office/drawing/2014/main" id="{CD597595-33E5-416B-9AE8-32850B4F199A}"/>
              </a:ext>
            </a:extLst>
          </p:cNvPr>
          <p:cNvSpPr/>
          <p:nvPr/>
        </p:nvSpPr>
        <p:spPr>
          <a:xfrm>
            <a:off x="2459655" y="1019444"/>
            <a:ext cx="6629481" cy="68703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How is technology used to assist neurodiverse students in STEM?</a:t>
            </a:r>
          </a:p>
        </p:txBody>
      </p:sp>
      <p:sp>
        <p:nvSpPr>
          <p:cNvPr id="6" name="TextBox 5">
            <a:extLst>
              <a:ext uri="{FF2B5EF4-FFF2-40B4-BE49-F238E27FC236}">
                <a16:creationId xmlns:a16="http://schemas.microsoft.com/office/drawing/2014/main" id="{8C7AA324-A409-4D33-AC76-E4BAC08877AB}"/>
              </a:ext>
            </a:extLst>
          </p:cNvPr>
          <p:cNvSpPr txBox="1"/>
          <p:nvPr/>
        </p:nvSpPr>
        <p:spPr>
          <a:xfrm>
            <a:off x="145823" y="3540138"/>
            <a:ext cx="4927333" cy="2677656"/>
          </a:xfrm>
          <a:prstGeom prst="rect">
            <a:avLst/>
          </a:prstGeom>
          <a:noFill/>
          <a:ln>
            <a:solidFill>
              <a:schemeClr val="accent1"/>
            </a:solidFill>
          </a:ln>
        </p:spPr>
        <p:txBody>
          <a:bodyPr wrap="square">
            <a:spAutoFit/>
          </a:bodyPr>
          <a:lstStyle/>
          <a:p>
            <a:r>
              <a:rPr lang="en-US" sz="1400" b="1" dirty="0"/>
              <a:t>Some resistance to technology</a:t>
            </a:r>
          </a:p>
          <a:p>
            <a:r>
              <a:rPr lang="en-US" sz="1400" dirty="0"/>
              <a:t>Definitely not math, the math professors are like oil and water with technology. And honestly that's kind of annoying because obviously technology is a big aspect of accessibility and if they're not trained on how to use technology or they're scared of it […]</a:t>
            </a:r>
          </a:p>
          <a:p>
            <a:endParaRPr lang="en-US" sz="1400" b="1" dirty="0"/>
          </a:p>
          <a:p>
            <a:r>
              <a:rPr lang="en-US" sz="1400" b="1" dirty="0" err="1"/>
              <a:t>Youtube</a:t>
            </a:r>
            <a:endParaRPr lang="en-US" sz="1400" b="1" dirty="0"/>
          </a:p>
          <a:p>
            <a:r>
              <a:rPr lang="en-US" sz="1400" dirty="0"/>
              <a:t> Yeah I’m trying to think of, I guess I had one computer science professor during covid like the class was prerecorded but he put the videos on YouTube so that they autogenerate subtitles, so you can read the subtitles at the same time, which I thought was really helpful</a:t>
            </a:r>
          </a:p>
        </p:txBody>
      </p:sp>
      <p:sp>
        <p:nvSpPr>
          <p:cNvPr id="8" name="TextBox 7">
            <a:extLst>
              <a:ext uri="{FF2B5EF4-FFF2-40B4-BE49-F238E27FC236}">
                <a16:creationId xmlns:a16="http://schemas.microsoft.com/office/drawing/2014/main" id="{DEA7E9BC-D49F-47F7-8D6A-B80E1B84B465}"/>
              </a:ext>
            </a:extLst>
          </p:cNvPr>
          <p:cNvSpPr txBox="1"/>
          <p:nvPr/>
        </p:nvSpPr>
        <p:spPr>
          <a:xfrm>
            <a:off x="6040334" y="3580167"/>
            <a:ext cx="5132671" cy="1815882"/>
          </a:xfrm>
          <a:prstGeom prst="rect">
            <a:avLst/>
          </a:prstGeom>
          <a:noFill/>
          <a:ln>
            <a:solidFill>
              <a:schemeClr val="accent1"/>
            </a:solidFill>
          </a:ln>
        </p:spPr>
        <p:txBody>
          <a:bodyPr wrap="square">
            <a:spAutoFit/>
          </a:bodyPr>
          <a:lstStyle/>
          <a:p>
            <a:r>
              <a:rPr lang="en-US" sz="1400" b="1" dirty="0"/>
              <a:t>Other Applications</a:t>
            </a:r>
          </a:p>
          <a:p>
            <a:r>
              <a:rPr lang="en-US" sz="1400" b="1" dirty="0"/>
              <a:t> </a:t>
            </a:r>
            <a:r>
              <a:rPr lang="en-US" sz="1400" dirty="0"/>
              <a:t>“I did have a lot of students who would import it into Notability and do the notes. …So, but yeah, no I think that Notability would improve access dramatically because you can do all kinds of things with it. I also like Explain Everything, which I think the university stopped supporting, but I have it on my iPad so I use it. But it gives you some functionality that you can use for creating, making notes and creating things and, you know, so I like that one.”</a:t>
            </a:r>
          </a:p>
        </p:txBody>
      </p:sp>
      <p:sp>
        <p:nvSpPr>
          <p:cNvPr id="10" name="TextBox 9">
            <a:extLst>
              <a:ext uri="{FF2B5EF4-FFF2-40B4-BE49-F238E27FC236}">
                <a16:creationId xmlns:a16="http://schemas.microsoft.com/office/drawing/2014/main" id="{FAFAFEB3-6184-4873-B5F9-1FDE1086F44F}"/>
              </a:ext>
            </a:extLst>
          </p:cNvPr>
          <p:cNvSpPr txBox="1"/>
          <p:nvPr/>
        </p:nvSpPr>
        <p:spPr>
          <a:xfrm>
            <a:off x="2991532" y="1714522"/>
            <a:ext cx="6097604" cy="1600438"/>
          </a:xfrm>
          <a:prstGeom prst="rect">
            <a:avLst/>
          </a:prstGeom>
          <a:noFill/>
          <a:ln>
            <a:solidFill>
              <a:schemeClr val="accent1"/>
            </a:solidFill>
          </a:ln>
        </p:spPr>
        <p:txBody>
          <a:bodyPr wrap="square">
            <a:spAutoFit/>
          </a:bodyPr>
          <a:lstStyle/>
          <a:p>
            <a:r>
              <a:rPr lang="en-US" sz="1400" b="1" dirty="0"/>
              <a:t>AI: </a:t>
            </a:r>
            <a:r>
              <a:rPr lang="en-US" sz="1400" dirty="0"/>
              <a:t>“So behind this one is all based on the AI tool and try to find a good resource for the people. And now we are making chatbot, chatbot is for anyone is looking for help, right, so try to understand what they're looking [for] and try to really understand what they're doing and providing information. So this is AI solution, probably this can be a good solution for the neuro diverse group because they're not willing to open their mind, but this is the not human robot and try to listen that and try to bring some information to them.”</a:t>
            </a:r>
          </a:p>
        </p:txBody>
      </p:sp>
    </p:spTree>
    <p:extLst>
      <p:ext uri="{BB962C8B-B14F-4D97-AF65-F5344CB8AC3E}">
        <p14:creationId xmlns:p14="http://schemas.microsoft.com/office/powerpoint/2010/main" val="2054570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075E8-7A10-44F6-A81B-E33CF904F782}"/>
              </a:ext>
            </a:extLst>
          </p:cNvPr>
          <p:cNvSpPr>
            <a:spLocks noGrp="1"/>
          </p:cNvSpPr>
          <p:nvPr>
            <p:ph type="title"/>
          </p:nvPr>
        </p:nvSpPr>
        <p:spPr>
          <a:xfrm>
            <a:off x="434490" y="90158"/>
            <a:ext cx="11022941" cy="984207"/>
          </a:xfrm>
        </p:spPr>
        <p:txBody>
          <a:bodyPr>
            <a:normAutofit/>
          </a:bodyPr>
          <a:lstStyle/>
          <a:p>
            <a:r>
              <a:rPr lang="en-US" sz="3600" dirty="0"/>
              <a:t>2.1 Research, lab, field work, and internship (Summarized)</a:t>
            </a:r>
          </a:p>
        </p:txBody>
      </p:sp>
      <p:sp>
        <p:nvSpPr>
          <p:cNvPr id="4" name="Rectangle 3">
            <a:extLst>
              <a:ext uri="{FF2B5EF4-FFF2-40B4-BE49-F238E27FC236}">
                <a16:creationId xmlns:a16="http://schemas.microsoft.com/office/drawing/2014/main" id="{F4BDBB56-05DE-449B-BA75-505B2EBDCFD7}"/>
              </a:ext>
            </a:extLst>
          </p:cNvPr>
          <p:cNvSpPr/>
          <p:nvPr/>
        </p:nvSpPr>
        <p:spPr>
          <a:xfrm>
            <a:off x="1478908" y="1377430"/>
            <a:ext cx="3384569" cy="5775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Faculty identify students via High Classroom Performance </a:t>
            </a:r>
          </a:p>
        </p:txBody>
      </p:sp>
      <p:sp>
        <p:nvSpPr>
          <p:cNvPr id="5" name="Rectangle 4">
            <a:extLst>
              <a:ext uri="{FF2B5EF4-FFF2-40B4-BE49-F238E27FC236}">
                <a16:creationId xmlns:a16="http://schemas.microsoft.com/office/drawing/2014/main" id="{C83E1E34-3FF4-456C-AEAB-26233DE17779}"/>
              </a:ext>
            </a:extLst>
          </p:cNvPr>
          <p:cNvSpPr/>
          <p:nvPr/>
        </p:nvSpPr>
        <p:spPr>
          <a:xfrm>
            <a:off x="7653540" y="1739567"/>
            <a:ext cx="2579570" cy="8429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Outcomes; Opportunities (Research, lab, internship) </a:t>
            </a:r>
          </a:p>
        </p:txBody>
      </p:sp>
      <p:sp>
        <p:nvSpPr>
          <p:cNvPr id="7" name="TextBox 6">
            <a:extLst>
              <a:ext uri="{FF2B5EF4-FFF2-40B4-BE49-F238E27FC236}">
                <a16:creationId xmlns:a16="http://schemas.microsoft.com/office/drawing/2014/main" id="{79105F79-DFA2-4E67-8184-13A060A0FFA6}"/>
              </a:ext>
            </a:extLst>
          </p:cNvPr>
          <p:cNvSpPr txBox="1"/>
          <p:nvPr/>
        </p:nvSpPr>
        <p:spPr>
          <a:xfrm>
            <a:off x="763675" y="2029470"/>
            <a:ext cx="4815038" cy="1600438"/>
          </a:xfrm>
          <a:prstGeom prst="rect">
            <a:avLst/>
          </a:prstGeom>
          <a:noFill/>
          <a:ln>
            <a:solidFill>
              <a:schemeClr val="accent1"/>
            </a:solidFill>
          </a:ln>
        </p:spPr>
        <p:txBody>
          <a:bodyPr wrap="square">
            <a:spAutoFit/>
          </a:bodyPr>
          <a:lstStyle/>
          <a:p>
            <a:r>
              <a:rPr lang="en-US" sz="1400" dirty="0"/>
              <a:t>“But I get to not only see generally if they do well in automata, which is a theoretical analytical class that I have learned that that is a good sign for being, there is no programming and atomic but you need to be an analytical thinker, and so I found that translates well to success in my research lab. And I'm not saying it's the only way into that lab but it's been a successful pipeline for me”</a:t>
            </a:r>
          </a:p>
        </p:txBody>
      </p:sp>
      <p:sp>
        <p:nvSpPr>
          <p:cNvPr id="9" name="TextBox 8">
            <a:extLst>
              <a:ext uri="{FF2B5EF4-FFF2-40B4-BE49-F238E27FC236}">
                <a16:creationId xmlns:a16="http://schemas.microsoft.com/office/drawing/2014/main" id="{6F483716-73B8-4DBD-BB8A-A0A8B81F3B8D}"/>
              </a:ext>
            </a:extLst>
          </p:cNvPr>
          <p:cNvSpPr txBox="1"/>
          <p:nvPr/>
        </p:nvSpPr>
        <p:spPr>
          <a:xfrm>
            <a:off x="6826069" y="2687699"/>
            <a:ext cx="4860204" cy="954107"/>
          </a:xfrm>
          <a:prstGeom prst="rect">
            <a:avLst/>
          </a:prstGeom>
          <a:noFill/>
          <a:ln>
            <a:solidFill>
              <a:schemeClr val="accent1"/>
            </a:solidFill>
          </a:ln>
        </p:spPr>
        <p:txBody>
          <a:bodyPr wrap="square">
            <a:spAutoFit/>
          </a:bodyPr>
          <a:lstStyle/>
          <a:p>
            <a:r>
              <a:rPr lang="en-US" sz="1400" dirty="0"/>
              <a:t>“so the vast majority of ours intern. I would say anymore I usually run out of students long before I run out of companies looking for students. So yes, do they have opportunity, everybody who wants to intern can intern.”</a:t>
            </a:r>
          </a:p>
        </p:txBody>
      </p:sp>
      <p:sp>
        <p:nvSpPr>
          <p:cNvPr id="10" name="Rectangle 9">
            <a:extLst>
              <a:ext uri="{FF2B5EF4-FFF2-40B4-BE49-F238E27FC236}">
                <a16:creationId xmlns:a16="http://schemas.microsoft.com/office/drawing/2014/main" id="{C496AF4F-402B-4052-95EE-A6C42595E906}"/>
              </a:ext>
            </a:extLst>
          </p:cNvPr>
          <p:cNvSpPr/>
          <p:nvPr/>
        </p:nvSpPr>
        <p:spPr>
          <a:xfrm>
            <a:off x="846993" y="3869909"/>
            <a:ext cx="4648401" cy="7508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Students- not provided with opportunity/exposure to STEM in research, lab, or field work </a:t>
            </a:r>
          </a:p>
        </p:txBody>
      </p:sp>
      <p:sp>
        <p:nvSpPr>
          <p:cNvPr id="12" name="TextBox 11">
            <a:extLst>
              <a:ext uri="{FF2B5EF4-FFF2-40B4-BE49-F238E27FC236}">
                <a16:creationId xmlns:a16="http://schemas.microsoft.com/office/drawing/2014/main" id="{38198427-02A8-445D-B010-969B40B8C17A}"/>
              </a:ext>
            </a:extLst>
          </p:cNvPr>
          <p:cNvSpPr txBox="1"/>
          <p:nvPr/>
        </p:nvSpPr>
        <p:spPr>
          <a:xfrm>
            <a:off x="334719" y="4690258"/>
            <a:ext cx="5761281" cy="954107"/>
          </a:xfrm>
          <a:prstGeom prst="rect">
            <a:avLst/>
          </a:prstGeom>
          <a:noFill/>
          <a:ln>
            <a:solidFill>
              <a:schemeClr val="accent1"/>
            </a:solidFill>
          </a:ln>
        </p:spPr>
        <p:txBody>
          <a:bodyPr wrap="square">
            <a:spAutoFit/>
          </a:bodyPr>
          <a:lstStyle/>
          <a:p>
            <a:r>
              <a:rPr lang="en-US" sz="1400" dirty="0"/>
              <a:t>“So it's like things that I can find interesting, I can take the next step. So I would be open to research anywhere, with students or with faculty or I mean shoot, even my own research, I mean I’m open to anything because again it's learning more about the things that are around me.”</a:t>
            </a:r>
          </a:p>
        </p:txBody>
      </p:sp>
      <p:sp>
        <p:nvSpPr>
          <p:cNvPr id="16" name="TextBox 15">
            <a:extLst>
              <a:ext uri="{FF2B5EF4-FFF2-40B4-BE49-F238E27FC236}">
                <a16:creationId xmlns:a16="http://schemas.microsoft.com/office/drawing/2014/main" id="{DEC2C79A-60D8-466B-A268-7513E78E23DA}"/>
              </a:ext>
            </a:extLst>
          </p:cNvPr>
          <p:cNvSpPr txBox="1"/>
          <p:nvPr/>
        </p:nvSpPr>
        <p:spPr>
          <a:xfrm>
            <a:off x="299186" y="5724304"/>
            <a:ext cx="6094324" cy="954107"/>
          </a:xfrm>
          <a:prstGeom prst="rect">
            <a:avLst/>
          </a:prstGeom>
          <a:noFill/>
          <a:ln>
            <a:solidFill>
              <a:schemeClr val="accent1"/>
            </a:solidFill>
          </a:ln>
        </p:spPr>
        <p:txBody>
          <a:bodyPr wrap="square">
            <a:spAutoFit/>
          </a:bodyPr>
          <a:lstStyle/>
          <a:p>
            <a:r>
              <a:rPr lang="en-US" sz="1400" dirty="0"/>
              <a:t>“And it's just a lot of things at the college that are like that, there's these resources out there and these things that you can, but again you have to kind of go to best searching skills to find them sometimes and I’m like “this could’ve been a little easier for everyone if there was something out there to help us with that.”</a:t>
            </a:r>
          </a:p>
        </p:txBody>
      </p:sp>
      <p:sp>
        <p:nvSpPr>
          <p:cNvPr id="17" name="Arrow: Right 16">
            <a:extLst>
              <a:ext uri="{FF2B5EF4-FFF2-40B4-BE49-F238E27FC236}">
                <a16:creationId xmlns:a16="http://schemas.microsoft.com/office/drawing/2014/main" id="{63129684-0417-4640-BEE6-DD2256476C69}"/>
              </a:ext>
            </a:extLst>
          </p:cNvPr>
          <p:cNvSpPr/>
          <p:nvPr/>
        </p:nvSpPr>
        <p:spPr>
          <a:xfrm>
            <a:off x="5707464" y="2752976"/>
            <a:ext cx="831300" cy="4270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17">
            <a:extLst>
              <a:ext uri="{FF2B5EF4-FFF2-40B4-BE49-F238E27FC236}">
                <a16:creationId xmlns:a16="http://schemas.microsoft.com/office/drawing/2014/main" id="{D6908ED1-CDD6-460D-A2A9-E4DFBDE94E1A}"/>
              </a:ext>
            </a:extLst>
          </p:cNvPr>
          <p:cNvSpPr/>
          <p:nvPr/>
        </p:nvSpPr>
        <p:spPr>
          <a:xfrm>
            <a:off x="5680350" y="4183310"/>
            <a:ext cx="831300" cy="4270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44B3AFF-C533-499E-9A9A-3910A470CDC1}"/>
              </a:ext>
            </a:extLst>
          </p:cNvPr>
          <p:cNvSpPr/>
          <p:nvPr/>
        </p:nvSpPr>
        <p:spPr>
          <a:xfrm>
            <a:off x="7454049" y="4245349"/>
            <a:ext cx="3106569" cy="15970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Speculating Outcomes here:</a:t>
            </a:r>
          </a:p>
          <a:p>
            <a:pPr marL="342900" indent="-342900">
              <a:buAutoNum type="arabicParenR"/>
            </a:pPr>
            <a:r>
              <a:rPr lang="en-US" sz="1400" dirty="0">
                <a:solidFill>
                  <a:schemeClr val="tx1"/>
                </a:solidFill>
              </a:rPr>
              <a:t>Lose interest in STEM</a:t>
            </a:r>
          </a:p>
          <a:p>
            <a:pPr marL="342900" indent="-342900">
              <a:buAutoNum type="arabicParenR"/>
            </a:pPr>
            <a:r>
              <a:rPr lang="en-US" sz="1400" dirty="0">
                <a:solidFill>
                  <a:schemeClr val="tx1"/>
                </a:solidFill>
              </a:rPr>
              <a:t>Change major</a:t>
            </a:r>
          </a:p>
          <a:p>
            <a:pPr marL="342900" indent="-342900">
              <a:buAutoNum type="arabicParenR"/>
            </a:pPr>
            <a:r>
              <a:rPr lang="en-US" sz="1400" dirty="0">
                <a:solidFill>
                  <a:schemeClr val="tx1"/>
                </a:solidFill>
              </a:rPr>
              <a:t>Are unprepared for the STEM workforce</a:t>
            </a:r>
            <a:endParaRPr lang="en-US" dirty="0">
              <a:solidFill>
                <a:schemeClr val="tx1"/>
              </a:solidFill>
            </a:endParaRPr>
          </a:p>
          <a:p>
            <a:pPr algn="ctr"/>
            <a:r>
              <a:rPr lang="en-US" dirty="0">
                <a:solidFill>
                  <a:schemeClr val="tx1"/>
                </a:solidFill>
              </a:rPr>
              <a:t> </a:t>
            </a:r>
          </a:p>
        </p:txBody>
      </p:sp>
      <p:cxnSp>
        <p:nvCxnSpPr>
          <p:cNvPr id="23" name="Straight Connector 22">
            <a:extLst>
              <a:ext uri="{FF2B5EF4-FFF2-40B4-BE49-F238E27FC236}">
                <a16:creationId xmlns:a16="http://schemas.microsoft.com/office/drawing/2014/main" id="{73B2C35A-2CBF-4494-85D4-F73FB37608D1}"/>
              </a:ext>
            </a:extLst>
          </p:cNvPr>
          <p:cNvCxnSpPr/>
          <p:nvPr/>
        </p:nvCxnSpPr>
        <p:spPr>
          <a:xfrm>
            <a:off x="-6822" y="3742390"/>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8564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7BDD3-9E2D-427E-994A-39CC76EF0757}"/>
              </a:ext>
            </a:extLst>
          </p:cNvPr>
          <p:cNvSpPr>
            <a:spLocks noGrp="1"/>
          </p:cNvSpPr>
          <p:nvPr>
            <p:ph type="title"/>
          </p:nvPr>
        </p:nvSpPr>
        <p:spPr>
          <a:xfrm>
            <a:off x="72734" y="-36889"/>
            <a:ext cx="11810998" cy="934059"/>
          </a:xfrm>
        </p:spPr>
        <p:txBody>
          <a:bodyPr>
            <a:normAutofit/>
          </a:bodyPr>
          <a:lstStyle/>
          <a:p>
            <a:r>
              <a:rPr lang="en-US" sz="4000" dirty="0"/>
              <a:t>10.1 Perceptions of neurodiverse students (summarized)</a:t>
            </a:r>
          </a:p>
        </p:txBody>
      </p:sp>
      <p:sp>
        <p:nvSpPr>
          <p:cNvPr id="4" name="Rectangle 3">
            <a:extLst>
              <a:ext uri="{FF2B5EF4-FFF2-40B4-BE49-F238E27FC236}">
                <a16:creationId xmlns:a16="http://schemas.microsoft.com/office/drawing/2014/main" id="{332F9FD0-973A-4F95-8BE9-5F618FCB44DA}"/>
              </a:ext>
            </a:extLst>
          </p:cNvPr>
          <p:cNvSpPr/>
          <p:nvPr/>
        </p:nvSpPr>
        <p:spPr>
          <a:xfrm>
            <a:off x="342900" y="1010419"/>
            <a:ext cx="3786648" cy="4700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a:solidFill>
                  <a:schemeClr val="tx1"/>
                </a:solidFill>
              </a:rPr>
              <a:t>“attitudes towards neurodiverse students in Higher education STEM Programs”</a:t>
            </a:r>
          </a:p>
        </p:txBody>
      </p:sp>
      <p:sp>
        <p:nvSpPr>
          <p:cNvPr id="6" name="TextBox 5">
            <a:extLst>
              <a:ext uri="{FF2B5EF4-FFF2-40B4-BE49-F238E27FC236}">
                <a16:creationId xmlns:a16="http://schemas.microsoft.com/office/drawing/2014/main" id="{94523149-D717-45CA-8C92-B1644C1C95D0}"/>
              </a:ext>
            </a:extLst>
          </p:cNvPr>
          <p:cNvSpPr txBox="1"/>
          <p:nvPr/>
        </p:nvSpPr>
        <p:spPr>
          <a:xfrm>
            <a:off x="342900" y="4324323"/>
            <a:ext cx="4073238" cy="1169551"/>
          </a:xfrm>
          <a:prstGeom prst="rect">
            <a:avLst/>
          </a:prstGeom>
          <a:noFill/>
          <a:ln>
            <a:solidFill>
              <a:schemeClr val="accent1"/>
            </a:solidFill>
          </a:ln>
        </p:spPr>
        <p:txBody>
          <a:bodyPr wrap="square">
            <a:spAutoFit/>
          </a:bodyPr>
          <a:lstStyle/>
          <a:p>
            <a:r>
              <a:rPr lang="en-US" sz="1400" dirty="0"/>
              <a:t>“They [are] anywhere from slight autism to an Asperger's to more so. And so I've seen students of all sorts, but I have not seen - you know seriously, I mean people who have significant autism probably don't make it through college”</a:t>
            </a:r>
          </a:p>
        </p:txBody>
      </p:sp>
      <p:sp>
        <p:nvSpPr>
          <p:cNvPr id="8" name="TextBox 7">
            <a:extLst>
              <a:ext uri="{FF2B5EF4-FFF2-40B4-BE49-F238E27FC236}">
                <a16:creationId xmlns:a16="http://schemas.microsoft.com/office/drawing/2014/main" id="{AAC7B421-21CC-4EA5-9FD0-7BAEFE1E3FBA}"/>
              </a:ext>
            </a:extLst>
          </p:cNvPr>
          <p:cNvSpPr txBox="1"/>
          <p:nvPr/>
        </p:nvSpPr>
        <p:spPr>
          <a:xfrm>
            <a:off x="342900" y="1785089"/>
            <a:ext cx="4073238" cy="2462213"/>
          </a:xfrm>
          <a:prstGeom prst="rect">
            <a:avLst/>
          </a:prstGeom>
          <a:noFill/>
          <a:ln>
            <a:solidFill>
              <a:schemeClr val="accent1"/>
            </a:solidFill>
          </a:ln>
        </p:spPr>
        <p:txBody>
          <a:bodyPr wrap="square">
            <a:spAutoFit/>
          </a:bodyPr>
          <a:lstStyle/>
          <a:p>
            <a:r>
              <a:rPr lang="en-US" sz="1400" dirty="0"/>
              <a:t>“It's harder to bring people's attitudes along in terms of the capabilities of students with disabilities and what it means to create access and provide an opportunity to the programs we offer. There are a few left, kind of old school people who just, they don't belong here kind of thing, that they're not qualified, they're not the caliber of student that we would want. And getting them to understand that that's not it at all, we're talking about students who are very qualified and capable, they just might need to do something in a different way.”</a:t>
            </a:r>
          </a:p>
        </p:txBody>
      </p:sp>
      <p:sp>
        <p:nvSpPr>
          <p:cNvPr id="12" name="TextBox 11">
            <a:extLst>
              <a:ext uri="{FF2B5EF4-FFF2-40B4-BE49-F238E27FC236}">
                <a16:creationId xmlns:a16="http://schemas.microsoft.com/office/drawing/2014/main" id="{ED6A236A-03A7-47EF-B43A-8F06073B7F0B}"/>
              </a:ext>
            </a:extLst>
          </p:cNvPr>
          <p:cNvSpPr txBox="1"/>
          <p:nvPr/>
        </p:nvSpPr>
        <p:spPr>
          <a:xfrm>
            <a:off x="5389972" y="1534605"/>
            <a:ext cx="6500209" cy="1169551"/>
          </a:xfrm>
          <a:prstGeom prst="rect">
            <a:avLst/>
          </a:prstGeom>
          <a:noFill/>
          <a:ln>
            <a:solidFill>
              <a:schemeClr val="accent1"/>
            </a:solidFill>
          </a:ln>
        </p:spPr>
        <p:txBody>
          <a:bodyPr wrap="square">
            <a:spAutoFit/>
          </a:bodyPr>
          <a:lstStyle/>
          <a:p>
            <a:r>
              <a:rPr lang="en-US" sz="1400" dirty="0"/>
              <a:t>I've never asked for Disability Resources plus, I've never wanted an easier route. And I think it's just because I personally feel would hurt me, if going into a job I was like, “Well, you know, I can't focus on something for all day, I need to work on different things”, I'm not looking for accommodations in the workplace, I don't want them in school.”</a:t>
            </a:r>
          </a:p>
        </p:txBody>
      </p:sp>
      <p:sp>
        <p:nvSpPr>
          <p:cNvPr id="15" name="TextBox 14">
            <a:extLst>
              <a:ext uri="{FF2B5EF4-FFF2-40B4-BE49-F238E27FC236}">
                <a16:creationId xmlns:a16="http://schemas.microsoft.com/office/drawing/2014/main" id="{A9E5B563-D1CB-45F2-9BEA-8B408A268371}"/>
              </a:ext>
            </a:extLst>
          </p:cNvPr>
          <p:cNvSpPr txBox="1"/>
          <p:nvPr/>
        </p:nvSpPr>
        <p:spPr>
          <a:xfrm>
            <a:off x="5389973" y="2806266"/>
            <a:ext cx="6678199" cy="954107"/>
          </a:xfrm>
          <a:prstGeom prst="rect">
            <a:avLst/>
          </a:prstGeom>
          <a:noFill/>
          <a:ln>
            <a:solidFill>
              <a:schemeClr val="accent1"/>
            </a:solidFill>
          </a:ln>
        </p:spPr>
        <p:txBody>
          <a:bodyPr wrap="square">
            <a:spAutoFit/>
          </a:bodyPr>
          <a:lstStyle/>
          <a:p>
            <a:r>
              <a:rPr lang="en-US" sz="1400" dirty="0"/>
              <a:t>“Every time it is required, we refer many, many students there that often, especially in the first two years, but sometimes you'll get a third year student, but especially in the first two years, you have students that need extra resources. But they are either too proud, they think that there is a stigma, or some other reason that they hesitate to reach out”</a:t>
            </a:r>
          </a:p>
        </p:txBody>
      </p:sp>
      <p:sp>
        <p:nvSpPr>
          <p:cNvPr id="17" name="TextBox 16">
            <a:extLst>
              <a:ext uri="{FF2B5EF4-FFF2-40B4-BE49-F238E27FC236}">
                <a16:creationId xmlns:a16="http://schemas.microsoft.com/office/drawing/2014/main" id="{78EDA6AC-48F0-4430-9052-CE9A4A5991BB}"/>
              </a:ext>
            </a:extLst>
          </p:cNvPr>
          <p:cNvSpPr txBox="1"/>
          <p:nvPr/>
        </p:nvSpPr>
        <p:spPr>
          <a:xfrm>
            <a:off x="5389972" y="3964590"/>
            <a:ext cx="6678199" cy="954107"/>
          </a:xfrm>
          <a:prstGeom prst="rect">
            <a:avLst/>
          </a:prstGeom>
          <a:noFill/>
          <a:ln>
            <a:solidFill>
              <a:schemeClr val="accent1"/>
            </a:solidFill>
          </a:ln>
        </p:spPr>
        <p:txBody>
          <a:bodyPr wrap="square">
            <a:spAutoFit/>
          </a:bodyPr>
          <a:lstStyle/>
          <a:p>
            <a:r>
              <a:rPr lang="en-US" sz="1400" dirty="0"/>
              <a:t>“So I think part of the issue is that I would say a large number of people who are in STEM are neurodiverse in some way, shape or form. But the older they are, the less likely they are to want to self-identify in a way that other people can hear it because they are concerned about how they're going to be perceived.”</a:t>
            </a:r>
          </a:p>
        </p:txBody>
      </p:sp>
      <p:sp>
        <p:nvSpPr>
          <p:cNvPr id="18" name="Rectangle 17">
            <a:extLst>
              <a:ext uri="{FF2B5EF4-FFF2-40B4-BE49-F238E27FC236}">
                <a16:creationId xmlns:a16="http://schemas.microsoft.com/office/drawing/2014/main" id="{BD3A4BF0-9FC2-42F4-A351-0E1D3A2675CE}"/>
              </a:ext>
            </a:extLst>
          </p:cNvPr>
          <p:cNvSpPr/>
          <p:nvPr/>
        </p:nvSpPr>
        <p:spPr>
          <a:xfrm>
            <a:off x="5978233" y="897170"/>
            <a:ext cx="5264727" cy="5353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a:solidFill>
                  <a:schemeClr val="tx1"/>
                </a:solidFill>
              </a:rPr>
              <a:t>student attitudes towards disability resources/</a:t>
            </a:r>
            <a:r>
              <a:rPr lang="en-US" sz="1400" i="1">
                <a:solidFill>
                  <a:schemeClr val="tx1"/>
                </a:solidFill>
              </a:rPr>
              <a:t>identifying themselves as </a:t>
            </a:r>
            <a:r>
              <a:rPr lang="en-US" sz="1400" i="1" dirty="0">
                <a:solidFill>
                  <a:schemeClr val="tx1"/>
                </a:solidFill>
              </a:rPr>
              <a:t>neurodiverse </a:t>
            </a:r>
          </a:p>
        </p:txBody>
      </p:sp>
      <p:sp>
        <p:nvSpPr>
          <p:cNvPr id="20" name="TextBox 19">
            <a:extLst>
              <a:ext uri="{FF2B5EF4-FFF2-40B4-BE49-F238E27FC236}">
                <a16:creationId xmlns:a16="http://schemas.microsoft.com/office/drawing/2014/main" id="{871B8D5D-FFA8-44D9-A280-878A705E68FE}"/>
              </a:ext>
            </a:extLst>
          </p:cNvPr>
          <p:cNvSpPr txBox="1"/>
          <p:nvPr/>
        </p:nvSpPr>
        <p:spPr>
          <a:xfrm>
            <a:off x="5368539" y="5009580"/>
            <a:ext cx="6721063" cy="1169551"/>
          </a:xfrm>
          <a:prstGeom prst="rect">
            <a:avLst/>
          </a:prstGeom>
          <a:noFill/>
          <a:ln>
            <a:solidFill>
              <a:schemeClr val="accent1"/>
            </a:solidFill>
          </a:ln>
        </p:spPr>
        <p:txBody>
          <a:bodyPr wrap="square">
            <a:spAutoFit/>
          </a:bodyPr>
          <a:lstStyle/>
          <a:p>
            <a:r>
              <a:rPr lang="en-US" sz="1400" dirty="0"/>
              <a:t>“Kind of a double edged sword, I mean obviously I need some form of accommodations, especially with the tremors or whatnot but I don't really like using accommodations because I don't really like wearing autism as a label. I mean for me it's kind of being born without legs, it sucks but you got to overcome it, and I don't really like classifying myself into the autistic student or whatever.”</a:t>
            </a:r>
          </a:p>
        </p:txBody>
      </p:sp>
    </p:spTree>
    <p:extLst>
      <p:ext uri="{BB962C8B-B14F-4D97-AF65-F5344CB8AC3E}">
        <p14:creationId xmlns:p14="http://schemas.microsoft.com/office/powerpoint/2010/main" val="577411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6DA63-F562-4D2E-B75B-4DCDEE2C42EB}"/>
              </a:ext>
            </a:extLst>
          </p:cNvPr>
          <p:cNvSpPr>
            <a:spLocks noGrp="1"/>
          </p:cNvSpPr>
          <p:nvPr>
            <p:ph type="title"/>
          </p:nvPr>
        </p:nvSpPr>
        <p:spPr>
          <a:xfrm>
            <a:off x="457200" y="160590"/>
            <a:ext cx="11442031" cy="898190"/>
          </a:xfrm>
        </p:spPr>
        <p:txBody>
          <a:bodyPr>
            <a:normAutofit/>
          </a:bodyPr>
          <a:lstStyle/>
          <a:p>
            <a:r>
              <a:rPr lang="en-US" sz="4000" dirty="0"/>
              <a:t>2.2 Assignments (Homework and Exams) (Summarized) </a:t>
            </a:r>
          </a:p>
        </p:txBody>
      </p:sp>
      <p:sp>
        <p:nvSpPr>
          <p:cNvPr id="5" name="TextBox 4">
            <a:extLst>
              <a:ext uri="{FF2B5EF4-FFF2-40B4-BE49-F238E27FC236}">
                <a16:creationId xmlns:a16="http://schemas.microsoft.com/office/drawing/2014/main" id="{7179E3FA-1B15-4622-BD18-FB113B150497}"/>
              </a:ext>
            </a:extLst>
          </p:cNvPr>
          <p:cNvSpPr txBox="1"/>
          <p:nvPr/>
        </p:nvSpPr>
        <p:spPr>
          <a:xfrm>
            <a:off x="633663" y="1360345"/>
            <a:ext cx="3425992" cy="5109091"/>
          </a:xfrm>
          <a:prstGeom prst="rect">
            <a:avLst/>
          </a:prstGeom>
          <a:noFill/>
          <a:ln>
            <a:solidFill>
              <a:schemeClr val="accent1"/>
            </a:solidFill>
          </a:ln>
        </p:spPr>
        <p:txBody>
          <a:bodyPr wrap="square">
            <a:spAutoFit/>
          </a:bodyPr>
          <a:lstStyle/>
          <a:p>
            <a:r>
              <a:rPr lang="en-US" b="1" dirty="0">
                <a:solidFill>
                  <a:schemeClr val="tx1"/>
                </a:solidFill>
              </a:rPr>
              <a:t>Neurodiverse students often struggle with STEM assignments</a:t>
            </a:r>
            <a:endParaRPr lang="en-US" b="1" dirty="0"/>
          </a:p>
          <a:p>
            <a:pPr algn="ctr"/>
            <a:endParaRPr lang="en-US" dirty="0">
              <a:solidFill>
                <a:schemeClr val="tx1"/>
              </a:solidFill>
            </a:endParaRPr>
          </a:p>
          <a:p>
            <a:r>
              <a:rPr lang="en-US" sz="1600" dirty="0"/>
              <a:t>“So you have to spend all your time memorizing formulas means which means all my effort is just memorizing. And then I do the test, and then it's out of my head. They used to spend a lot more time saying “this is how you do the problem, this is when you use this type of math to solve this problem” versus “if you don't memorize the formula you failed the test.”</a:t>
            </a:r>
          </a:p>
          <a:p>
            <a:endParaRPr lang="en-US" sz="1600" dirty="0">
              <a:solidFill>
                <a:schemeClr val="tx1"/>
              </a:solidFill>
            </a:endParaRPr>
          </a:p>
          <a:p>
            <a:pPr marL="285750" indent="-285750">
              <a:buFont typeface="Arial" panose="020B0604020202020204" pitchFamily="34" charset="0"/>
              <a:buChar char="•"/>
            </a:pPr>
            <a:r>
              <a:rPr lang="en-US" sz="1600" dirty="0"/>
              <a:t>Provided materials may not be enough to understand how to do an assignment, so students have to spend extra time looking up how to do things (S)</a:t>
            </a:r>
          </a:p>
        </p:txBody>
      </p:sp>
      <p:sp>
        <p:nvSpPr>
          <p:cNvPr id="7" name="TextBox 6">
            <a:extLst>
              <a:ext uri="{FF2B5EF4-FFF2-40B4-BE49-F238E27FC236}">
                <a16:creationId xmlns:a16="http://schemas.microsoft.com/office/drawing/2014/main" id="{6B69F84B-42DF-4567-835E-47F1FF3F4E76}"/>
              </a:ext>
            </a:extLst>
          </p:cNvPr>
          <p:cNvSpPr txBox="1"/>
          <p:nvPr/>
        </p:nvSpPr>
        <p:spPr>
          <a:xfrm>
            <a:off x="4339390" y="1329567"/>
            <a:ext cx="4684292" cy="5139869"/>
          </a:xfrm>
          <a:prstGeom prst="rect">
            <a:avLst/>
          </a:prstGeom>
          <a:noFill/>
          <a:ln>
            <a:solidFill>
              <a:schemeClr val="accent1"/>
            </a:solidFill>
            <a:prstDash val="sysDash"/>
          </a:ln>
        </p:spPr>
        <p:txBody>
          <a:bodyPr wrap="square">
            <a:spAutoFit/>
          </a:bodyPr>
          <a:lstStyle/>
          <a:p>
            <a:r>
              <a:rPr lang="en-US" b="1" dirty="0"/>
              <a:t>DR also observes that Neurodiverse students struggle with Life management</a:t>
            </a:r>
          </a:p>
          <a:p>
            <a:endParaRPr lang="en-US" b="1" dirty="0"/>
          </a:p>
          <a:p>
            <a:r>
              <a:rPr lang="en-US" sz="1600" dirty="0"/>
              <a:t>But because of that planning and that adjustment and trying to figure out how to manage that well, oftentimes students will have difficulty meeting those deadlines, again, not because they didn't have the time that they needed, but in predicting and understanding how much time activities were going to actually take them, they sort of misinterpreted or misestimated that, so wind up in a rush or with a lack of time at the end.”</a:t>
            </a:r>
          </a:p>
          <a:p>
            <a:endParaRPr lang="en-US" sz="1600" dirty="0"/>
          </a:p>
          <a:p>
            <a:r>
              <a:rPr lang="en-US" sz="1600" b="1" dirty="0"/>
              <a:t>Other staff as well </a:t>
            </a:r>
          </a:p>
          <a:p>
            <a:r>
              <a:rPr lang="en-US" sz="1600" b="1" dirty="0"/>
              <a:t>“</a:t>
            </a:r>
            <a:r>
              <a:rPr lang="en-US" sz="1600" dirty="0"/>
              <a:t>when they're coming to me, it's because they're having trouble with an assignment and they're coming to me usually to get help with finding sources for the assignment, but I’m often finding students having trouble even interpreting what the assignment is asking them to do</a:t>
            </a:r>
            <a:r>
              <a:rPr lang="en-US" dirty="0"/>
              <a:t>.”</a:t>
            </a:r>
            <a:endParaRPr lang="en-US" b="1" dirty="0"/>
          </a:p>
        </p:txBody>
      </p:sp>
      <p:sp>
        <p:nvSpPr>
          <p:cNvPr id="8" name="Rectangle 7">
            <a:extLst>
              <a:ext uri="{FF2B5EF4-FFF2-40B4-BE49-F238E27FC236}">
                <a16:creationId xmlns:a16="http://schemas.microsoft.com/office/drawing/2014/main" id="{D8C3A487-008B-4D32-A1DF-CB0870B2AF90}"/>
              </a:ext>
            </a:extLst>
          </p:cNvPr>
          <p:cNvSpPr/>
          <p:nvPr/>
        </p:nvSpPr>
        <p:spPr>
          <a:xfrm>
            <a:off x="9303418" y="2940723"/>
            <a:ext cx="2860508" cy="17876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Outcomes/related to 2.1:</a:t>
            </a:r>
          </a:p>
          <a:p>
            <a:pPr marL="342900" indent="-342900">
              <a:buAutoNum type="arabicParenR"/>
            </a:pPr>
            <a:r>
              <a:rPr lang="en-US" sz="1400" dirty="0">
                <a:solidFill>
                  <a:schemeClr val="tx1"/>
                </a:solidFill>
              </a:rPr>
              <a:t>Do not always get the help they need</a:t>
            </a:r>
          </a:p>
          <a:p>
            <a:pPr marL="342900" indent="-342900">
              <a:buAutoNum type="arabicParenR"/>
            </a:pPr>
            <a:r>
              <a:rPr lang="en-US" sz="1400" dirty="0">
                <a:solidFill>
                  <a:schemeClr val="tx1"/>
                </a:solidFill>
              </a:rPr>
              <a:t>Lose interest in STEM</a:t>
            </a:r>
          </a:p>
          <a:p>
            <a:pPr marL="342900" indent="-342900">
              <a:buAutoNum type="arabicParenR"/>
            </a:pPr>
            <a:r>
              <a:rPr lang="en-US" sz="1400" dirty="0">
                <a:solidFill>
                  <a:schemeClr val="tx1"/>
                </a:solidFill>
              </a:rPr>
              <a:t>Change major</a:t>
            </a:r>
          </a:p>
          <a:p>
            <a:pPr marL="342900" indent="-342900">
              <a:buAutoNum type="arabicParenR"/>
            </a:pPr>
            <a:r>
              <a:rPr lang="en-US" sz="1400" dirty="0">
                <a:solidFill>
                  <a:schemeClr val="tx1"/>
                </a:solidFill>
              </a:rPr>
              <a:t>Do not get identified as “high performers” </a:t>
            </a:r>
            <a:endParaRPr lang="en-US" dirty="0">
              <a:solidFill>
                <a:schemeClr val="tx1"/>
              </a:solidFill>
            </a:endParaRPr>
          </a:p>
          <a:p>
            <a:pPr algn="ctr"/>
            <a:r>
              <a:rPr lang="en-US" dirty="0">
                <a:solidFill>
                  <a:schemeClr val="tx1"/>
                </a:solidFill>
              </a:rPr>
              <a:t> </a:t>
            </a:r>
          </a:p>
        </p:txBody>
      </p:sp>
      <p:sp>
        <p:nvSpPr>
          <p:cNvPr id="3" name="Plus Sign 2">
            <a:extLst>
              <a:ext uri="{FF2B5EF4-FFF2-40B4-BE49-F238E27FC236}">
                <a16:creationId xmlns:a16="http://schemas.microsoft.com/office/drawing/2014/main" id="{5B2942E6-A642-519A-7061-6EDB9D847CCA}"/>
              </a:ext>
            </a:extLst>
          </p:cNvPr>
          <p:cNvSpPr/>
          <p:nvPr/>
        </p:nvSpPr>
        <p:spPr>
          <a:xfrm>
            <a:off x="4016783" y="3200400"/>
            <a:ext cx="429768"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Right 3">
            <a:extLst>
              <a:ext uri="{FF2B5EF4-FFF2-40B4-BE49-F238E27FC236}">
                <a16:creationId xmlns:a16="http://schemas.microsoft.com/office/drawing/2014/main" id="{070F0BB0-F821-9501-E96E-EDB5DD2D0732}"/>
              </a:ext>
            </a:extLst>
          </p:cNvPr>
          <p:cNvSpPr/>
          <p:nvPr/>
        </p:nvSpPr>
        <p:spPr>
          <a:xfrm>
            <a:off x="8994129" y="3621062"/>
            <a:ext cx="309288" cy="4270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153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779AD-D326-40D7-B07C-3BB438CFA66E}"/>
              </a:ext>
            </a:extLst>
          </p:cNvPr>
          <p:cNvSpPr>
            <a:spLocks noGrp="1"/>
          </p:cNvSpPr>
          <p:nvPr>
            <p:ph type="title"/>
          </p:nvPr>
        </p:nvSpPr>
        <p:spPr>
          <a:xfrm>
            <a:off x="526310" y="256841"/>
            <a:ext cx="11063177" cy="1325563"/>
          </a:xfrm>
        </p:spPr>
        <p:txBody>
          <a:bodyPr/>
          <a:lstStyle/>
          <a:p>
            <a:r>
              <a:rPr lang="en-US" dirty="0"/>
              <a:t>2.7 Accessing University Campus Resources (Summarized)</a:t>
            </a:r>
          </a:p>
        </p:txBody>
      </p:sp>
      <p:sp>
        <p:nvSpPr>
          <p:cNvPr id="4" name="Content Placeholder 3">
            <a:extLst>
              <a:ext uri="{FF2B5EF4-FFF2-40B4-BE49-F238E27FC236}">
                <a16:creationId xmlns:a16="http://schemas.microsoft.com/office/drawing/2014/main" id="{4C9818FD-C48E-415C-A4B8-1C7A05097F9E}"/>
              </a:ext>
            </a:extLst>
          </p:cNvPr>
          <p:cNvSpPr>
            <a:spLocks noGrp="1"/>
          </p:cNvSpPr>
          <p:nvPr>
            <p:ph idx="1"/>
          </p:nvPr>
        </p:nvSpPr>
        <p:spPr>
          <a:xfrm>
            <a:off x="311889" y="1458184"/>
            <a:ext cx="11568222" cy="1704811"/>
          </a:xfrm>
          <a:prstGeom prst="ellipse">
            <a:avLst/>
          </a:prstGeom>
          <a:solidFill>
            <a:schemeClr val="bg1"/>
          </a:solidFill>
          <a:ln>
            <a:solidFill>
              <a:schemeClr val="accent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47500" lnSpcReduction="20000"/>
          </a:bodyPr>
          <a:lstStyle/>
          <a:p>
            <a:pPr marL="0" indent="0" algn="ctr">
              <a:buNone/>
            </a:pPr>
            <a:r>
              <a:rPr lang="en-US" sz="3400" b="1" dirty="0">
                <a:solidFill>
                  <a:schemeClr val="tx1"/>
                </a:solidFill>
              </a:rPr>
              <a:t>The University System + Its Resources</a:t>
            </a:r>
          </a:p>
          <a:p>
            <a:pPr marL="0" indent="0" algn="ctr">
              <a:buNone/>
            </a:pPr>
            <a:r>
              <a:rPr lang="en-US" sz="2500" dirty="0">
                <a:solidFill>
                  <a:schemeClr val="tx1"/>
                </a:solidFill>
              </a:rPr>
              <a:t>“Well my particular approach is I don't want to create separate segregated programs for students with disabilities, I’d like to have them participating in the programs that already exist to serve that role. And our job is to make sure that we're working with those other programs, so that if they have questions, if they want training, if there are specific issues related to disability, whether that's working with students with disabilities or particular mentoring needs that they might have, that we work with and train those programs and the staff in those programs to address that and be that same resource for the student that they're working with.”</a:t>
            </a:r>
          </a:p>
        </p:txBody>
      </p:sp>
      <p:sp>
        <p:nvSpPr>
          <p:cNvPr id="6" name="TextBox 5">
            <a:extLst>
              <a:ext uri="{FF2B5EF4-FFF2-40B4-BE49-F238E27FC236}">
                <a16:creationId xmlns:a16="http://schemas.microsoft.com/office/drawing/2014/main" id="{20732819-B25E-44FB-8BC2-F19BB1A5624F}"/>
              </a:ext>
            </a:extLst>
          </p:cNvPr>
          <p:cNvSpPr txBox="1"/>
          <p:nvPr/>
        </p:nvSpPr>
        <p:spPr>
          <a:xfrm>
            <a:off x="526310" y="3162995"/>
            <a:ext cx="6097772" cy="1600438"/>
          </a:xfrm>
          <a:prstGeom prst="rect">
            <a:avLst/>
          </a:prstGeom>
          <a:noFill/>
          <a:ln>
            <a:solidFill>
              <a:schemeClr val="accent1"/>
            </a:solidFill>
          </a:ln>
        </p:spPr>
        <p:txBody>
          <a:bodyPr wrap="square">
            <a:spAutoFit/>
          </a:bodyPr>
          <a:lstStyle/>
          <a:p>
            <a:r>
              <a:rPr lang="en-US" sz="1400" b="1" dirty="0"/>
              <a:t>Supplemental Instruction</a:t>
            </a:r>
            <a:r>
              <a:rPr lang="en-US" sz="1400" dirty="0"/>
              <a:t>: “I haven't, I mean they have the opportunities out there and I’ve seen them, and especially with SI, there's usually an SI person that is a student that's in each one of the classes and so you get the opportunity to talk with them offline about things. I've never been to the in-person sessions that they had, I was busy enough to where I just didn't have enough time to be able to go to it. So again, that's probably a little bit more unique to me being non-traditional and actually having a job that I have to cover as well.”</a:t>
            </a:r>
          </a:p>
        </p:txBody>
      </p:sp>
      <p:sp>
        <p:nvSpPr>
          <p:cNvPr id="8" name="TextBox 7">
            <a:extLst>
              <a:ext uri="{FF2B5EF4-FFF2-40B4-BE49-F238E27FC236}">
                <a16:creationId xmlns:a16="http://schemas.microsoft.com/office/drawing/2014/main" id="{20B4503C-232E-47D1-9277-BF1FA006E4FB}"/>
              </a:ext>
            </a:extLst>
          </p:cNvPr>
          <p:cNvSpPr txBox="1"/>
          <p:nvPr/>
        </p:nvSpPr>
        <p:spPr>
          <a:xfrm>
            <a:off x="526310" y="4876536"/>
            <a:ext cx="6097772" cy="1815882"/>
          </a:xfrm>
          <a:prstGeom prst="rect">
            <a:avLst/>
          </a:prstGeom>
          <a:noFill/>
          <a:ln>
            <a:solidFill>
              <a:schemeClr val="accent1"/>
            </a:solidFill>
          </a:ln>
        </p:spPr>
        <p:txBody>
          <a:bodyPr wrap="square">
            <a:spAutoFit/>
          </a:bodyPr>
          <a:lstStyle/>
          <a:p>
            <a:r>
              <a:rPr lang="en-US" sz="1400" b="1" dirty="0"/>
              <a:t>Other Resources (Social): </a:t>
            </a:r>
            <a:r>
              <a:rPr lang="en-US" sz="1400" dirty="0"/>
              <a:t>“Other things that we do is get them connected to other resources on campus. Students will, in particular counseling center, our student health center, students who want to get involved, who are looking for social opportunities, I connect them with the office of student involvement, as well as academic support and mentoring. Those are some of the resources were getting connected to in addition to our multicultural student affairs, our women's center, LGBTQ center, all of those are resources that we routinely refer students to.”</a:t>
            </a:r>
          </a:p>
        </p:txBody>
      </p:sp>
      <p:sp>
        <p:nvSpPr>
          <p:cNvPr id="10" name="TextBox 9">
            <a:extLst>
              <a:ext uri="{FF2B5EF4-FFF2-40B4-BE49-F238E27FC236}">
                <a16:creationId xmlns:a16="http://schemas.microsoft.com/office/drawing/2014/main" id="{9CCF086E-9292-4AB7-A6D5-C3B92B9F0B66}"/>
              </a:ext>
            </a:extLst>
          </p:cNvPr>
          <p:cNvSpPr txBox="1"/>
          <p:nvPr/>
        </p:nvSpPr>
        <p:spPr>
          <a:xfrm>
            <a:off x="6773821" y="3162995"/>
            <a:ext cx="5320711" cy="3539430"/>
          </a:xfrm>
          <a:prstGeom prst="rect">
            <a:avLst/>
          </a:prstGeom>
          <a:noFill/>
          <a:ln>
            <a:solidFill>
              <a:schemeClr val="accent1"/>
            </a:solidFill>
          </a:ln>
        </p:spPr>
        <p:txBody>
          <a:bodyPr wrap="square">
            <a:spAutoFit/>
          </a:bodyPr>
          <a:lstStyle/>
          <a:p>
            <a:r>
              <a:rPr lang="en-US" sz="1400" b="1" dirty="0"/>
              <a:t>Disability Resources</a:t>
            </a:r>
            <a:r>
              <a:rPr lang="en-US" sz="1400" dirty="0"/>
              <a:t>: </a:t>
            </a:r>
          </a:p>
          <a:p>
            <a:r>
              <a:rPr lang="en-US" sz="1400" dirty="0"/>
              <a:t>“So I actually found the office of disabilities much later on…it was during year four that I found the office of disability services and they, and I know that sounds really cliche but they really did change my life. Because by offering me the accommodations that they did, it gave me time to process the information and for me, the biggest change was sitting in a separate, non-distracting room.”</a:t>
            </a:r>
          </a:p>
          <a:p>
            <a:endParaRPr lang="en-US" sz="1400" dirty="0"/>
          </a:p>
          <a:p>
            <a:r>
              <a:rPr lang="en-US" sz="1400" dirty="0"/>
              <a:t>“But they are either too proud, they think that there is a stigma, or some other reason that they hesitate to reach out and my department does, we make sure that the students know this is granted to you under the law, it's your resources and it is there and there is no reason not to take advantage of it. And especially in the first two years, we tend to have to suggest or recommend “why don't you go over and have a conversation. It doesn't hurt, go over and have a conversation and it's totally normal thing.”</a:t>
            </a:r>
          </a:p>
        </p:txBody>
      </p:sp>
      <p:sp>
        <p:nvSpPr>
          <p:cNvPr id="3" name="Plus Sign 2">
            <a:extLst>
              <a:ext uri="{FF2B5EF4-FFF2-40B4-BE49-F238E27FC236}">
                <a16:creationId xmlns:a16="http://schemas.microsoft.com/office/drawing/2014/main" id="{FBA788D8-603E-9EA8-7BED-11BD88A665F4}"/>
              </a:ext>
            </a:extLst>
          </p:cNvPr>
          <p:cNvSpPr/>
          <p:nvPr/>
        </p:nvSpPr>
        <p:spPr>
          <a:xfrm>
            <a:off x="6484068" y="4591385"/>
            <a:ext cx="429768"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186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35844-3F0B-4E0B-8679-A2F6FA332E53}"/>
              </a:ext>
            </a:extLst>
          </p:cNvPr>
          <p:cNvSpPr>
            <a:spLocks noGrp="1"/>
          </p:cNvSpPr>
          <p:nvPr>
            <p:ph type="title"/>
          </p:nvPr>
        </p:nvSpPr>
        <p:spPr>
          <a:xfrm>
            <a:off x="587944" y="348648"/>
            <a:ext cx="10515600" cy="664778"/>
          </a:xfrm>
        </p:spPr>
        <p:txBody>
          <a:bodyPr>
            <a:normAutofit fontScale="90000"/>
          </a:bodyPr>
          <a:lstStyle/>
          <a:p>
            <a:r>
              <a:rPr lang="en-US" dirty="0"/>
              <a:t>2.7 Accessing University Campus Resources (Summarized)</a:t>
            </a:r>
          </a:p>
        </p:txBody>
      </p:sp>
      <p:sp>
        <p:nvSpPr>
          <p:cNvPr id="4" name="Content Placeholder 3">
            <a:extLst>
              <a:ext uri="{FF2B5EF4-FFF2-40B4-BE49-F238E27FC236}">
                <a16:creationId xmlns:a16="http://schemas.microsoft.com/office/drawing/2014/main" id="{D83499D9-0C4E-4C39-8B53-A30138CBBC79}"/>
              </a:ext>
            </a:extLst>
          </p:cNvPr>
          <p:cNvSpPr>
            <a:spLocks noGrp="1"/>
          </p:cNvSpPr>
          <p:nvPr>
            <p:ph idx="1"/>
          </p:nvPr>
        </p:nvSpPr>
        <p:spPr>
          <a:xfrm>
            <a:off x="276447" y="929840"/>
            <a:ext cx="11568222" cy="1704811"/>
          </a:xfrm>
          <a:prstGeom prst="ellipse">
            <a:avLst/>
          </a:prstGeom>
          <a:solidFill>
            <a:schemeClr val="bg1"/>
          </a:solidFill>
          <a:ln>
            <a:solidFill>
              <a:schemeClr val="accent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47500" lnSpcReduction="20000"/>
          </a:bodyPr>
          <a:lstStyle/>
          <a:p>
            <a:pPr marL="0" indent="0" algn="ctr">
              <a:buNone/>
            </a:pPr>
            <a:r>
              <a:rPr lang="en-US" sz="3400" b="1" dirty="0">
                <a:solidFill>
                  <a:schemeClr val="tx1"/>
                </a:solidFill>
              </a:rPr>
              <a:t>The University System + Its Resources</a:t>
            </a:r>
          </a:p>
          <a:p>
            <a:pPr marL="0" indent="0" algn="ctr">
              <a:buNone/>
            </a:pPr>
            <a:r>
              <a:rPr lang="en-US" sz="2500" dirty="0">
                <a:solidFill>
                  <a:schemeClr val="tx1"/>
                </a:solidFill>
              </a:rPr>
              <a:t>“Well my particular approach is I don't want to create separate segregated programs for students with disabilities, I’d like to have them participating in the programs that already exist to serve that role. And our job is to make sure that we're working with those other programs, so that if they have questions, if they want training, if there are specific issues related to disability, whether that's working with students with disabilities or particular mentoring needs that they might have, that we work with and train those programs and the staff in those programs to address that and be that same resource for the student that they're working with.”</a:t>
            </a:r>
          </a:p>
        </p:txBody>
      </p:sp>
      <p:sp>
        <p:nvSpPr>
          <p:cNvPr id="5" name="Oval 4">
            <a:extLst>
              <a:ext uri="{FF2B5EF4-FFF2-40B4-BE49-F238E27FC236}">
                <a16:creationId xmlns:a16="http://schemas.microsoft.com/office/drawing/2014/main" id="{03A86D8C-48AF-4FD3-A561-42F7058EFD65}"/>
              </a:ext>
            </a:extLst>
          </p:cNvPr>
          <p:cNvSpPr/>
          <p:nvPr/>
        </p:nvSpPr>
        <p:spPr>
          <a:xfrm>
            <a:off x="115503" y="4350250"/>
            <a:ext cx="12076497" cy="2507750"/>
          </a:xfrm>
          <a:prstGeom prst="ellipse">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Neurodiverse students and access to resources</a:t>
            </a:r>
          </a:p>
          <a:p>
            <a:r>
              <a:rPr lang="en-US" sz="1400" dirty="0">
                <a:solidFill>
                  <a:schemeClr val="tx1"/>
                </a:solidFill>
              </a:rPr>
              <a:t>“But they are either too proud, they think that there is a stigma, or some other reason that they hesitate to reach out and my department does, we make sure that the students know this is granted to you under the law, it's your resources and it is there and there is no reason not to take advantage of it.”</a:t>
            </a:r>
          </a:p>
          <a:p>
            <a:pPr algn="ctr"/>
            <a:r>
              <a:rPr lang="en-US" sz="1600" b="1" dirty="0">
                <a:solidFill>
                  <a:schemeClr val="tx1"/>
                </a:solidFill>
              </a:rPr>
              <a:t>Neurodiverse students experience with campus resources</a:t>
            </a:r>
            <a:endParaRPr lang="en-US" sz="1600" dirty="0">
              <a:solidFill>
                <a:schemeClr val="tx1"/>
              </a:solidFill>
            </a:endParaRPr>
          </a:p>
          <a:p>
            <a:r>
              <a:rPr lang="en-US" sz="1400" dirty="0">
                <a:solidFill>
                  <a:schemeClr val="tx1"/>
                </a:solidFill>
              </a:rPr>
              <a:t>“I struggled a lot with tests, especially in the Medical School portion because I was studying hours and hours outside of class time and I clearly knew the information, but I wasn't able to perform on tests. And it was during year four that I found the office of disability services and they, and I know that sounds really cliche but they really did change my life. Because by offering me the accommodations that they did, it gave me time to process the information and for me, the biggest change was sitting in a separate, non-distracting room.”</a:t>
            </a:r>
          </a:p>
          <a:p>
            <a:endParaRPr lang="en-US" sz="1400" dirty="0">
              <a:solidFill>
                <a:schemeClr val="tx1"/>
              </a:solidFill>
            </a:endParaRPr>
          </a:p>
        </p:txBody>
      </p:sp>
      <p:sp>
        <p:nvSpPr>
          <p:cNvPr id="7" name="TextBox 6">
            <a:extLst>
              <a:ext uri="{FF2B5EF4-FFF2-40B4-BE49-F238E27FC236}">
                <a16:creationId xmlns:a16="http://schemas.microsoft.com/office/drawing/2014/main" id="{4000293F-7841-4705-ACF0-FCCA0C0B94D4}"/>
              </a:ext>
            </a:extLst>
          </p:cNvPr>
          <p:cNvSpPr txBox="1"/>
          <p:nvPr/>
        </p:nvSpPr>
        <p:spPr>
          <a:xfrm>
            <a:off x="2279435" y="2690336"/>
            <a:ext cx="9797062" cy="738664"/>
          </a:xfrm>
          <a:prstGeom prst="rect">
            <a:avLst/>
          </a:prstGeom>
          <a:noFill/>
        </p:spPr>
        <p:txBody>
          <a:bodyPr wrap="square">
            <a:spAutoFit/>
          </a:bodyPr>
          <a:lstStyle/>
          <a:p>
            <a:r>
              <a:rPr lang="en-US" sz="1400" b="1" dirty="0"/>
              <a:t>Disability Resources</a:t>
            </a:r>
            <a:r>
              <a:rPr lang="en-US" sz="1400" dirty="0"/>
              <a:t>: “The other thing that we do is try to provide people resources and tools, so if we're going to ask people to design accessibly, we need to give them (faculty and staff) the tools to do that…, we need to give them the tools to do that effectively and efficiently.”</a:t>
            </a:r>
          </a:p>
        </p:txBody>
      </p:sp>
      <p:sp>
        <p:nvSpPr>
          <p:cNvPr id="8" name="Arrow: Down 7">
            <a:extLst>
              <a:ext uri="{FF2B5EF4-FFF2-40B4-BE49-F238E27FC236}">
                <a16:creationId xmlns:a16="http://schemas.microsoft.com/office/drawing/2014/main" id="{7DE3528A-D903-4FEA-8CFE-3616D0A89D04}"/>
              </a:ext>
            </a:extLst>
          </p:cNvPr>
          <p:cNvSpPr/>
          <p:nvPr/>
        </p:nvSpPr>
        <p:spPr>
          <a:xfrm>
            <a:off x="115503" y="1821227"/>
            <a:ext cx="510942" cy="8718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FB850342-5AEF-44B2-8C35-0832C919586B}"/>
              </a:ext>
            </a:extLst>
          </p:cNvPr>
          <p:cNvSpPr/>
          <p:nvPr/>
        </p:nvSpPr>
        <p:spPr>
          <a:xfrm rot="10800000">
            <a:off x="-11798" y="4223349"/>
            <a:ext cx="510942" cy="8718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45F4DFD-6050-4120-94AB-0552AC054E4E}"/>
              </a:ext>
            </a:extLst>
          </p:cNvPr>
          <p:cNvSpPr txBox="1"/>
          <p:nvPr/>
        </p:nvSpPr>
        <p:spPr>
          <a:xfrm>
            <a:off x="0" y="2765725"/>
            <a:ext cx="2328530" cy="1384995"/>
          </a:xfrm>
          <a:prstGeom prst="rect">
            <a:avLst/>
          </a:prstGeom>
          <a:noFill/>
          <a:ln>
            <a:solidFill>
              <a:srgbClr val="FF0000"/>
            </a:solidFill>
            <a:prstDash val="dash"/>
          </a:ln>
        </p:spPr>
        <p:txBody>
          <a:bodyPr wrap="square" rtlCol="0">
            <a:spAutoFit/>
          </a:bodyPr>
          <a:lstStyle/>
          <a:p>
            <a:r>
              <a:rPr lang="en-US" sz="1400" dirty="0"/>
              <a:t>Stress on the system during  Covid-19</a:t>
            </a:r>
          </a:p>
          <a:p>
            <a:r>
              <a:rPr lang="en-US" sz="1400" dirty="0"/>
              <a:t>-Programmatic shifts (Trial and error)</a:t>
            </a:r>
          </a:p>
          <a:p>
            <a:r>
              <a:rPr lang="en-US" sz="1400" dirty="0"/>
              <a:t>-Time</a:t>
            </a:r>
          </a:p>
          <a:p>
            <a:r>
              <a:rPr lang="en-US" sz="1400" dirty="0"/>
              <a:t>-Resources</a:t>
            </a:r>
          </a:p>
        </p:txBody>
      </p:sp>
      <p:sp>
        <p:nvSpPr>
          <p:cNvPr id="12" name="TextBox 11">
            <a:extLst>
              <a:ext uri="{FF2B5EF4-FFF2-40B4-BE49-F238E27FC236}">
                <a16:creationId xmlns:a16="http://schemas.microsoft.com/office/drawing/2014/main" id="{763C9F16-E38D-4398-B377-55E2348310CE}"/>
              </a:ext>
            </a:extLst>
          </p:cNvPr>
          <p:cNvSpPr txBox="1"/>
          <p:nvPr/>
        </p:nvSpPr>
        <p:spPr>
          <a:xfrm>
            <a:off x="2279435" y="3392352"/>
            <a:ext cx="9797062" cy="954107"/>
          </a:xfrm>
          <a:prstGeom prst="rect">
            <a:avLst/>
          </a:prstGeom>
          <a:noFill/>
        </p:spPr>
        <p:txBody>
          <a:bodyPr wrap="square">
            <a:spAutoFit/>
          </a:bodyPr>
          <a:lstStyle/>
          <a:p>
            <a:r>
              <a:rPr lang="en-US" sz="1400" b="1" dirty="0"/>
              <a:t>Faculty: </a:t>
            </a:r>
            <a:r>
              <a:rPr lang="en-US" sz="1400" dirty="0"/>
              <a:t>“</a:t>
            </a:r>
            <a:r>
              <a:rPr lang="en-US" sz="1400" dirty="0">
                <a:solidFill>
                  <a:schemeClr val="tx1"/>
                </a:solidFill>
              </a:rPr>
              <a:t>And we had, neuro diverse and non neuro diverse, we had more mental health issues discussions with the students than ever and last year that has been a very, very consistent discussion with many of the students. And so this is one where although the engineering students tend to be more introverted, the lack of human contact and normal human relationships related to homework and just related to questions and daily discourse weighed on them particularly well.”</a:t>
            </a:r>
          </a:p>
        </p:txBody>
      </p:sp>
    </p:spTree>
    <p:extLst>
      <p:ext uri="{BB962C8B-B14F-4D97-AF65-F5344CB8AC3E}">
        <p14:creationId xmlns:p14="http://schemas.microsoft.com/office/powerpoint/2010/main" val="36377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E82E9-42B3-4434-BBA1-96D58D7E8D8C}"/>
              </a:ext>
            </a:extLst>
          </p:cNvPr>
          <p:cNvSpPr>
            <a:spLocks noGrp="1"/>
          </p:cNvSpPr>
          <p:nvPr>
            <p:ph type="title"/>
          </p:nvPr>
        </p:nvSpPr>
        <p:spPr>
          <a:xfrm>
            <a:off x="147084" y="-102510"/>
            <a:ext cx="10515600" cy="1325563"/>
          </a:xfrm>
        </p:spPr>
        <p:txBody>
          <a:bodyPr/>
          <a:lstStyle/>
          <a:p>
            <a:r>
              <a:rPr lang="en-US" dirty="0"/>
              <a:t>2.7a Accommodations (Summarized)</a:t>
            </a:r>
          </a:p>
        </p:txBody>
      </p:sp>
      <p:sp>
        <p:nvSpPr>
          <p:cNvPr id="4" name="Rectangle 3">
            <a:extLst>
              <a:ext uri="{FF2B5EF4-FFF2-40B4-BE49-F238E27FC236}">
                <a16:creationId xmlns:a16="http://schemas.microsoft.com/office/drawing/2014/main" id="{632EF7B0-19B9-41EB-8AE9-E1BEDB5504EC}"/>
              </a:ext>
            </a:extLst>
          </p:cNvPr>
          <p:cNvSpPr/>
          <p:nvPr/>
        </p:nvSpPr>
        <p:spPr>
          <a:xfrm>
            <a:off x="190051" y="4037449"/>
            <a:ext cx="4180782" cy="21621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chemeClr val="tx1"/>
                </a:solidFill>
              </a:rPr>
              <a:t>Providing neurodiverse students with what they need to succeed:</a:t>
            </a:r>
          </a:p>
          <a:p>
            <a:pPr marL="285750" indent="-285750">
              <a:buFont typeface="Arial" panose="020B0604020202020204" pitchFamily="34" charset="0"/>
              <a:buChar char="•"/>
            </a:pPr>
            <a:r>
              <a:rPr lang="en-US" sz="1600" dirty="0">
                <a:solidFill>
                  <a:schemeClr val="tx1"/>
                </a:solidFill>
              </a:rPr>
              <a:t>extra time on tests/assignments,</a:t>
            </a:r>
          </a:p>
          <a:p>
            <a:pPr marL="285750" indent="-285750">
              <a:buFont typeface="Arial" panose="020B0604020202020204" pitchFamily="34" charset="0"/>
              <a:buChar char="•"/>
            </a:pPr>
            <a:r>
              <a:rPr lang="en-US" sz="1600" dirty="0">
                <a:solidFill>
                  <a:schemeClr val="tx1"/>
                </a:solidFill>
              </a:rPr>
              <a:t>distraction-free testing environment, </a:t>
            </a:r>
          </a:p>
          <a:p>
            <a:pPr marL="285750" indent="-285750">
              <a:buFont typeface="Arial" panose="020B0604020202020204" pitchFamily="34" charset="0"/>
              <a:buChar char="•"/>
            </a:pPr>
            <a:r>
              <a:rPr lang="en-US" sz="1600" dirty="0">
                <a:solidFill>
                  <a:schemeClr val="tx1"/>
                </a:solidFill>
              </a:rPr>
              <a:t>notetakers, </a:t>
            </a:r>
          </a:p>
          <a:p>
            <a:pPr marL="285750" indent="-285750">
              <a:buFont typeface="Arial" panose="020B0604020202020204" pitchFamily="34" charset="0"/>
              <a:buChar char="•"/>
            </a:pPr>
            <a:r>
              <a:rPr lang="en-US" sz="1600" dirty="0">
                <a:solidFill>
                  <a:schemeClr val="tx1"/>
                </a:solidFill>
              </a:rPr>
              <a:t>access to professor notes and/or lecture recordings</a:t>
            </a:r>
          </a:p>
        </p:txBody>
      </p:sp>
      <p:sp>
        <p:nvSpPr>
          <p:cNvPr id="6" name="TextBox 5">
            <a:extLst>
              <a:ext uri="{FF2B5EF4-FFF2-40B4-BE49-F238E27FC236}">
                <a16:creationId xmlns:a16="http://schemas.microsoft.com/office/drawing/2014/main" id="{6DD36CA3-1A53-4768-B04C-84541BEB8B82}"/>
              </a:ext>
            </a:extLst>
          </p:cNvPr>
          <p:cNvSpPr txBox="1"/>
          <p:nvPr/>
        </p:nvSpPr>
        <p:spPr>
          <a:xfrm>
            <a:off x="5677352" y="1008682"/>
            <a:ext cx="6263018" cy="2031325"/>
          </a:xfrm>
          <a:prstGeom prst="rect">
            <a:avLst/>
          </a:prstGeom>
          <a:noFill/>
          <a:ln>
            <a:solidFill>
              <a:schemeClr val="accent1"/>
            </a:solidFill>
          </a:ln>
        </p:spPr>
        <p:txBody>
          <a:bodyPr wrap="square">
            <a:spAutoFit/>
          </a:bodyPr>
          <a:lstStyle/>
          <a:p>
            <a:r>
              <a:rPr lang="en-US" sz="1400" b="1" dirty="0"/>
              <a:t>Faculty beliefs about accommodations:</a:t>
            </a:r>
            <a:br>
              <a:rPr lang="en-US" sz="1400" dirty="0"/>
            </a:br>
            <a:r>
              <a:rPr lang="en-US" sz="1400" i="1" dirty="0"/>
              <a:t>Questioning the long term helpfulness of accommodations: </a:t>
            </a:r>
          </a:p>
          <a:p>
            <a:r>
              <a:rPr lang="en-US" sz="1400" dirty="0"/>
              <a:t>If the ?? tells me to make him accommodations I do, obviously I'm fine with it. I mean I have mixed feelings about that whole thing just because I'm closely, you know, my teaching philosophy and indeed the capstone class I teach, is probably consequence of that, is closely linked to practice and industry. And so I feel like, I get that people could use accommodations but they may not be getting those when they get out. And so sure, I'll give it to them, but I'm not necessarily in favor of doing that in general</a:t>
            </a:r>
          </a:p>
        </p:txBody>
      </p:sp>
      <p:sp>
        <p:nvSpPr>
          <p:cNvPr id="8" name="TextBox 7">
            <a:extLst>
              <a:ext uri="{FF2B5EF4-FFF2-40B4-BE49-F238E27FC236}">
                <a16:creationId xmlns:a16="http://schemas.microsoft.com/office/drawing/2014/main" id="{859F0169-6182-462D-B553-A609002EA4D2}"/>
              </a:ext>
            </a:extLst>
          </p:cNvPr>
          <p:cNvSpPr txBox="1"/>
          <p:nvPr/>
        </p:nvSpPr>
        <p:spPr>
          <a:xfrm>
            <a:off x="5738932" y="4511124"/>
            <a:ext cx="6263018" cy="2246769"/>
          </a:xfrm>
          <a:prstGeom prst="rect">
            <a:avLst/>
          </a:prstGeom>
          <a:noFill/>
          <a:ln>
            <a:solidFill>
              <a:schemeClr val="accent1"/>
            </a:solidFill>
          </a:ln>
        </p:spPr>
        <p:txBody>
          <a:bodyPr wrap="square">
            <a:spAutoFit/>
          </a:bodyPr>
          <a:lstStyle/>
          <a:p>
            <a:r>
              <a:rPr lang="en-US" sz="1400" i="1" dirty="0"/>
              <a:t>Faculty overly compensating for accommodations:</a:t>
            </a:r>
          </a:p>
          <a:p>
            <a:r>
              <a:rPr lang="en-US" sz="1400" dirty="0"/>
              <a:t>“I was supposed to only get double time on one of the quizzes but for some reason he decided just to give me triple time, I guess. So I guess that helped a little bit out of coincidence when I wasn't really supposed to get that. I mean I didn't complain or anything, I still used the triple time he gave to help me I guess on the program and quizzes so wasn't stressed out I guess.”</a:t>
            </a:r>
          </a:p>
          <a:p>
            <a:endParaRPr lang="en-US" sz="1400" dirty="0"/>
          </a:p>
          <a:p>
            <a:r>
              <a:rPr lang="en-US" sz="1400" dirty="0"/>
              <a:t>“Many instructors tend to provide the accommodation as a universal accommodation within their methodologies and philosophies because of however they run a group”</a:t>
            </a:r>
          </a:p>
        </p:txBody>
      </p:sp>
      <p:sp>
        <p:nvSpPr>
          <p:cNvPr id="12" name="TextBox 11">
            <a:extLst>
              <a:ext uri="{FF2B5EF4-FFF2-40B4-BE49-F238E27FC236}">
                <a16:creationId xmlns:a16="http://schemas.microsoft.com/office/drawing/2014/main" id="{3A579D41-9BFD-47C9-B4D7-1EDC2AADCC8B}"/>
              </a:ext>
            </a:extLst>
          </p:cNvPr>
          <p:cNvSpPr txBox="1"/>
          <p:nvPr/>
        </p:nvSpPr>
        <p:spPr>
          <a:xfrm>
            <a:off x="5738932" y="3340940"/>
            <a:ext cx="6263018" cy="954107"/>
          </a:xfrm>
          <a:prstGeom prst="rect">
            <a:avLst/>
          </a:prstGeom>
          <a:noFill/>
          <a:ln>
            <a:solidFill>
              <a:schemeClr val="accent1"/>
            </a:solidFill>
          </a:ln>
        </p:spPr>
        <p:txBody>
          <a:bodyPr wrap="square">
            <a:spAutoFit/>
          </a:bodyPr>
          <a:lstStyle/>
          <a:p>
            <a:r>
              <a:rPr lang="en-US" sz="1400" i="1" dirty="0"/>
              <a:t>DR Going above and Beyond to provide students with more time:</a:t>
            </a:r>
            <a:br>
              <a:rPr lang="en-US" sz="1400" dirty="0"/>
            </a:br>
            <a:r>
              <a:rPr lang="en-US" sz="1400" dirty="0"/>
              <a:t>“And they don't always need the extended time, but having it available to them allows them to just kind of relax into that. And so, I don't think it's one of those things that, just like it helps them calm down because they know it's available.”</a:t>
            </a:r>
          </a:p>
        </p:txBody>
      </p:sp>
      <p:sp>
        <p:nvSpPr>
          <p:cNvPr id="14" name="TextBox 13">
            <a:extLst>
              <a:ext uri="{FF2B5EF4-FFF2-40B4-BE49-F238E27FC236}">
                <a16:creationId xmlns:a16="http://schemas.microsoft.com/office/drawing/2014/main" id="{83C4B44D-6A1D-4786-8016-2E5932B3119B}"/>
              </a:ext>
            </a:extLst>
          </p:cNvPr>
          <p:cNvSpPr txBox="1"/>
          <p:nvPr/>
        </p:nvSpPr>
        <p:spPr>
          <a:xfrm>
            <a:off x="147084" y="1008146"/>
            <a:ext cx="5392479" cy="2246769"/>
          </a:xfrm>
          <a:prstGeom prst="rect">
            <a:avLst/>
          </a:prstGeom>
          <a:noFill/>
          <a:ln>
            <a:solidFill>
              <a:schemeClr val="accent1"/>
            </a:solidFill>
          </a:ln>
        </p:spPr>
        <p:txBody>
          <a:bodyPr wrap="square">
            <a:spAutoFit/>
          </a:bodyPr>
          <a:lstStyle/>
          <a:p>
            <a:r>
              <a:rPr lang="en-US" sz="1400" b="1" dirty="0"/>
              <a:t>Getting Appropriate Accommodations- a Process</a:t>
            </a:r>
            <a:br>
              <a:rPr lang="en-US" sz="1400" dirty="0"/>
            </a:br>
            <a:r>
              <a:rPr lang="en-US" sz="1400" dirty="0"/>
              <a:t>“Yeah that was, the spring was the first time I ever really had anything to do with it, because most the other times it was like you had your letter, you'd submit it to a professor, they’d have it on file and then you had to either tell your professor a week before classes and be like “hey I have special accommodations, can you send my test to the disability services” and then you would go from there. And yeah I mean that was the easiest, you would just go tell them and then sometimes you’d forget so that was another thing where I was like “Oh well, guess I’m taking it in class.”</a:t>
            </a:r>
          </a:p>
        </p:txBody>
      </p:sp>
      <p:sp>
        <p:nvSpPr>
          <p:cNvPr id="3" name="Plus Sign 2">
            <a:extLst>
              <a:ext uri="{FF2B5EF4-FFF2-40B4-BE49-F238E27FC236}">
                <a16:creationId xmlns:a16="http://schemas.microsoft.com/office/drawing/2014/main" id="{FB973ADF-3ADA-60D8-CB79-1FC40876A9F7}"/>
              </a:ext>
            </a:extLst>
          </p:cNvPr>
          <p:cNvSpPr/>
          <p:nvPr/>
        </p:nvSpPr>
        <p:spPr>
          <a:xfrm>
            <a:off x="8593977" y="2919446"/>
            <a:ext cx="429768"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lus Sign 4">
            <a:extLst>
              <a:ext uri="{FF2B5EF4-FFF2-40B4-BE49-F238E27FC236}">
                <a16:creationId xmlns:a16="http://schemas.microsoft.com/office/drawing/2014/main" id="{1173023B-CA93-0FE1-7A02-CFF1C3B398E0}"/>
              </a:ext>
            </a:extLst>
          </p:cNvPr>
          <p:cNvSpPr/>
          <p:nvPr/>
        </p:nvSpPr>
        <p:spPr>
          <a:xfrm>
            <a:off x="8593977" y="4174486"/>
            <a:ext cx="429768"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lus Sign 6">
            <a:extLst>
              <a:ext uri="{FF2B5EF4-FFF2-40B4-BE49-F238E27FC236}">
                <a16:creationId xmlns:a16="http://schemas.microsoft.com/office/drawing/2014/main" id="{EEE9A030-CB4E-236E-8635-77354A892BB1}"/>
              </a:ext>
            </a:extLst>
          </p:cNvPr>
          <p:cNvSpPr/>
          <p:nvPr/>
        </p:nvSpPr>
        <p:spPr>
          <a:xfrm>
            <a:off x="5404884" y="1944451"/>
            <a:ext cx="429768"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803FF661-B1C2-4897-7006-E468B78CFC8F}"/>
              </a:ext>
            </a:extLst>
          </p:cNvPr>
          <p:cNvSpPr/>
          <p:nvPr/>
        </p:nvSpPr>
        <p:spPr>
          <a:xfrm rot="3451218">
            <a:off x="4855367" y="3210247"/>
            <a:ext cx="510942" cy="8718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5427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E82E9-42B3-4434-BBA1-96D58D7E8D8C}"/>
              </a:ext>
            </a:extLst>
          </p:cNvPr>
          <p:cNvSpPr>
            <a:spLocks noGrp="1"/>
          </p:cNvSpPr>
          <p:nvPr>
            <p:ph type="title"/>
          </p:nvPr>
        </p:nvSpPr>
        <p:spPr>
          <a:xfrm>
            <a:off x="147084" y="-102510"/>
            <a:ext cx="10515600" cy="1325563"/>
          </a:xfrm>
        </p:spPr>
        <p:txBody>
          <a:bodyPr/>
          <a:lstStyle/>
          <a:p>
            <a:r>
              <a:rPr lang="en-US" dirty="0"/>
              <a:t>2.7a Accommodations (Summarized)</a:t>
            </a:r>
            <a:endParaRPr lang="en-US" dirty="0">
              <a:solidFill>
                <a:srgbClr val="FF0000"/>
              </a:solidFill>
            </a:endParaRPr>
          </a:p>
        </p:txBody>
      </p:sp>
      <p:sp>
        <p:nvSpPr>
          <p:cNvPr id="4" name="Rectangle 3">
            <a:extLst>
              <a:ext uri="{FF2B5EF4-FFF2-40B4-BE49-F238E27FC236}">
                <a16:creationId xmlns:a16="http://schemas.microsoft.com/office/drawing/2014/main" id="{632EF7B0-19B9-41EB-8AE9-E1BEDB5504EC}"/>
              </a:ext>
            </a:extLst>
          </p:cNvPr>
          <p:cNvSpPr/>
          <p:nvPr/>
        </p:nvSpPr>
        <p:spPr>
          <a:xfrm>
            <a:off x="6217167" y="4995091"/>
            <a:ext cx="5392479" cy="17095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chemeClr val="tx1"/>
                </a:solidFill>
              </a:rPr>
              <a:t>Providing neurodiverse students with what they need to succeed:</a:t>
            </a:r>
          </a:p>
          <a:p>
            <a:pPr marL="285750" indent="-285750">
              <a:buFont typeface="Arial" panose="020B0604020202020204" pitchFamily="34" charset="0"/>
              <a:buChar char="•"/>
            </a:pPr>
            <a:r>
              <a:rPr lang="en-US" sz="1600" dirty="0">
                <a:solidFill>
                  <a:schemeClr val="tx1"/>
                </a:solidFill>
              </a:rPr>
              <a:t>extra time on tests/assignments,</a:t>
            </a:r>
          </a:p>
          <a:p>
            <a:pPr marL="285750" indent="-285750">
              <a:buFont typeface="Arial" panose="020B0604020202020204" pitchFamily="34" charset="0"/>
              <a:buChar char="•"/>
            </a:pPr>
            <a:r>
              <a:rPr lang="en-US" sz="1600" dirty="0">
                <a:solidFill>
                  <a:schemeClr val="tx1"/>
                </a:solidFill>
              </a:rPr>
              <a:t>distraction-free testing environment, </a:t>
            </a:r>
          </a:p>
          <a:p>
            <a:pPr marL="285750" indent="-285750">
              <a:buFont typeface="Arial" panose="020B0604020202020204" pitchFamily="34" charset="0"/>
              <a:buChar char="•"/>
            </a:pPr>
            <a:r>
              <a:rPr lang="en-US" sz="1600" dirty="0">
                <a:solidFill>
                  <a:schemeClr val="tx1"/>
                </a:solidFill>
              </a:rPr>
              <a:t>notetakers, </a:t>
            </a:r>
          </a:p>
          <a:p>
            <a:pPr marL="285750" indent="-285750">
              <a:buFont typeface="Arial" panose="020B0604020202020204" pitchFamily="34" charset="0"/>
              <a:buChar char="•"/>
            </a:pPr>
            <a:r>
              <a:rPr lang="en-US" sz="1600" dirty="0">
                <a:solidFill>
                  <a:schemeClr val="tx1"/>
                </a:solidFill>
              </a:rPr>
              <a:t>access to professor notes and/or lecture recordings</a:t>
            </a:r>
          </a:p>
        </p:txBody>
      </p:sp>
      <p:sp>
        <p:nvSpPr>
          <p:cNvPr id="6" name="TextBox 5">
            <a:extLst>
              <a:ext uri="{FF2B5EF4-FFF2-40B4-BE49-F238E27FC236}">
                <a16:creationId xmlns:a16="http://schemas.microsoft.com/office/drawing/2014/main" id="{6DD36CA3-1A53-4768-B04C-84541BEB8B82}"/>
              </a:ext>
            </a:extLst>
          </p:cNvPr>
          <p:cNvSpPr txBox="1"/>
          <p:nvPr/>
        </p:nvSpPr>
        <p:spPr>
          <a:xfrm>
            <a:off x="147083" y="4365571"/>
            <a:ext cx="5392479" cy="2246769"/>
          </a:xfrm>
          <a:prstGeom prst="rect">
            <a:avLst/>
          </a:prstGeom>
          <a:noFill/>
          <a:ln>
            <a:solidFill>
              <a:schemeClr val="accent1"/>
            </a:solidFill>
          </a:ln>
        </p:spPr>
        <p:txBody>
          <a:bodyPr wrap="square">
            <a:spAutoFit/>
          </a:bodyPr>
          <a:lstStyle/>
          <a:p>
            <a:r>
              <a:rPr lang="en-US" sz="1400" b="1" dirty="0"/>
              <a:t>Faculty beliefs about accommodations:</a:t>
            </a:r>
            <a:br>
              <a:rPr lang="en-US" sz="1400" dirty="0"/>
            </a:br>
            <a:r>
              <a:rPr lang="en-US" sz="1400" i="1" dirty="0"/>
              <a:t>Questioning the long term helpfulness of accommodations: </a:t>
            </a:r>
          </a:p>
          <a:p>
            <a:r>
              <a:rPr lang="en-US" sz="1400" dirty="0"/>
              <a:t>If the ?? tells me to make him accommodations I do, obviously I'm fine with it. I mean I have mixed feelings about that whole thing just because I'm closely, you know, my teaching philosophy and indeed the capstone class I teach, is probably consequence of that, is closely linked to practice and industry. And so I feel like, I get that people could use accommodations but they may not be getting those when they get out. And so sure, I'll give it to them, but I'm not necessarily in favor of doing that in general</a:t>
            </a:r>
          </a:p>
        </p:txBody>
      </p:sp>
      <p:sp>
        <p:nvSpPr>
          <p:cNvPr id="8" name="TextBox 7">
            <a:extLst>
              <a:ext uri="{FF2B5EF4-FFF2-40B4-BE49-F238E27FC236}">
                <a16:creationId xmlns:a16="http://schemas.microsoft.com/office/drawing/2014/main" id="{859F0169-6182-462D-B553-A609002EA4D2}"/>
              </a:ext>
            </a:extLst>
          </p:cNvPr>
          <p:cNvSpPr txBox="1"/>
          <p:nvPr/>
        </p:nvSpPr>
        <p:spPr>
          <a:xfrm>
            <a:off x="5781898" y="2212549"/>
            <a:ext cx="6263018" cy="2246769"/>
          </a:xfrm>
          <a:prstGeom prst="rect">
            <a:avLst/>
          </a:prstGeom>
          <a:noFill/>
          <a:ln>
            <a:solidFill>
              <a:schemeClr val="accent1"/>
            </a:solidFill>
          </a:ln>
        </p:spPr>
        <p:txBody>
          <a:bodyPr wrap="square">
            <a:spAutoFit/>
          </a:bodyPr>
          <a:lstStyle/>
          <a:p>
            <a:r>
              <a:rPr lang="en-US" sz="1400" i="1" dirty="0"/>
              <a:t>Faculty overly compensating for accommodations:</a:t>
            </a:r>
          </a:p>
          <a:p>
            <a:r>
              <a:rPr lang="en-US" sz="1400" dirty="0"/>
              <a:t>“I was supposed to only get double time on one of the quizzes but for some reason he decided just to give me triple time, I guess. So I guess that helped a little bit out of coincidence when I wasn't really supposed to get that. I mean I didn't complain or anything, I still used the triple time he gave to help me I guess on the program and quizzes so wasn't stressed out I guess.”</a:t>
            </a:r>
          </a:p>
          <a:p>
            <a:endParaRPr lang="en-US" sz="1400" dirty="0"/>
          </a:p>
          <a:p>
            <a:r>
              <a:rPr lang="en-US" sz="1400" dirty="0"/>
              <a:t>“Many instructors tend to provide the accommodation as a universal accommodation within their methodologies and philosophies because of however they run a group”</a:t>
            </a:r>
          </a:p>
        </p:txBody>
      </p:sp>
      <p:sp>
        <p:nvSpPr>
          <p:cNvPr id="12" name="TextBox 11">
            <a:extLst>
              <a:ext uri="{FF2B5EF4-FFF2-40B4-BE49-F238E27FC236}">
                <a16:creationId xmlns:a16="http://schemas.microsoft.com/office/drawing/2014/main" id="{3A579D41-9BFD-47C9-B4D7-1EDC2AADCC8B}"/>
              </a:ext>
            </a:extLst>
          </p:cNvPr>
          <p:cNvSpPr txBox="1"/>
          <p:nvPr/>
        </p:nvSpPr>
        <p:spPr>
          <a:xfrm>
            <a:off x="5781898" y="1008146"/>
            <a:ext cx="6263018" cy="954107"/>
          </a:xfrm>
          <a:prstGeom prst="rect">
            <a:avLst/>
          </a:prstGeom>
          <a:noFill/>
          <a:ln>
            <a:solidFill>
              <a:schemeClr val="accent1"/>
            </a:solidFill>
          </a:ln>
        </p:spPr>
        <p:txBody>
          <a:bodyPr wrap="square">
            <a:spAutoFit/>
          </a:bodyPr>
          <a:lstStyle/>
          <a:p>
            <a:r>
              <a:rPr lang="en-US" sz="1400" i="1" dirty="0"/>
              <a:t>DR Going above and Beyond to provide students with more time:</a:t>
            </a:r>
            <a:br>
              <a:rPr lang="en-US" sz="1400" dirty="0"/>
            </a:br>
            <a:r>
              <a:rPr lang="en-US" sz="1400" dirty="0"/>
              <a:t>“And they don't always need the extended time, but having it available to them allows them to just kind of relax into that. And so, I don't think it's one of those things that, just like it helps them calm down because they know it's available.”</a:t>
            </a:r>
          </a:p>
        </p:txBody>
      </p:sp>
      <p:sp>
        <p:nvSpPr>
          <p:cNvPr id="14" name="TextBox 13">
            <a:extLst>
              <a:ext uri="{FF2B5EF4-FFF2-40B4-BE49-F238E27FC236}">
                <a16:creationId xmlns:a16="http://schemas.microsoft.com/office/drawing/2014/main" id="{83C4B44D-6A1D-4786-8016-2E5932B3119B}"/>
              </a:ext>
            </a:extLst>
          </p:cNvPr>
          <p:cNvSpPr txBox="1"/>
          <p:nvPr/>
        </p:nvSpPr>
        <p:spPr>
          <a:xfrm>
            <a:off x="147082" y="1677783"/>
            <a:ext cx="5392479" cy="2246769"/>
          </a:xfrm>
          <a:prstGeom prst="rect">
            <a:avLst/>
          </a:prstGeom>
          <a:noFill/>
          <a:ln>
            <a:solidFill>
              <a:schemeClr val="accent1"/>
            </a:solidFill>
          </a:ln>
        </p:spPr>
        <p:txBody>
          <a:bodyPr wrap="square">
            <a:spAutoFit/>
          </a:bodyPr>
          <a:lstStyle/>
          <a:p>
            <a:r>
              <a:rPr lang="en-US" sz="1400" b="1" dirty="0"/>
              <a:t>Obtaining Accommodations- a Process</a:t>
            </a:r>
            <a:br>
              <a:rPr lang="en-US" sz="1400" dirty="0"/>
            </a:br>
            <a:r>
              <a:rPr lang="en-US" sz="1400" dirty="0"/>
              <a:t>“Yeah that was, the spring was the first time I ever really had anything to do with it, because most the other times it was like you had your letter, you'd submit it to a professor, they’d have it on file and then you had to either tell your professor a week before classes and be like “hey I have special accommodations, can you send my test to the disability services” and then you would go from there. And yeah I mean that was the easiest, you would just go tell them and then sometimes you’d forget so that was another thing where I was like “Oh well, guess I’m taking it in class.”</a:t>
            </a:r>
          </a:p>
        </p:txBody>
      </p:sp>
      <p:sp>
        <p:nvSpPr>
          <p:cNvPr id="10" name="TextBox 9">
            <a:extLst>
              <a:ext uri="{FF2B5EF4-FFF2-40B4-BE49-F238E27FC236}">
                <a16:creationId xmlns:a16="http://schemas.microsoft.com/office/drawing/2014/main" id="{CC2384A9-E4E6-7F47-9093-E6F09648B4BF}"/>
              </a:ext>
            </a:extLst>
          </p:cNvPr>
          <p:cNvSpPr txBox="1"/>
          <p:nvPr/>
        </p:nvSpPr>
        <p:spPr>
          <a:xfrm>
            <a:off x="147083" y="1017741"/>
            <a:ext cx="5220248" cy="646331"/>
          </a:xfrm>
          <a:prstGeom prst="rect">
            <a:avLst/>
          </a:prstGeom>
          <a:noFill/>
        </p:spPr>
        <p:txBody>
          <a:bodyPr wrap="square" rtlCol="0">
            <a:spAutoFit/>
          </a:bodyPr>
          <a:lstStyle/>
          <a:p>
            <a:r>
              <a:rPr lang="en-US" dirty="0"/>
              <a:t>Although accommodations are provided, there still are barriers:</a:t>
            </a:r>
          </a:p>
        </p:txBody>
      </p:sp>
      <p:sp>
        <p:nvSpPr>
          <p:cNvPr id="5" name="Plus Sign 4">
            <a:extLst>
              <a:ext uri="{FF2B5EF4-FFF2-40B4-BE49-F238E27FC236}">
                <a16:creationId xmlns:a16="http://schemas.microsoft.com/office/drawing/2014/main" id="{A299A275-E373-B4A7-75D1-B411BB549E51}"/>
              </a:ext>
            </a:extLst>
          </p:cNvPr>
          <p:cNvSpPr/>
          <p:nvPr/>
        </p:nvSpPr>
        <p:spPr>
          <a:xfrm>
            <a:off x="2413553" y="3908371"/>
            <a:ext cx="429768"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lus Sign 12">
            <a:extLst>
              <a:ext uri="{FF2B5EF4-FFF2-40B4-BE49-F238E27FC236}">
                <a16:creationId xmlns:a16="http://schemas.microsoft.com/office/drawing/2014/main" id="{847F25E2-F291-4491-8D04-55188FA558B8}"/>
              </a:ext>
            </a:extLst>
          </p:cNvPr>
          <p:cNvSpPr/>
          <p:nvPr/>
        </p:nvSpPr>
        <p:spPr>
          <a:xfrm>
            <a:off x="8698522" y="1849358"/>
            <a:ext cx="429768"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Down 14">
            <a:extLst>
              <a:ext uri="{FF2B5EF4-FFF2-40B4-BE49-F238E27FC236}">
                <a16:creationId xmlns:a16="http://schemas.microsoft.com/office/drawing/2014/main" id="{D3A5CC76-43C6-CDD4-6D54-ADE4B8AD4F6B}"/>
              </a:ext>
            </a:extLst>
          </p:cNvPr>
          <p:cNvSpPr/>
          <p:nvPr/>
        </p:nvSpPr>
        <p:spPr>
          <a:xfrm rot="19144009">
            <a:off x="5526427" y="4465878"/>
            <a:ext cx="510942" cy="8718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Down 15">
            <a:extLst>
              <a:ext uri="{FF2B5EF4-FFF2-40B4-BE49-F238E27FC236}">
                <a16:creationId xmlns:a16="http://schemas.microsoft.com/office/drawing/2014/main" id="{9D391305-A010-226D-8070-9BA51A0A1C1B}"/>
              </a:ext>
            </a:extLst>
          </p:cNvPr>
          <p:cNvSpPr/>
          <p:nvPr/>
        </p:nvSpPr>
        <p:spPr>
          <a:xfrm>
            <a:off x="8443051" y="4433180"/>
            <a:ext cx="510942" cy="6241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6551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140E5-E242-42D6-ACFD-0E2CBCE20A3A}"/>
              </a:ext>
            </a:extLst>
          </p:cNvPr>
          <p:cNvSpPr>
            <a:spLocks noGrp="1"/>
          </p:cNvSpPr>
          <p:nvPr>
            <p:ph type="title"/>
          </p:nvPr>
        </p:nvSpPr>
        <p:spPr>
          <a:xfrm>
            <a:off x="572386" y="68046"/>
            <a:ext cx="10515600" cy="846987"/>
          </a:xfrm>
        </p:spPr>
        <p:txBody>
          <a:bodyPr/>
          <a:lstStyle/>
          <a:p>
            <a:r>
              <a:rPr lang="en-US" dirty="0"/>
              <a:t>2.9 (Overall) Communication Summarized</a:t>
            </a:r>
          </a:p>
        </p:txBody>
      </p:sp>
      <p:sp>
        <p:nvSpPr>
          <p:cNvPr id="3" name="Content Placeholder 2">
            <a:extLst>
              <a:ext uri="{FF2B5EF4-FFF2-40B4-BE49-F238E27FC236}">
                <a16:creationId xmlns:a16="http://schemas.microsoft.com/office/drawing/2014/main" id="{4C7E01EE-F465-4669-BB46-E1558D6B570B}"/>
              </a:ext>
            </a:extLst>
          </p:cNvPr>
          <p:cNvSpPr>
            <a:spLocks noGrp="1"/>
          </p:cNvSpPr>
          <p:nvPr>
            <p:ph idx="1"/>
          </p:nvPr>
        </p:nvSpPr>
        <p:spPr/>
        <p:txBody>
          <a:bodyPr/>
          <a:lstStyle/>
          <a:p>
            <a:pPr marL="0" indent="0">
              <a:buNone/>
            </a:pPr>
            <a:r>
              <a:rPr lang="en-US" dirty="0"/>
              <a:t> </a:t>
            </a:r>
          </a:p>
        </p:txBody>
      </p:sp>
      <p:sp>
        <p:nvSpPr>
          <p:cNvPr id="5" name="Content Placeholder 4">
            <a:extLst>
              <a:ext uri="{FF2B5EF4-FFF2-40B4-BE49-F238E27FC236}">
                <a16:creationId xmlns:a16="http://schemas.microsoft.com/office/drawing/2014/main" id="{EF00FDDB-3201-4589-BA4E-187F48E35D63}"/>
              </a:ext>
            </a:extLst>
          </p:cNvPr>
          <p:cNvSpPr txBox="1">
            <a:spLocks/>
          </p:cNvSpPr>
          <p:nvPr/>
        </p:nvSpPr>
        <p:spPr>
          <a:xfrm>
            <a:off x="6575583" y="1235288"/>
            <a:ext cx="2604149" cy="923931"/>
          </a:xfrm>
          <a:prstGeom prst="rect">
            <a:avLst/>
          </a:prstGeom>
          <a:solidFill>
            <a:schemeClr val="bg1"/>
          </a:solidFill>
          <a:ln w="12700" cap="flat" cmpd="sng" algn="ctr">
            <a:solidFill>
              <a:schemeClr val="accent1"/>
            </a:solidFill>
            <a:prstDash val="solid"/>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spcBef>
                <a:spcPts val="0"/>
              </a:spcBef>
              <a:buFont typeface="Arial" panose="020B0604020202020204" pitchFamily="34" charset="0"/>
              <a:buNone/>
            </a:pPr>
            <a:r>
              <a:rPr lang="en-US" sz="1600" dirty="0">
                <a:solidFill>
                  <a:schemeClr val="tx1"/>
                </a:solidFill>
              </a:rPr>
              <a:t>Neurodiverse STEM Student has difficulty communicating, often DR interferes </a:t>
            </a:r>
            <a:endParaRPr lang="en-US" sz="1400" dirty="0">
              <a:solidFill>
                <a:schemeClr val="tx1"/>
              </a:solidFill>
            </a:endParaRPr>
          </a:p>
        </p:txBody>
      </p:sp>
      <p:sp>
        <p:nvSpPr>
          <p:cNvPr id="7" name="TextBox 6">
            <a:extLst>
              <a:ext uri="{FF2B5EF4-FFF2-40B4-BE49-F238E27FC236}">
                <a16:creationId xmlns:a16="http://schemas.microsoft.com/office/drawing/2014/main" id="{84A30D42-6805-435F-91ED-F899566BEF12}"/>
              </a:ext>
            </a:extLst>
          </p:cNvPr>
          <p:cNvSpPr txBox="1"/>
          <p:nvPr/>
        </p:nvSpPr>
        <p:spPr>
          <a:xfrm>
            <a:off x="4617719" y="4082336"/>
            <a:ext cx="6919478" cy="1384995"/>
          </a:xfrm>
          <a:prstGeom prst="rect">
            <a:avLst/>
          </a:prstGeom>
          <a:noFill/>
          <a:ln>
            <a:solidFill>
              <a:schemeClr val="accent1"/>
            </a:solidFill>
          </a:ln>
        </p:spPr>
        <p:txBody>
          <a:bodyPr wrap="square">
            <a:spAutoFit/>
          </a:bodyPr>
          <a:lstStyle/>
          <a:p>
            <a:r>
              <a:rPr lang="en-US" sz="1400" dirty="0"/>
              <a:t>“I will figure out what's going on, and if it's that the instructor doesn't understand their accommodation requirements, I get that clarified and, if necessary, we elevate that. If the instructor’s personality is particularly challenging for students, I'll work with the student and sometimes the instructor in negotiating, understanding this person and how they come across and then monitor closely the grades so that they're doing well, they're getting the grades that they expect while”</a:t>
            </a:r>
          </a:p>
        </p:txBody>
      </p:sp>
      <p:sp>
        <p:nvSpPr>
          <p:cNvPr id="8" name="Content Placeholder 4">
            <a:extLst>
              <a:ext uri="{FF2B5EF4-FFF2-40B4-BE49-F238E27FC236}">
                <a16:creationId xmlns:a16="http://schemas.microsoft.com/office/drawing/2014/main" id="{335850D9-038D-4F7B-9E2F-98B1FD55E99A}"/>
              </a:ext>
            </a:extLst>
          </p:cNvPr>
          <p:cNvSpPr txBox="1">
            <a:spLocks/>
          </p:cNvSpPr>
          <p:nvPr/>
        </p:nvSpPr>
        <p:spPr>
          <a:xfrm>
            <a:off x="838199" y="3982208"/>
            <a:ext cx="2604149" cy="792625"/>
          </a:xfrm>
          <a:prstGeom prst="rect">
            <a:avLst/>
          </a:prstGeom>
          <a:solidFill>
            <a:schemeClr val="bg1"/>
          </a:solidFill>
          <a:ln w="12700" cap="flat" cmpd="sng" algn="ctr">
            <a:solidFill>
              <a:schemeClr val="accent1"/>
            </a:solidFill>
            <a:prstDash val="solid"/>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spcBef>
                <a:spcPts val="0"/>
              </a:spcBef>
              <a:buFont typeface="Arial" panose="020B0604020202020204" pitchFamily="34" charset="0"/>
              <a:buNone/>
            </a:pPr>
            <a:r>
              <a:rPr lang="en-US" sz="1600" dirty="0">
                <a:solidFill>
                  <a:schemeClr val="tx1"/>
                </a:solidFill>
              </a:rPr>
              <a:t>Perception that Neurodiverse students don’t like to work in groups</a:t>
            </a:r>
            <a:endParaRPr lang="en-US" sz="1400" dirty="0">
              <a:solidFill>
                <a:schemeClr val="tx1"/>
              </a:solidFill>
            </a:endParaRPr>
          </a:p>
        </p:txBody>
      </p:sp>
      <p:sp>
        <p:nvSpPr>
          <p:cNvPr id="33" name="TextBox 32">
            <a:extLst>
              <a:ext uri="{FF2B5EF4-FFF2-40B4-BE49-F238E27FC236}">
                <a16:creationId xmlns:a16="http://schemas.microsoft.com/office/drawing/2014/main" id="{8CE3CF55-B093-4705-89F1-2D0A2D3FBFF8}"/>
              </a:ext>
            </a:extLst>
          </p:cNvPr>
          <p:cNvSpPr txBox="1"/>
          <p:nvPr/>
        </p:nvSpPr>
        <p:spPr>
          <a:xfrm>
            <a:off x="632666" y="4948839"/>
            <a:ext cx="3015216" cy="1600438"/>
          </a:xfrm>
          <a:prstGeom prst="rect">
            <a:avLst/>
          </a:prstGeom>
          <a:noFill/>
          <a:ln>
            <a:solidFill>
              <a:schemeClr val="accent1"/>
            </a:solidFill>
          </a:ln>
        </p:spPr>
        <p:txBody>
          <a:bodyPr wrap="square">
            <a:spAutoFit/>
          </a:bodyPr>
          <a:lstStyle/>
          <a:p>
            <a:r>
              <a:rPr lang="en-US" sz="1400" dirty="0"/>
              <a:t>“We are given lots of opportunity for collaboration, working in groups and whatnot. I don't feel we’re ever actually taught strategies of how to collaborate in a group, and you're always going to run across the kid who just wants to do the bare minimum.”</a:t>
            </a:r>
          </a:p>
        </p:txBody>
      </p:sp>
      <p:sp>
        <p:nvSpPr>
          <p:cNvPr id="35" name="TextBox 34">
            <a:extLst>
              <a:ext uri="{FF2B5EF4-FFF2-40B4-BE49-F238E27FC236}">
                <a16:creationId xmlns:a16="http://schemas.microsoft.com/office/drawing/2014/main" id="{12E93610-57A7-4F0F-931E-AB7B09E009CF}"/>
              </a:ext>
            </a:extLst>
          </p:cNvPr>
          <p:cNvSpPr txBox="1"/>
          <p:nvPr/>
        </p:nvSpPr>
        <p:spPr>
          <a:xfrm>
            <a:off x="4617719" y="2263804"/>
            <a:ext cx="6935613" cy="1600438"/>
          </a:xfrm>
          <a:prstGeom prst="rect">
            <a:avLst/>
          </a:prstGeom>
          <a:noFill/>
          <a:ln>
            <a:solidFill>
              <a:schemeClr val="accent1"/>
            </a:solidFill>
          </a:ln>
        </p:spPr>
        <p:txBody>
          <a:bodyPr wrap="square">
            <a:spAutoFit/>
          </a:bodyPr>
          <a:lstStyle/>
          <a:p>
            <a:r>
              <a:rPr lang="en-US" sz="1400" dirty="0"/>
              <a:t>“I get involved now when there's problems on teams and often that does have to do with, well any range of things which may have to do with, you know, neuro divergence as well because, being on a team requires communication and so making that happen or making it work is a challenge, but it's a challenge they need to learn, I mean this is what happens in practice as well as they'll have people who are not great communicators or are different in their professional teams, many brilliant computer scientists, but they're not very good communicators and they need to learn how to deal with that so.”</a:t>
            </a:r>
          </a:p>
        </p:txBody>
      </p:sp>
      <p:sp>
        <p:nvSpPr>
          <p:cNvPr id="9" name="Content Placeholder 4">
            <a:extLst>
              <a:ext uri="{FF2B5EF4-FFF2-40B4-BE49-F238E27FC236}">
                <a16:creationId xmlns:a16="http://schemas.microsoft.com/office/drawing/2014/main" id="{C9F3C472-9674-C844-BADD-7BA0606AF28B}"/>
              </a:ext>
            </a:extLst>
          </p:cNvPr>
          <p:cNvSpPr txBox="1">
            <a:spLocks/>
          </p:cNvSpPr>
          <p:nvPr/>
        </p:nvSpPr>
        <p:spPr>
          <a:xfrm>
            <a:off x="838200" y="794115"/>
            <a:ext cx="2604149" cy="882346"/>
          </a:xfrm>
          <a:prstGeom prst="rect">
            <a:avLst/>
          </a:prstGeom>
          <a:solidFill>
            <a:schemeClr val="bg1"/>
          </a:solidFill>
          <a:ln w="12700" cap="flat" cmpd="sng" algn="ctr">
            <a:solidFill>
              <a:schemeClr val="accent1"/>
            </a:solidFill>
            <a:prstDash val="solid"/>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00000"/>
              </a:lnSpc>
              <a:spcBef>
                <a:spcPts val="0"/>
              </a:spcBef>
              <a:buFont typeface="Arial" panose="020B0604020202020204" pitchFamily="34" charset="0"/>
              <a:buNone/>
            </a:pPr>
            <a:r>
              <a:rPr lang="en-US" sz="1600" dirty="0">
                <a:solidFill>
                  <a:schemeClr val="tx1"/>
                </a:solidFill>
              </a:rPr>
              <a:t>Perception that neurodiverse students do not communicate well</a:t>
            </a:r>
            <a:endParaRPr lang="en-US" sz="1400" dirty="0">
              <a:solidFill>
                <a:schemeClr val="tx1"/>
              </a:solidFill>
            </a:endParaRPr>
          </a:p>
        </p:txBody>
      </p:sp>
      <p:sp>
        <p:nvSpPr>
          <p:cNvPr id="10" name="TextBox 9">
            <a:extLst>
              <a:ext uri="{FF2B5EF4-FFF2-40B4-BE49-F238E27FC236}">
                <a16:creationId xmlns:a16="http://schemas.microsoft.com/office/drawing/2014/main" id="{72C5FBEB-A4D8-1C43-9B4B-8CE8632CF613}"/>
              </a:ext>
            </a:extLst>
          </p:cNvPr>
          <p:cNvSpPr txBox="1"/>
          <p:nvPr/>
        </p:nvSpPr>
        <p:spPr>
          <a:xfrm>
            <a:off x="429406" y="1761753"/>
            <a:ext cx="3421733" cy="1600438"/>
          </a:xfrm>
          <a:prstGeom prst="rect">
            <a:avLst/>
          </a:prstGeom>
          <a:noFill/>
          <a:ln>
            <a:solidFill>
              <a:schemeClr val="accent1"/>
            </a:solidFill>
          </a:ln>
        </p:spPr>
        <p:txBody>
          <a:bodyPr wrap="square">
            <a:spAutoFit/>
          </a:bodyPr>
          <a:lstStyle/>
          <a:p>
            <a:r>
              <a:rPr lang="en-US" sz="1400" dirty="0"/>
              <a:t>“I mean this is what happens in practice as well as they'll have people who are not great communicators or are different in their professional teams, many brilliant computer scientists, but they're not very good communicators and they need to learn how to deal with that so.”</a:t>
            </a:r>
          </a:p>
        </p:txBody>
      </p:sp>
      <p:sp>
        <p:nvSpPr>
          <p:cNvPr id="4" name="Plus Sign 3">
            <a:extLst>
              <a:ext uri="{FF2B5EF4-FFF2-40B4-BE49-F238E27FC236}">
                <a16:creationId xmlns:a16="http://schemas.microsoft.com/office/drawing/2014/main" id="{D0F1BD4B-DB8A-EFBF-789D-FEA7AB618FAB}"/>
              </a:ext>
            </a:extLst>
          </p:cNvPr>
          <p:cNvSpPr/>
          <p:nvPr/>
        </p:nvSpPr>
        <p:spPr>
          <a:xfrm>
            <a:off x="1710504" y="3443599"/>
            <a:ext cx="429768"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lus Sign 5">
            <a:extLst>
              <a:ext uri="{FF2B5EF4-FFF2-40B4-BE49-F238E27FC236}">
                <a16:creationId xmlns:a16="http://schemas.microsoft.com/office/drawing/2014/main" id="{C5D6A3EE-3BC7-4FF1-3216-92AE395AE07D}"/>
              </a:ext>
            </a:extLst>
          </p:cNvPr>
          <p:cNvSpPr/>
          <p:nvPr/>
        </p:nvSpPr>
        <p:spPr>
          <a:xfrm>
            <a:off x="4987988" y="1358915"/>
            <a:ext cx="429768"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1975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A9C23-8683-41F5-9FCE-319D048D890F}"/>
              </a:ext>
            </a:extLst>
          </p:cNvPr>
          <p:cNvSpPr>
            <a:spLocks noGrp="1"/>
          </p:cNvSpPr>
          <p:nvPr>
            <p:ph type="title"/>
          </p:nvPr>
        </p:nvSpPr>
        <p:spPr>
          <a:xfrm>
            <a:off x="838200" y="365126"/>
            <a:ext cx="10515600" cy="582326"/>
          </a:xfrm>
        </p:spPr>
        <p:txBody>
          <a:bodyPr>
            <a:normAutofit fontScale="90000"/>
          </a:bodyPr>
          <a:lstStyle/>
          <a:p>
            <a:r>
              <a:rPr lang="en-US" dirty="0"/>
              <a:t>3.1 Policies (Summarized) </a:t>
            </a:r>
          </a:p>
        </p:txBody>
      </p:sp>
      <p:sp>
        <p:nvSpPr>
          <p:cNvPr id="5" name="Content Placeholder 4">
            <a:extLst>
              <a:ext uri="{FF2B5EF4-FFF2-40B4-BE49-F238E27FC236}">
                <a16:creationId xmlns:a16="http://schemas.microsoft.com/office/drawing/2014/main" id="{27C37802-3F04-499D-AFF0-1E8D1BA3F452}"/>
              </a:ext>
            </a:extLst>
          </p:cNvPr>
          <p:cNvSpPr>
            <a:spLocks noGrp="1"/>
          </p:cNvSpPr>
          <p:nvPr>
            <p:ph idx="1"/>
          </p:nvPr>
        </p:nvSpPr>
        <p:spPr>
          <a:xfrm>
            <a:off x="26626" y="959518"/>
            <a:ext cx="5373478" cy="2103133"/>
          </a:xfrm>
          <a:prstGeom prst="ellipse">
            <a:avLst/>
          </a:prstGeom>
          <a:solidFill>
            <a:schemeClr val="bg1"/>
          </a:solidFill>
          <a:ln>
            <a:solidFill>
              <a:schemeClr val="accent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indent="0" algn="ctr">
              <a:lnSpc>
                <a:spcPct val="120000"/>
              </a:lnSpc>
              <a:spcBef>
                <a:spcPts val="0"/>
              </a:spcBef>
              <a:buNone/>
            </a:pPr>
            <a:r>
              <a:rPr lang="en-US" sz="1600" b="1" dirty="0">
                <a:solidFill>
                  <a:schemeClr val="tx1"/>
                </a:solidFill>
              </a:rPr>
              <a:t>University System</a:t>
            </a:r>
          </a:p>
          <a:p>
            <a:pPr marL="0" indent="0">
              <a:lnSpc>
                <a:spcPct val="120000"/>
              </a:lnSpc>
              <a:spcBef>
                <a:spcPts val="0"/>
              </a:spcBef>
              <a:buNone/>
            </a:pPr>
            <a:r>
              <a:rPr lang="en-US" sz="1400" dirty="0">
                <a:solidFill>
                  <a:schemeClr val="tx1"/>
                </a:solidFill>
              </a:rPr>
              <a:t>Rigid Policies:</a:t>
            </a:r>
          </a:p>
          <a:p>
            <a:pPr marL="457200" indent="-457200">
              <a:lnSpc>
                <a:spcPct val="120000"/>
              </a:lnSpc>
              <a:spcBef>
                <a:spcPts val="0"/>
              </a:spcBef>
              <a:buAutoNum type="arabicParenR"/>
            </a:pPr>
            <a:r>
              <a:rPr lang="en-US" sz="1400" dirty="0">
                <a:solidFill>
                  <a:schemeClr val="tx1"/>
                </a:solidFill>
              </a:rPr>
              <a:t>Financial Aid and number of classes</a:t>
            </a:r>
          </a:p>
          <a:p>
            <a:pPr marL="457200" indent="-457200">
              <a:lnSpc>
                <a:spcPct val="120000"/>
              </a:lnSpc>
              <a:spcBef>
                <a:spcPts val="0"/>
              </a:spcBef>
              <a:buAutoNum type="arabicParenR"/>
            </a:pPr>
            <a:r>
              <a:rPr lang="en-US" sz="1400" dirty="0">
                <a:solidFill>
                  <a:schemeClr val="tx1"/>
                </a:solidFill>
              </a:rPr>
              <a:t>Financial implications for changing a major</a:t>
            </a:r>
          </a:p>
          <a:p>
            <a:pPr marL="457200" indent="-457200">
              <a:lnSpc>
                <a:spcPct val="120000"/>
              </a:lnSpc>
              <a:spcBef>
                <a:spcPts val="0"/>
              </a:spcBef>
              <a:buAutoNum type="arabicParenR"/>
            </a:pPr>
            <a:r>
              <a:rPr lang="en-US" sz="1400" dirty="0">
                <a:solidFill>
                  <a:schemeClr val="tx1"/>
                </a:solidFill>
              </a:rPr>
              <a:t>STEM accreditation (e.g., ABET accreditation)</a:t>
            </a:r>
          </a:p>
        </p:txBody>
      </p:sp>
      <p:sp>
        <p:nvSpPr>
          <p:cNvPr id="6" name="Content Placeholder 4">
            <a:extLst>
              <a:ext uri="{FF2B5EF4-FFF2-40B4-BE49-F238E27FC236}">
                <a16:creationId xmlns:a16="http://schemas.microsoft.com/office/drawing/2014/main" id="{FD53456A-C078-422F-BBFF-11C33A89314E}"/>
              </a:ext>
            </a:extLst>
          </p:cNvPr>
          <p:cNvSpPr txBox="1">
            <a:spLocks/>
          </p:cNvSpPr>
          <p:nvPr/>
        </p:nvSpPr>
        <p:spPr>
          <a:xfrm>
            <a:off x="6279614" y="896592"/>
            <a:ext cx="5475382" cy="1895874"/>
          </a:xfrm>
          <a:prstGeom prst="ellipse">
            <a:avLst/>
          </a:prstGeom>
          <a:solidFill>
            <a:schemeClr val="bg1"/>
          </a:solidFill>
          <a:ln w="12700" cap="flat" cmpd="sng" algn="ctr">
            <a:solidFill>
              <a:schemeClr val="accent1"/>
            </a:solidFill>
            <a:prstDash val="lgDashDot"/>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20000"/>
              </a:lnSpc>
              <a:spcBef>
                <a:spcPts val="0"/>
              </a:spcBef>
              <a:buFont typeface="Arial" panose="020B0604020202020204" pitchFamily="34" charset="0"/>
              <a:buNone/>
            </a:pPr>
            <a:r>
              <a:rPr lang="en-US" sz="1600" b="1" dirty="0">
                <a:solidFill>
                  <a:schemeClr val="tx1"/>
                </a:solidFill>
              </a:rPr>
              <a:t>University System</a:t>
            </a:r>
          </a:p>
          <a:p>
            <a:pPr marL="0" indent="0">
              <a:lnSpc>
                <a:spcPct val="120000"/>
              </a:lnSpc>
              <a:spcBef>
                <a:spcPts val="0"/>
              </a:spcBef>
              <a:buFont typeface="Arial" panose="020B0604020202020204" pitchFamily="34" charset="0"/>
              <a:buNone/>
            </a:pPr>
            <a:r>
              <a:rPr lang="en-US" sz="1400" dirty="0">
                <a:solidFill>
                  <a:schemeClr val="tx1"/>
                </a:solidFill>
              </a:rPr>
              <a:t>Flexible Policies:</a:t>
            </a:r>
          </a:p>
          <a:p>
            <a:pPr marL="457200" indent="-457200">
              <a:lnSpc>
                <a:spcPct val="120000"/>
              </a:lnSpc>
              <a:spcBef>
                <a:spcPts val="0"/>
              </a:spcBef>
              <a:buFont typeface="Arial" panose="020B0604020202020204" pitchFamily="34" charset="0"/>
              <a:buAutoNum type="arabicParenR"/>
            </a:pPr>
            <a:r>
              <a:rPr lang="en-US" sz="1400" dirty="0">
                <a:solidFill>
                  <a:schemeClr val="tx1"/>
                </a:solidFill>
              </a:rPr>
              <a:t>Disability Resources: Accommodations (Faculty must adhere to these policies)  </a:t>
            </a:r>
          </a:p>
        </p:txBody>
      </p:sp>
      <p:sp>
        <p:nvSpPr>
          <p:cNvPr id="10" name="Rectangle 9">
            <a:extLst>
              <a:ext uri="{FF2B5EF4-FFF2-40B4-BE49-F238E27FC236}">
                <a16:creationId xmlns:a16="http://schemas.microsoft.com/office/drawing/2014/main" id="{E81A8D75-D8EE-407A-B5A5-5663F79DA15A}"/>
              </a:ext>
            </a:extLst>
          </p:cNvPr>
          <p:cNvSpPr/>
          <p:nvPr/>
        </p:nvSpPr>
        <p:spPr>
          <a:xfrm>
            <a:off x="731396" y="4156253"/>
            <a:ext cx="10242243" cy="550533"/>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Are neurodiverse students who have accommodations prepared for the real world? </a:t>
            </a:r>
          </a:p>
        </p:txBody>
      </p:sp>
      <p:sp>
        <p:nvSpPr>
          <p:cNvPr id="11" name="Content Placeholder 4">
            <a:extLst>
              <a:ext uri="{FF2B5EF4-FFF2-40B4-BE49-F238E27FC236}">
                <a16:creationId xmlns:a16="http://schemas.microsoft.com/office/drawing/2014/main" id="{628A22D6-BE6B-4CCA-A07F-9828C48F372B}"/>
              </a:ext>
            </a:extLst>
          </p:cNvPr>
          <p:cNvSpPr txBox="1">
            <a:spLocks/>
          </p:cNvSpPr>
          <p:nvPr/>
        </p:nvSpPr>
        <p:spPr>
          <a:xfrm>
            <a:off x="3311256" y="4755923"/>
            <a:ext cx="5569488" cy="785326"/>
          </a:xfrm>
          <a:prstGeom prst="ellipse">
            <a:avLst/>
          </a:prstGeom>
          <a:solidFill>
            <a:schemeClr val="bg1"/>
          </a:solidFill>
          <a:ln w="12700" cap="flat" cmpd="sng" algn="ctr">
            <a:solidFill>
              <a:schemeClr val="accent3">
                <a:lumMod val="75000"/>
              </a:schemeClr>
            </a:solidFill>
            <a:prstDash val="lgDashDot"/>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lnSpc>
                <a:spcPct val="120000"/>
              </a:lnSpc>
              <a:spcBef>
                <a:spcPts val="0"/>
              </a:spcBef>
              <a:buFont typeface="Arial" panose="020B0604020202020204" pitchFamily="34" charset="0"/>
              <a:buNone/>
            </a:pPr>
            <a:r>
              <a:rPr lang="en-US" sz="1600" b="1" dirty="0">
                <a:solidFill>
                  <a:schemeClr val="tx1"/>
                </a:solidFill>
              </a:rPr>
              <a:t>STEM Workforce System</a:t>
            </a:r>
          </a:p>
          <a:p>
            <a:pPr marL="0" indent="0">
              <a:lnSpc>
                <a:spcPct val="120000"/>
              </a:lnSpc>
              <a:spcBef>
                <a:spcPts val="0"/>
              </a:spcBef>
              <a:buFont typeface="Arial" panose="020B0604020202020204" pitchFamily="34" charset="0"/>
              <a:buNone/>
            </a:pPr>
            <a:r>
              <a:rPr lang="en-US" sz="1400" dirty="0">
                <a:solidFill>
                  <a:schemeClr val="tx1"/>
                </a:solidFill>
              </a:rPr>
              <a:t>Disability Resources: Accommodations </a:t>
            </a:r>
          </a:p>
        </p:txBody>
      </p:sp>
      <p:sp>
        <p:nvSpPr>
          <p:cNvPr id="13" name="TextBox 12">
            <a:extLst>
              <a:ext uri="{FF2B5EF4-FFF2-40B4-BE49-F238E27FC236}">
                <a16:creationId xmlns:a16="http://schemas.microsoft.com/office/drawing/2014/main" id="{06A6C9B4-C2CC-437E-AA9B-F36B4244710D}"/>
              </a:ext>
            </a:extLst>
          </p:cNvPr>
          <p:cNvSpPr txBox="1"/>
          <p:nvPr/>
        </p:nvSpPr>
        <p:spPr>
          <a:xfrm>
            <a:off x="4480560" y="2722121"/>
            <a:ext cx="7274436" cy="1384995"/>
          </a:xfrm>
          <a:prstGeom prst="rect">
            <a:avLst/>
          </a:prstGeom>
          <a:noFill/>
        </p:spPr>
        <p:txBody>
          <a:bodyPr wrap="square">
            <a:spAutoFit/>
          </a:bodyPr>
          <a:lstStyle/>
          <a:p>
            <a:r>
              <a:rPr lang="en-US" sz="1400" dirty="0"/>
              <a:t>“But what we really have seen over the last year and a half, in particular, is the need for and the advantage to being flexible. And to exploring flexible ways of providing curriculum, for flexible ways of doing assessment, of you know, knowledge testing and those kinds of things. And I would say that that is the biggest buzzword right now is figuring out how to be flexible and still be true to the academic integrity of the program. And so, not cross into what they would call a fundamental alteration per se but be as barrier-eliminating as possible.”</a:t>
            </a:r>
          </a:p>
        </p:txBody>
      </p:sp>
      <p:sp>
        <p:nvSpPr>
          <p:cNvPr id="15" name="TextBox 14">
            <a:extLst>
              <a:ext uri="{FF2B5EF4-FFF2-40B4-BE49-F238E27FC236}">
                <a16:creationId xmlns:a16="http://schemas.microsoft.com/office/drawing/2014/main" id="{578740E8-6097-4140-9415-15B9B1A34B17}"/>
              </a:ext>
            </a:extLst>
          </p:cNvPr>
          <p:cNvSpPr txBox="1"/>
          <p:nvPr/>
        </p:nvSpPr>
        <p:spPr>
          <a:xfrm>
            <a:off x="838200" y="5653659"/>
            <a:ext cx="10242243" cy="954107"/>
          </a:xfrm>
          <a:prstGeom prst="rect">
            <a:avLst/>
          </a:prstGeom>
          <a:noFill/>
        </p:spPr>
        <p:txBody>
          <a:bodyPr wrap="square">
            <a:spAutoFit/>
          </a:bodyPr>
          <a:lstStyle/>
          <a:p>
            <a:r>
              <a:rPr lang="en-US" sz="1400" dirty="0"/>
              <a:t>“I have mixed feelings about that whole thing just because I'm closely, you know, my teaching philosophy and indeed the capstone class I teach, is probably consequence of that, is closely linked to practice and industry. And so I feel like, I get that people could use accommodations but they may not be getting those when they get out. And so sure, I'll give it to them, but I'm not necessarily in favor of doing that in general.” –Faculty Member</a:t>
            </a:r>
          </a:p>
        </p:txBody>
      </p:sp>
    </p:spTree>
    <p:extLst>
      <p:ext uri="{BB962C8B-B14F-4D97-AF65-F5344CB8AC3E}">
        <p14:creationId xmlns:p14="http://schemas.microsoft.com/office/powerpoint/2010/main" val="24419255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1378</TotalTime>
  <Words>8089</Words>
  <Application>Microsoft Macintosh PowerPoint</Application>
  <PresentationFormat>Widescreen</PresentationFormat>
  <Paragraphs>274</Paragraphs>
  <Slides>20</Slides>
  <Notes>16</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NSF Includes Analysis (Condensed) </vt:lpstr>
      <vt:lpstr>2.1 Research, lab, field work, and internship (Summarized)</vt:lpstr>
      <vt:lpstr>2.2 Assignments (Homework and Exams) (Summarized) </vt:lpstr>
      <vt:lpstr>2.7 Accessing University Campus Resources (Summarized)</vt:lpstr>
      <vt:lpstr>2.7 Accessing University Campus Resources (Summarized)</vt:lpstr>
      <vt:lpstr>2.7a Accommodations (Summarized)</vt:lpstr>
      <vt:lpstr>2.7a Accommodations (Summarized)</vt:lpstr>
      <vt:lpstr>2.9 (Overall) Communication Summarized</vt:lpstr>
      <vt:lpstr>3.1 Policies (Summarized) </vt:lpstr>
      <vt:lpstr>4.1 Match between expectations and student qualities (summarized)</vt:lpstr>
      <vt:lpstr>4.1 Match between expectations and student qualities</vt:lpstr>
      <vt:lpstr>4.2 Mismatch between expectations and student qualities</vt:lpstr>
      <vt:lpstr>5.1 (Overall) Helpful Environmental and Social Characteristics Summarized</vt:lpstr>
      <vt:lpstr>5.2 (Overall) Unhelpful Environmental and Social Characteristics Summarized</vt:lpstr>
      <vt:lpstr>6.1 Qualities of instruction that promote success (Summarized)</vt:lpstr>
      <vt:lpstr>6.2 Qualities of instruction that detract success (summarized) </vt:lpstr>
      <vt:lpstr>7.1 Transition (Summarized) </vt:lpstr>
      <vt:lpstr>8.1 (Overall) Teamwork</vt:lpstr>
      <vt:lpstr>8.2 Technology (Summarized)</vt:lpstr>
      <vt:lpstr>10.1 Perceptions of neurodiverse students (summarized)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NSF Includes Analysis (Condensed)</dc:title>
  <dc:creator>Michele Sky Lee</dc:creator>
  <cp:lastModifiedBy>Kiriko Takahashi</cp:lastModifiedBy>
  <cp:revision>21</cp:revision>
  <dcterms:created xsi:type="dcterms:W3CDTF">2022-01-04T21:57:02Z</dcterms:created>
  <dcterms:modified xsi:type="dcterms:W3CDTF">2023-06-13T02:07:35Z</dcterms:modified>
</cp:coreProperties>
</file>