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701" r:id="rId2"/>
    <p:sldMasterId id="2147483713" r:id="rId3"/>
  </p:sldMasterIdLst>
  <p:notesMasterIdLst>
    <p:notesMasterId r:id="rId47"/>
  </p:notesMasterIdLst>
  <p:sldIdLst>
    <p:sldId id="401" r:id="rId4"/>
    <p:sldId id="310" r:id="rId5"/>
    <p:sldId id="311" r:id="rId6"/>
    <p:sldId id="392" r:id="rId7"/>
    <p:sldId id="393" r:id="rId8"/>
    <p:sldId id="261" r:id="rId9"/>
    <p:sldId id="263" r:id="rId10"/>
    <p:sldId id="394" r:id="rId11"/>
    <p:sldId id="395" r:id="rId12"/>
    <p:sldId id="386" r:id="rId13"/>
    <p:sldId id="396" r:id="rId14"/>
    <p:sldId id="397" r:id="rId15"/>
    <p:sldId id="292" r:id="rId16"/>
    <p:sldId id="387" r:id="rId17"/>
    <p:sldId id="293" r:id="rId18"/>
    <p:sldId id="389" r:id="rId19"/>
    <p:sldId id="390" r:id="rId20"/>
    <p:sldId id="294" r:id="rId21"/>
    <p:sldId id="398" r:id="rId22"/>
    <p:sldId id="295" r:id="rId23"/>
    <p:sldId id="391" r:id="rId24"/>
    <p:sldId id="399" r:id="rId25"/>
    <p:sldId id="309" r:id="rId26"/>
    <p:sldId id="262" r:id="rId27"/>
    <p:sldId id="265" r:id="rId28"/>
    <p:sldId id="260" r:id="rId29"/>
    <p:sldId id="258" r:id="rId30"/>
    <p:sldId id="259" r:id="rId31"/>
    <p:sldId id="257" r:id="rId32"/>
    <p:sldId id="266" r:id="rId33"/>
    <p:sldId id="270" r:id="rId34"/>
    <p:sldId id="256" r:id="rId35"/>
    <p:sldId id="273" r:id="rId36"/>
    <p:sldId id="308" r:id="rId37"/>
    <p:sldId id="305" r:id="rId38"/>
    <p:sldId id="306" r:id="rId39"/>
    <p:sldId id="288" r:id="rId40"/>
    <p:sldId id="289" r:id="rId41"/>
    <p:sldId id="307" r:id="rId42"/>
    <p:sldId id="287" r:id="rId43"/>
    <p:sldId id="291" r:id="rId44"/>
    <p:sldId id="284" r:id="rId45"/>
    <p:sldId id="400"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5825EB-15ED-4AF6-854F-07896C9D53A9}" v="11" dt="2022-11-15T18:14:20.3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55" autoAdjust="0"/>
    <p:restoredTop sz="86434" autoAdjust="0"/>
  </p:normalViewPr>
  <p:slideViewPr>
    <p:cSldViewPr snapToGrid="0">
      <p:cViewPr varScale="1">
        <p:scale>
          <a:sx n="95" d="100"/>
          <a:sy n="95" d="100"/>
        </p:scale>
        <p:origin x="1500" y="78"/>
      </p:cViewPr>
      <p:guideLst/>
    </p:cSldViewPr>
  </p:slideViewPr>
  <p:outlineViewPr>
    <p:cViewPr>
      <p:scale>
        <a:sx n="33" d="100"/>
        <a:sy n="33" d="100"/>
      </p:scale>
      <p:origin x="0" y="-49216"/>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microsoft.com/office/2015/10/relationships/revisionInfo" Target="revisionInfo.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nda J Jenson" userId="29b1e1c3-e6e4-4b69-af66-4a62d8eb35d7" providerId="ADAL" clId="{ED5825EB-15ED-4AF6-854F-07896C9D53A9}"/>
    <pc:docChg chg="undo custSel addSld delSld modSld sldOrd delSection modSection">
      <pc:chgData name="Ronda J Jenson" userId="29b1e1c3-e6e4-4b69-af66-4a62d8eb35d7" providerId="ADAL" clId="{ED5825EB-15ED-4AF6-854F-07896C9D53A9}" dt="2023-01-21T23:18:40.778" v="555" actId="14100"/>
      <pc:docMkLst>
        <pc:docMk/>
      </pc:docMkLst>
      <pc:sldChg chg="ord">
        <pc:chgData name="Ronda J Jenson" userId="29b1e1c3-e6e4-4b69-af66-4a62d8eb35d7" providerId="ADAL" clId="{ED5825EB-15ED-4AF6-854F-07896C9D53A9}" dt="2022-11-15T18:49:17.772" v="61"/>
        <pc:sldMkLst>
          <pc:docMk/>
          <pc:sldMk cId="1408434233" sldId="261"/>
        </pc:sldMkLst>
      </pc:sldChg>
      <pc:sldChg chg="ord">
        <pc:chgData name="Ronda J Jenson" userId="29b1e1c3-e6e4-4b69-af66-4a62d8eb35d7" providerId="ADAL" clId="{ED5825EB-15ED-4AF6-854F-07896C9D53A9}" dt="2022-11-15T18:49:17.772" v="61"/>
        <pc:sldMkLst>
          <pc:docMk/>
          <pc:sldMk cId="1620969525" sldId="263"/>
        </pc:sldMkLst>
      </pc:sldChg>
      <pc:sldChg chg="ord">
        <pc:chgData name="Ronda J Jenson" userId="29b1e1c3-e6e4-4b69-af66-4a62d8eb35d7" providerId="ADAL" clId="{ED5825EB-15ED-4AF6-854F-07896C9D53A9}" dt="2022-11-15T18:49:17.772" v="61"/>
        <pc:sldMkLst>
          <pc:docMk/>
          <pc:sldMk cId="1198430724" sldId="292"/>
        </pc:sldMkLst>
      </pc:sldChg>
      <pc:sldChg chg="ord">
        <pc:chgData name="Ronda J Jenson" userId="29b1e1c3-e6e4-4b69-af66-4a62d8eb35d7" providerId="ADAL" clId="{ED5825EB-15ED-4AF6-854F-07896C9D53A9}" dt="2022-11-15T18:49:17.772" v="61"/>
        <pc:sldMkLst>
          <pc:docMk/>
          <pc:sldMk cId="3575477211" sldId="293"/>
        </pc:sldMkLst>
      </pc:sldChg>
      <pc:sldChg chg="ord modNotes">
        <pc:chgData name="Ronda J Jenson" userId="29b1e1c3-e6e4-4b69-af66-4a62d8eb35d7" providerId="ADAL" clId="{ED5825EB-15ED-4AF6-854F-07896C9D53A9}" dt="2022-11-15T18:49:17.772" v="61"/>
        <pc:sldMkLst>
          <pc:docMk/>
          <pc:sldMk cId="1483820885" sldId="294"/>
        </pc:sldMkLst>
      </pc:sldChg>
      <pc:sldChg chg="ord">
        <pc:chgData name="Ronda J Jenson" userId="29b1e1c3-e6e4-4b69-af66-4a62d8eb35d7" providerId="ADAL" clId="{ED5825EB-15ED-4AF6-854F-07896C9D53A9}" dt="2022-11-15T18:49:17.772" v="61"/>
        <pc:sldMkLst>
          <pc:docMk/>
          <pc:sldMk cId="2581548331" sldId="295"/>
        </pc:sldMkLst>
      </pc:sldChg>
      <pc:sldChg chg="ord">
        <pc:chgData name="Ronda J Jenson" userId="29b1e1c3-e6e4-4b69-af66-4a62d8eb35d7" providerId="ADAL" clId="{ED5825EB-15ED-4AF6-854F-07896C9D53A9}" dt="2022-11-15T18:49:17.772" v="61"/>
        <pc:sldMkLst>
          <pc:docMk/>
          <pc:sldMk cId="1796359677" sldId="310"/>
        </pc:sldMkLst>
      </pc:sldChg>
      <pc:sldChg chg="ord">
        <pc:chgData name="Ronda J Jenson" userId="29b1e1c3-e6e4-4b69-af66-4a62d8eb35d7" providerId="ADAL" clId="{ED5825EB-15ED-4AF6-854F-07896C9D53A9}" dt="2022-11-15T18:49:17.772" v="61"/>
        <pc:sldMkLst>
          <pc:docMk/>
          <pc:sldMk cId="2681530712" sldId="311"/>
        </pc:sldMkLst>
      </pc:sldChg>
      <pc:sldChg chg="ord">
        <pc:chgData name="Ronda J Jenson" userId="29b1e1c3-e6e4-4b69-af66-4a62d8eb35d7" providerId="ADAL" clId="{ED5825EB-15ED-4AF6-854F-07896C9D53A9}" dt="2022-11-15T18:49:17.772" v="61"/>
        <pc:sldMkLst>
          <pc:docMk/>
          <pc:sldMk cId="1974297468" sldId="386"/>
        </pc:sldMkLst>
      </pc:sldChg>
      <pc:sldChg chg="ord">
        <pc:chgData name="Ronda J Jenson" userId="29b1e1c3-e6e4-4b69-af66-4a62d8eb35d7" providerId="ADAL" clId="{ED5825EB-15ED-4AF6-854F-07896C9D53A9}" dt="2022-11-15T18:49:17.772" v="61"/>
        <pc:sldMkLst>
          <pc:docMk/>
          <pc:sldMk cId="2541660617" sldId="387"/>
        </pc:sldMkLst>
      </pc:sldChg>
      <pc:sldChg chg="ord">
        <pc:chgData name="Ronda J Jenson" userId="29b1e1c3-e6e4-4b69-af66-4a62d8eb35d7" providerId="ADAL" clId="{ED5825EB-15ED-4AF6-854F-07896C9D53A9}" dt="2022-11-15T18:49:17.772" v="61"/>
        <pc:sldMkLst>
          <pc:docMk/>
          <pc:sldMk cId="4219664705" sldId="389"/>
        </pc:sldMkLst>
      </pc:sldChg>
      <pc:sldChg chg="ord">
        <pc:chgData name="Ronda J Jenson" userId="29b1e1c3-e6e4-4b69-af66-4a62d8eb35d7" providerId="ADAL" clId="{ED5825EB-15ED-4AF6-854F-07896C9D53A9}" dt="2022-11-15T18:49:17.772" v="61"/>
        <pc:sldMkLst>
          <pc:docMk/>
          <pc:sldMk cId="3620955985" sldId="390"/>
        </pc:sldMkLst>
      </pc:sldChg>
      <pc:sldChg chg="ord">
        <pc:chgData name="Ronda J Jenson" userId="29b1e1c3-e6e4-4b69-af66-4a62d8eb35d7" providerId="ADAL" clId="{ED5825EB-15ED-4AF6-854F-07896C9D53A9}" dt="2022-11-15T18:49:17.772" v="61"/>
        <pc:sldMkLst>
          <pc:docMk/>
          <pc:sldMk cId="2861680518" sldId="391"/>
        </pc:sldMkLst>
      </pc:sldChg>
      <pc:sldChg chg="ord">
        <pc:chgData name="Ronda J Jenson" userId="29b1e1c3-e6e4-4b69-af66-4a62d8eb35d7" providerId="ADAL" clId="{ED5825EB-15ED-4AF6-854F-07896C9D53A9}" dt="2022-11-15T18:49:17.772" v="61"/>
        <pc:sldMkLst>
          <pc:docMk/>
          <pc:sldMk cId="1685083601" sldId="392"/>
        </pc:sldMkLst>
      </pc:sldChg>
      <pc:sldChg chg="ord">
        <pc:chgData name="Ronda J Jenson" userId="29b1e1c3-e6e4-4b69-af66-4a62d8eb35d7" providerId="ADAL" clId="{ED5825EB-15ED-4AF6-854F-07896C9D53A9}" dt="2022-11-15T18:49:17.772" v="61"/>
        <pc:sldMkLst>
          <pc:docMk/>
          <pc:sldMk cId="3381741838" sldId="393"/>
        </pc:sldMkLst>
      </pc:sldChg>
      <pc:sldChg chg="ord">
        <pc:chgData name="Ronda J Jenson" userId="29b1e1c3-e6e4-4b69-af66-4a62d8eb35d7" providerId="ADAL" clId="{ED5825EB-15ED-4AF6-854F-07896C9D53A9}" dt="2022-11-15T18:49:17.772" v="61"/>
        <pc:sldMkLst>
          <pc:docMk/>
          <pc:sldMk cId="4023516627" sldId="394"/>
        </pc:sldMkLst>
      </pc:sldChg>
      <pc:sldChg chg="ord">
        <pc:chgData name="Ronda J Jenson" userId="29b1e1c3-e6e4-4b69-af66-4a62d8eb35d7" providerId="ADAL" clId="{ED5825EB-15ED-4AF6-854F-07896C9D53A9}" dt="2022-11-15T18:49:17.772" v="61"/>
        <pc:sldMkLst>
          <pc:docMk/>
          <pc:sldMk cId="1987982622" sldId="395"/>
        </pc:sldMkLst>
      </pc:sldChg>
      <pc:sldChg chg="ord">
        <pc:chgData name="Ronda J Jenson" userId="29b1e1c3-e6e4-4b69-af66-4a62d8eb35d7" providerId="ADAL" clId="{ED5825EB-15ED-4AF6-854F-07896C9D53A9}" dt="2022-11-15T18:49:17.772" v="61"/>
        <pc:sldMkLst>
          <pc:docMk/>
          <pc:sldMk cId="3909924201" sldId="396"/>
        </pc:sldMkLst>
      </pc:sldChg>
      <pc:sldChg chg="ord">
        <pc:chgData name="Ronda J Jenson" userId="29b1e1c3-e6e4-4b69-af66-4a62d8eb35d7" providerId="ADAL" clId="{ED5825EB-15ED-4AF6-854F-07896C9D53A9}" dt="2022-11-15T18:49:17.772" v="61"/>
        <pc:sldMkLst>
          <pc:docMk/>
          <pc:sldMk cId="1694616953" sldId="397"/>
        </pc:sldMkLst>
      </pc:sldChg>
      <pc:sldChg chg="ord modNotes">
        <pc:chgData name="Ronda J Jenson" userId="29b1e1c3-e6e4-4b69-af66-4a62d8eb35d7" providerId="ADAL" clId="{ED5825EB-15ED-4AF6-854F-07896C9D53A9}" dt="2022-11-15T18:49:17.772" v="61"/>
        <pc:sldMkLst>
          <pc:docMk/>
          <pc:sldMk cId="3132201629" sldId="398"/>
        </pc:sldMkLst>
      </pc:sldChg>
      <pc:sldChg chg="ord">
        <pc:chgData name="Ronda J Jenson" userId="29b1e1c3-e6e4-4b69-af66-4a62d8eb35d7" providerId="ADAL" clId="{ED5825EB-15ED-4AF6-854F-07896C9D53A9}" dt="2022-11-15T18:49:17.772" v="61"/>
        <pc:sldMkLst>
          <pc:docMk/>
          <pc:sldMk cId="1229733825" sldId="399"/>
        </pc:sldMkLst>
      </pc:sldChg>
      <pc:sldChg chg="addSp delSp modSp new mod setBg">
        <pc:chgData name="Ronda J Jenson" userId="29b1e1c3-e6e4-4b69-af66-4a62d8eb35d7" providerId="ADAL" clId="{ED5825EB-15ED-4AF6-854F-07896C9D53A9}" dt="2022-11-15T18:14:20.385" v="54" actId="20577"/>
        <pc:sldMkLst>
          <pc:docMk/>
          <pc:sldMk cId="3188745728" sldId="400"/>
        </pc:sldMkLst>
        <pc:spChg chg="mod">
          <ac:chgData name="Ronda J Jenson" userId="29b1e1c3-e6e4-4b69-af66-4a62d8eb35d7" providerId="ADAL" clId="{ED5825EB-15ED-4AF6-854F-07896C9D53A9}" dt="2022-11-15T18:13:53.242" v="41" actId="26606"/>
          <ac:spMkLst>
            <pc:docMk/>
            <pc:sldMk cId="3188745728" sldId="400"/>
            <ac:spMk id="2" creationId="{DD001401-F38A-3AAE-B4A4-CEC5ADC7F9C3}"/>
          </ac:spMkLst>
        </pc:spChg>
        <pc:spChg chg="del mod">
          <ac:chgData name="Ronda J Jenson" userId="29b1e1c3-e6e4-4b69-af66-4a62d8eb35d7" providerId="ADAL" clId="{ED5825EB-15ED-4AF6-854F-07896C9D53A9}" dt="2022-11-15T18:13:40.577" v="39" actId="26606"/>
          <ac:spMkLst>
            <pc:docMk/>
            <pc:sldMk cId="3188745728" sldId="400"/>
            <ac:spMk id="3" creationId="{EFC614D2-5327-72CD-E2DF-842E323DE8FF}"/>
          </ac:spMkLst>
        </pc:spChg>
        <pc:spChg chg="add del">
          <ac:chgData name="Ronda J Jenson" userId="29b1e1c3-e6e4-4b69-af66-4a62d8eb35d7" providerId="ADAL" clId="{ED5825EB-15ED-4AF6-854F-07896C9D53A9}" dt="2022-11-15T18:13:40.545" v="38" actId="26606"/>
          <ac:spMkLst>
            <pc:docMk/>
            <pc:sldMk cId="3188745728" sldId="400"/>
            <ac:spMk id="8" creationId="{907EF6B7-1338-4443-8C46-6A318D952DFD}"/>
          </ac:spMkLst>
        </pc:spChg>
        <pc:spChg chg="add del">
          <ac:chgData name="Ronda J Jenson" userId="29b1e1c3-e6e4-4b69-af66-4a62d8eb35d7" providerId="ADAL" clId="{ED5825EB-15ED-4AF6-854F-07896C9D53A9}" dt="2022-11-15T18:13:53.242" v="41" actId="26606"/>
          <ac:spMkLst>
            <pc:docMk/>
            <pc:sldMk cId="3188745728" sldId="400"/>
            <ac:spMk id="9" creationId="{2E442304-DDBD-4F7B-8017-36BCC863FB40}"/>
          </ac:spMkLst>
        </pc:spChg>
        <pc:spChg chg="add del">
          <ac:chgData name="Ronda J Jenson" userId="29b1e1c3-e6e4-4b69-af66-4a62d8eb35d7" providerId="ADAL" clId="{ED5825EB-15ED-4AF6-854F-07896C9D53A9}" dt="2022-11-15T18:13:40.545" v="38" actId="26606"/>
          <ac:spMkLst>
            <pc:docMk/>
            <pc:sldMk cId="3188745728" sldId="400"/>
            <ac:spMk id="10" creationId="{DAAE4CDD-124C-4DCF-9584-B6033B545DD5}"/>
          </ac:spMkLst>
        </pc:spChg>
        <pc:spChg chg="add del">
          <ac:chgData name="Ronda J Jenson" userId="29b1e1c3-e6e4-4b69-af66-4a62d8eb35d7" providerId="ADAL" clId="{ED5825EB-15ED-4AF6-854F-07896C9D53A9}" dt="2022-11-15T18:13:53.242" v="41" actId="26606"/>
          <ac:spMkLst>
            <pc:docMk/>
            <pc:sldMk cId="3188745728" sldId="400"/>
            <ac:spMk id="11" creationId="{5E107275-3853-46FD-A241-DE4355A42675}"/>
          </ac:spMkLst>
        </pc:spChg>
        <pc:spChg chg="add del">
          <ac:chgData name="Ronda J Jenson" userId="29b1e1c3-e6e4-4b69-af66-4a62d8eb35d7" providerId="ADAL" clId="{ED5825EB-15ED-4AF6-854F-07896C9D53A9}" dt="2022-11-15T18:13:40.545" v="38" actId="26606"/>
          <ac:spMkLst>
            <pc:docMk/>
            <pc:sldMk cId="3188745728" sldId="400"/>
            <ac:spMk id="12" creationId="{081E4A58-353D-44AE-B2FC-2A74E2E400F7}"/>
          </ac:spMkLst>
        </pc:spChg>
        <pc:spChg chg="add">
          <ac:chgData name="Ronda J Jenson" userId="29b1e1c3-e6e4-4b69-af66-4a62d8eb35d7" providerId="ADAL" clId="{ED5825EB-15ED-4AF6-854F-07896C9D53A9}" dt="2022-11-15T18:13:53.242" v="41" actId="26606"/>
          <ac:spMkLst>
            <pc:docMk/>
            <pc:sldMk cId="3188745728" sldId="400"/>
            <ac:spMk id="16" creationId="{45D37F4E-DDB4-456B-97E0-9937730A039F}"/>
          </ac:spMkLst>
        </pc:spChg>
        <pc:spChg chg="add">
          <ac:chgData name="Ronda J Jenson" userId="29b1e1c3-e6e4-4b69-af66-4a62d8eb35d7" providerId="ADAL" clId="{ED5825EB-15ED-4AF6-854F-07896C9D53A9}" dt="2022-11-15T18:13:53.242" v="41" actId="26606"/>
          <ac:spMkLst>
            <pc:docMk/>
            <pc:sldMk cId="3188745728" sldId="400"/>
            <ac:spMk id="18" creationId="{B2DD41CD-8F47-4F56-AD12-4E2FF7696987}"/>
          </ac:spMkLst>
        </pc:spChg>
        <pc:graphicFrameChg chg="add mod modGraphic">
          <ac:chgData name="Ronda J Jenson" userId="29b1e1c3-e6e4-4b69-af66-4a62d8eb35d7" providerId="ADAL" clId="{ED5825EB-15ED-4AF6-854F-07896C9D53A9}" dt="2022-11-15T18:14:20.385" v="54" actId="20577"/>
          <ac:graphicFrameMkLst>
            <pc:docMk/>
            <pc:sldMk cId="3188745728" sldId="400"/>
            <ac:graphicFrameMk id="5" creationId="{B779721C-6AD4-477D-A16A-AD817CAA2EDD}"/>
          </ac:graphicFrameMkLst>
        </pc:graphicFrameChg>
      </pc:sldChg>
      <pc:sldChg chg="addSp modSp new mod ord setBg">
        <pc:chgData name="Ronda J Jenson" userId="29b1e1c3-e6e4-4b69-af66-4a62d8eb35d7" providerId="ADAL" clId="{ED5825EB-15ED-4AF6-854F-07896C9D53A9}" dt="2023-01-21T23:18:40.778" v="555" actId="14100"/>
        <pc:sldMkLst>
          <pc:docMk/>
          <pc:sldMk cId="2590705895" sldId="401"/>
        </pc:sldMkLst>
        <pc:spChg chg="mod">
          <ac:chgData name="Ronda J Jenson" userId="29b1e1c3-e6e4-4b69-af66-4a62d8eb35d7" providerId="ADAL" clId="{ED5825EB-15ED-4AF6-854F-07896C9D53A9}" dt="2023-01-21T23:18:25.779" v="552" actId="14100"/>
          <ac:spMkLst>
            <pc:docMk/>
            <pc:sldMk cId="2590705895" sldId="401"/>
            <ac:spMk id="2" creationId="{7DABF795-0D82-F153-BF33-3F2E1FDB235E}"/>
          </ac:spMkLst>
        </pc:spChg>
        <pc:spChg chg="mod">
          <ac:chgData name="Ronda J Jenson" userId="29b1e1c3-e6e4-4b69-af66-4a62d8eb35d7" providerId="ADAL" clId="{ED5825EB-15ED-4AF6-854F-07896C9D53A9}" dt="2023-01-21T23:18:40.778" v="555" actId="14100"/>
          <ac:spMkLst>
            <pc:docMk/>
            <pc:sldMk cId="2590705895" sldId="401"/>
            <ac:spMk id="3" creationId="{A4433E19-3EB3-DB9B-6208-D8DC3977A720}"/>
          </ac:spMkLst>
        </pc:spChg>
        <pc:spChg chg="add">
          <ac:chgData name="Ronda J Jenson" userId="29b1e1c3-e6e4-4b69-af66-4a62d8eb35d7" providerId="ADAL" clId="{ED5825EB-15ED-4AF6-854F-07896C9D53A9}" dt="2022-11-15T18:52:06.900" v="305" actId="26606"/>
          <ac:spMkLst>
            <pc:docMk/>
            <pc:sldMk cId="2590705895" sldId="401"/>
            <ac:spMk id="10" creationId="{337940BB-FBC4-492E-BD92-3B7B914D0EAE}"/>
          </ac:spMkLst>
        </pc:spChg>
        <pc:spChg chg="add">
          <ac:chgData name="Ronda J Jenson" userId="29b1e1c3-e6e4-4b69-af66-4a62d8eb35d7" providerId="ADAL" clId="{ED5825EB-15ED-4AF6-854F-07896C9D53A9}" dt="2022-11-15T18:52:06.900" v="305" actId="26606"/>
          <ac:spMkLst>
            <pc:docMk/>
            <pc:sldMk cId="2590705895" sldId="401"/>
            <ac:spMk id="12" creationId="{3FCFB1DE-0B7E-48CC-BA90-B2AB0889F9D6}"/>
          </ac:spMkLst>
        </pc:spChg>
        <pc:picChg chg="add mod">
          <ac:chgData name="Ronda J Jenson" userId="29b1e1c3-e6e4-4b69-af66-4a62d8eb35d7" providerId="ADAL" clId="{ED5825EB-15ED-4AF6-854F-07896C9D53A9}" dt="2023-01-21T23:17:46.758" v="544" actId="1076"/>
          <ac:picMkLst>
            <pc:docMk/>
            <pc:sldMk cId="2590705895" sldId="401"/>
            <ac:picMk id="5" creationId="{542CA545-F521-9A91-B3F4-465F453C8049}"/>
          </ac:picMkLst>
        </pc:picChg>
      </pc:sldChg>
      <pc:sldChg chg="new del">
        <pc:chgData name="Ronda J Jenson" userId="29b1e1c3-e6e4-4b69-af66-4a62d8eb35d7" providerId="ADAL" clId="{ED5825EB-15ED-4AF6-854F-07896C9D53A9}" dt="2023-01-21T23:16:38.459" v="441" actId="47"/>
        <pc:sldMkLst>
          <pc:docMk/>
          <pc:sldMk cId="3279469453" sldId="40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797D9D-E0B6-8745-A625-F0CF4135BD6F}" type="doc">
      <dgm:prSet loTypeId="urn:microsoft.com/office/officeart/2005/8/layout/hProcess4" loCatId="" qsTypeId="urn:microsoft.com/office/officeart/2005/8/quickstyle/simple1" qsCatId="simple" csTypeId="urn:microsoft.com/office/officeart/2005/8/colors/accent1_2" csCatId="accent1" phldr="1"/>
      <dgm:spPr/>
      <dgm:t>
        <a:bodyPr/>
        <a:lstStyle/>
        <a:p>
          <a:endParaRPr lang="en-US"/>
        </a:p>
      </dgm:t>
    </dgm:pt>
    <dgm:pt modelId="{4217B046-C046-D042-B292-77D738155C3C}">
      <dgm:prSet phldrT="[Text]"/>
      <dgm:spPr/>
      <dgm:t>
        <a:bodyPr/>
        <a:lstStyle/>
        <a:p>
          <a:r>
            <a:rPr lang="en-US" dirty="0"/>
            <a:t>Pacific Alliance</a:t>
          </a:r>
        </a:p>
      </dgm:t>
    </dgm:pt>
    <dgm:pt modelId="{3CB4EE37-5E7E-574E-905E-D263F5FC64CA}" type="parTrans" cxnId="{C0B1BC77-4AA3-A14E-9C44-5AFC1F96A3C2}">
      <dgm:prSet/>
      <dgm:spPr/>
      <dgm:t>
        <a:bodyPr/>
        <a:lstStyle/>
        <a:p>
          <a:endParaRPr lang="en-US"/>
        </a:p>
      </dgm:t>
    </dgm:pt>
    <dgm:pt modelId="{348BFD47-3FD9-8543-A130-A8DCC2F1C4D1}" type="sibTrans" cxnId="{C0B1BC77-4AA3-A14E-9C44-5AFC1F96A3C2}">
      <dgm:prSet/>
      <dgm:spPr/>
      <dgm:t>
        <a:bodyPr/>
        <a:lstStyle/>
        <a:p>
          <a:endParaRPr lang="en-US"/>
        </a:p>
      </dgm:t>
    </dgm:pt>
    <dgm:pt modelId="{E0EBDCB2-E7AD-9344-9EC9-FDEF3FF2B75B}">
      <dgm:prSet phldrT="[Text]"/>
      <dgm:spPr/>
      <dgm:t>
        <a:bodyPr/>
        <a:lstStyle/>
        <a:p>
          <a:r>
            <a:rPr lang="en-US" dirty="0"/>
            <a:t>Students with disabilities</a:t>
          </a:r>
        </a:p>
      </dgm:t>
    </dgm:pt>
    <dgm:pt modelId="{64F9AB31-2833-7C47-9F2E-42A4888BA8B9}" type="parTrans" cxnId="{C06FC72B-5D21-5E4F-9E67-FA8D8D195CD5}">
      <dgm:prSet/>
      <dgm:spPr/>
      <dgm:t>
        <a:bodyPr/>
        <a:lstStyle/>
        <a:p>
          <a:endParaRPr lang="en-US"/>
        </a:p>
      </dgm:t>
    </dgm:pt>
    <dgm:pt modelId="{800CF13C-B1C7-3341-ADB6-E510FF72EA0B}" type="sibTrans" cxnId="{C06FC72B-5D21-5E4F-9E67-FA8D8D195CD5}">
      <dgm:prSet/>
      <dgm:spPr/>
      <dgm:t>
        <a:bodyPr/>
        <a:lstStyle/>
        <a:p>
          <a:endParaRPr lang="en-US"/>
        </a:p>
      </dgm:t>
    </dgm:pt>
    <dgm:pt modelId="{EA715267-CFDB-6C43-8649-540A939FB749}">
      <dgm:prSet phldrT="[Text]"/>
      <dgm:spPr/>
      <dgm:t>
        <a:bodyPr/>
        <a:lstStyle/>
        <a:p>
          <a:r>
            <a:rPr lang="en-US" dirty="0"/>
            <a:t>Transition elements: mentoring; self-advocacy; career interest building (internships);  college transition support; basic mathematics, reading and writing</a:t>
          </a:r>
        </a:p>
      </dgm:t>
    </dgm:pt>
    <dgm:pt modelId="{651FD042-F9E2-0140-88EA-8E3FBB5D23D4}" type="parTrans" cxnId="{CA638EFE-6CF1-7246-B81B-33E0B8348E67}">
      <dgm:prSet/>
      <dgm:spPr/>
      <dgm:t>
        <a:bodyPr/>
        <a:lstStyle/>
        <a:p>
          <a:endParaRPr lang="en-US"/>
        </a:p>
      </dgm:t>
    </dgm:pt>
    <dgm:pt modelId="{70252D5C-BA5C-5C47-89A0-465D0A79FB40}" type="sibTrans" cxnId="{CA638EFE-6CF1-7246-B81B-33E0B8348E67}">
      <dgm:prSet/>
      <dgm:spPr/>
      <dgm:t>
        <a:bodyPr/>
        <a:lstStyle/>
        <a:p>
          <a:endParaRPr lang="en-US"/>
        </a:p>
      </dgm:t>
    </dgm:pt>
    <dgm:pt modelId="{E69A1F6E-4FC2-694A-84E4-5DE28187F8BA}">
      <dgm:prSet phldrT="[Text]"/>
      <dgm:spPr/>
      <dgm:t>
        <a:bodyPr/>
        <a:lstStyle/>
        <a:p>
          <a:r>
            <a:rPr lang="en-US" dirty="0"/>
            <a:t>Ka </a:t>
          </a:r>
          <a:r>
            <a:rPr lang="en-US" dirty="0" err="1"/>
            <a:t>Pilina</a:t>
          </a:r>
          <a:r>
            <a:rPr lang="en-US" dirty="0"/>
            <a:t>: AIM Together</a:t>
          </a:r>
        </a:p>
      </dgm:t>
    </dgm:pt>
    <dgm:pt modelId="{D39C51E4-63D1-6E4D-B94E-80198902C12E}" type="parTrans" cxnId="{7D131179-BA3B-5340-A0C2-9302ABAD843A}">
      <dgm:prSet/>
      <dgm:spPr/>
      <dgm:t>
        <a:bodyPr/>
        <a:lstStyle/>
        <a:p>
          <a:endParaRPr lang="en-US"/>
        </a:p>
      </dgm:t>
    </dgm:pt>
    <dgm:pt modelId="{3B19A16E-E998-1946-AE46-7840C110A33B}" type="sibTrans" cxnId="{7D131179-BA3B-5340-A0C2-9302ABAD843A}">
      <dgm:prSet/>
      <dgm:spPr/>
      <dgm:t>
        <a:bodyPr/>
        <a:lstStyle/>
        <a:p>
          <a:endParaRPr lang="en-US"/>
        </a:p>
      </dgm:t>
    </dgm:pt>
    <dgm:pt modelId="{E007969E-69EF-AB45-B705-67B07DB5E318}">
      <dgm:prSet phldrT="[Text]"/>
      <dgm:spPr/>
      <dgm:t>
        <a:bodyPr/>
        <a:lstStyle/>
        <a:p>
          <a:r>
            <a:rPr lang="en-US" dirty="0"/>
            <a:t>Mentoring and role models</a:t>
          </a:r>
        </a:p>
      </dgm:t>
    </dgm:pt>
    <dgm:pt modelId="{F50A6180-C577-0A4C-A2A2-3EDFC5FDC89F}" type="parTrans" cxnId="{D1B55903-0E08-9242-A6F4-6BC9EF797084}">
      <dgm:prSet/>
      <dgm:spPr/>
      <dgm:t>
        <a:bodyPr/>
        <a:lstStyle/>
        <a:p>
          <a:endParaRPr lang="en-US"/>
        </a:p>
      </dgm:t>
    </dgm:pt>
    <dgm:pt modelId="{DF2FC167-9968-1A47-9C35-52834D8B3918}" type="sibTrans" cxnId="{D1B55903-0E08-9242-A6F4-6BC9EF797084}">
      <dgm:prSet/>
      <dgm:spPr/>
      <dgm:t>
        <a:bodyPr/>
        <a:lstStyle/>
        <a:p>
          <a:endParaRPr lang="en-US"/>
        </a:p>
      </dgm:t>
    </dgm:pt>
    <dgm:pt modelId="{F4E6E4A1-98D3-2D49-A1A6-CC15964BC646}">
      <dgm:prSet phldrT="[Text]"/>
      <dgm:spPr/>
      <dgm:t>
        <a:bodyPr/>
        <a:lstStyle/>
        <a:p>
          <a:r>
            <a:rPr lang="en-US" dirty="0"/>
            <a:t>STEM interest building activities – focus on math</a:t>
          </a:r>
        </a:p>
      </dgm:t>
    </dgm:pt>
    <dgm:pt modelId="{49E174FA-B50E-1241-9354-ECDE9CAA344D}" type="parTrans" cxnId="{45DE627C-7613-A34A-BCBF-873E462706E3}">
      <dgm:prSet/>
      <dgm:spPr/>
      <dgm:t>
        <a:bodyPr/>
        <a:lstStyle/>
        <a:p>
          <a:endParaRPr lang="en-US"/>
        </a:p>
      </dgm:t>
    </dgm:pt>
    <dgm:pt modelId="{EA0EA3FC-431D-0644-A04E-4B182AEBB4E7}" type="sibTrans" cxnId="{45DE627C-7613-A34A-BCBF-873E462706E3}">
      <dgm:prSet/>
      <dgm:spPr/>
      <dgm:t>
        <a:bodyPr/>
        <a:lstStyle/>
        <a:p>
          <a:endParaRPr lang="en-US"/>
        </a:p>
      </dgm:t>
    </dgm:pt>
    <dgm:pt modelId="{D57C6B2E-593E-6944-9048-6F18FFC70BBC}">
      <dgm:prSet phldrT="[Text]"/>
      <dgm:spPr/>
      <dgm:t>
        <a:bodyPr/>
        <a:lstStyle/>
        <a:p>
          <a:r>
            <a:rPr lang="en-US" dirty="0"/>
            <a:t>Project TEAMS</a:t>
          </a:r>
        </a:p>
      </dgm:t>
    </dgm:pt>
    <dgm:pt modelId="{009D0F56-8D17-E848-80E1-75AAED85914D}" type="parTrans" cxnId="{22863386-3EA8-9E4B-8049-5ADB401C7017}">
      <dgm:prSet/>
      <dgm:spPr/>
      <dgm:t>
        <a:bodyPr/>
        <a:lstStyle/>
        <a:p>
          <a:endParaRPr lang="en-US"/>
        </a:p>
      </dgm:t>
    </dgm:pt>
    <dgm:pt modelId="{8ECF0D82-A630-7046-BB64-4E80982C5F3A}" type="sibTrans" cxnId="{22863386-3EA8-9E4B-8049-5ADB401C7017}">
      <dgm:prSet/>
      <dgm:spPr/>
      <dgm:t>
        <a:bodyPr/>
        <a:lstStyle/>
        <a:p>
          <a:endParaRPr lang="en-US"/>
        </a:p>
      </dgm:t>
    </dgm:pt>
    <dgm:pt modelId="{125A87E6-2027-2244-B22C-C37D8CA1C456}">
      <dgm:prSet phldrT="[Text]"/>
      <dgm:spPr/>
      <dgm:t>
        <a:bodyPr/>
        <a:lstStyle/>
        <a:p>
          <a:r>
            <a:rPr lang="en-US" dirty="0"/>
            <a:t>Twice exceptional students</a:t>
          </a:r>
        </a:p>
      </dgm:t>
    </dgm:pt>
    <dgm:pt modelId="{19B4B92D-5F20-264E-A996-15829253B1E7}" type="parTrans" cxnId="{E3950667-80F2-D94C-B285-8E392545E540}">
      <dgm:prSet/>
      <dgm:spPr/>
      <dgm:t>
        <a:bodyPr/>
        <a:lstStyle/>
        <a:p>
          <a:endParaRPr lang="en-US"/>
        </a:p>
      </dgm:t>
    </dgm:pt>
    <dgm:pt modelId="{C62F2379-8D6F-BC42-99EC-5C7362F57B27}" type="sibTrans" cxnId="{E3950667-80F2-D94C-B285-8E392545E540}">
      <dgm:prSet/>
      <dgm:spPr/>
      <dgm:t>
        <a:bodyPr/>
        <a:lstStyle/>
        <a:p>
          <a:endParaRPr lang="en-US"/>
        </a:p>
      </dgm:t>
    </dgm:pt>
    <dgm:pt modelId="{D0A48623-84B5-834F-AC3B-DE6BCA8DE2B5}">
      <dgm:prSet phldrT="[Text]"/>
      <dgm:spPr/>
      <dgm:t>
        <a:bodyPr/>
        <a:lstStyle/>
        <a:p>
          <a:r>
            <a:rPr lang="en-US" dirty="0"/>
            <a:t>Mentoring – disability &amp; STEM topics</a:t>
          </a:r>
        </a:p>
      </dgm:t>
    </dgm:pt>
    <dgm:pt modelId="{3E40CD87-0990-0342-A55E-B1908B52AFE3}" type="parTrans" cxnId="{4A5F1C2B-7CC9-0F41-893E-9FE99BC058BB}">
      <dgm:prSet/>
      <dgm:spPr/>
      <dgm:t>
        <a:bodyPr/>
        <a:lstStyle/>
        <a:p>
          <a:endParaRPr lang="en-US"/>
        </a:p>
      </dgm:t>
    </dgm:pt>
    <dgm:pt modelId="{CCD51C15-2830-2546-A42E-17548C6A1989}" type="sibTrans" cxnId="{4A5F1C2B-7CC9-0F41-893E-9FE99BC058BB}">
      <dgm:prSet/>
      <dgm:spPr/>
      <dgm:t>
        <a:bodyPr/>
        <a:lstStyle/>
        <a:p>
          <a:endParaRPr lang="en-US"/>
        </a:p>
      </dgm:t>
    </dgm:pt>
    <dgm:pt modelId="{7FF551A2-7C4A-5245-BC7B-E330B7412D99}">
      <dgm:prSet phldrT="[Text]"/>
      <dgm:spPr/>
      <dgm:t>
        <a:bodyPr/>
        <a:lstStyle/>
        <a:p>
          <a:r>
            <a:rPr lang="en-US" dirty="0"/>
            <a:t>Service learning</a:t>
          </a:r>
        </a:p>
      </dgm:t>
    </dgm:pt>
    <dgm:pt modelId="{18036F8A-271E-464F-92D8-ECC65E2CFBB6}" type="parTrans" cxnId="{86B6455A-5AAB-0144-AB1E-0E1BBD99F091}">
      <dgm:prSet/>
      <dgm:spPr/>
      <dgm:t>
        <a:bodyPr/>
        <a:lstStyle/>
        <a:p>
          <a:endParaRPr lang="en-US"/>
        </a:p>
      </dgm:t>
    </dgm:pt>
    <dgm:pt modelId="{29175E44-57BA-E948-8A56-7217D04542ED}" type="sibTrans" cxnId="{86B6455A-5AAB-0144-AB1E-0E1BBD99F091}">
      <dgm:prSet/>
      <dgm:spPr/>
      <dgm:t>
        <a:bodyPr/>
        <a:lstStyle/>
        <a:p>
          <a:endParaRPr lang="en-US"/>
        </a:p>
      </dgm:t>
    </dgm:pt>
    <dgm:pt modelId="{B669EF00-DD87-B84C-BA41-D386C723E22D}">
      <dgm:prSet phldrT="[Text]"/>
      <dgm:spPr/>
      <dgm:t>
        <a:bodyPr/>
        <a:lstStyle/>
        <a:p>
          <a:r>
            <a:rPr lang="en-US" dirty="0"/>
            <a:t>Community involvement</a:t>
          </a:r>
        </a:p>
      </dgm:t>
    </dgm:pt>
    <dgm:pt modelId="{6A8551FD-F85B-DE44-8176-8353F3B61085}" type="parTrans" cxnId="{1946EACF-ABD0-1348-BC63-95B67E877BF7}">
      <dgm:prSet/>
      <dgm:spPr/>
      <dgm:t>
        <a:bodyPr/>
        <a:lstStyle/>
        <a:p>
          <a:endParaRPr lang="en-US"/>
        </a:p>
      </dgm:t>
    </dgm:pt>
    <dgm:pt modelId="{782201F7-910C-DE43-97E0-FA1540D0BEE1}" type="sibTrans" cxnId="{1946EACF-ABD0-1348-BC63-95B67E877BF7}">
      <dgm:prSet/>
      <dgm:spPr/>
      <dgm:t>
        <a:bodyPr/>
        <a:lstStyle/>
        <a:p>
          <a:endParaRPr lang="en-US"/>
        </a:p>
      </dgm:t>
    </dgm:pt>
    <dgm:pt modelId="{9A6FF4C6-8E99-784C-AD58-E627711885C7}">
      <dgm:prSet phldrT="[Text]"/>
      <dgm:spPr/>
      <dgm:t>
        <a:bodyPr/>
        <a:lstStyle/>
        <a:p>
          <a:r>
            <a:rPr lang="en-US" dirty="0"/>
            <a:t>Native Hawaiian students</a:t>
          </a:r>
        </a:p>
      </dgm:t>
    </dgm:pt>
    <dgm:pt modelId="{929DF4F1-F9AF-7942-BD1D-9F6BE03B127F}" type="parTrans" cxnId="{8DE8CD3C-A76A-514A-BB85-380E017E3E31}">
      <dgm:prSet/>
      <dgm:spPr/>
      <dgm:t>
        <a:bodyPr/>
        <a:lstStyle/>
        <a:p>
          <a:endParaRPr lang="en-US"/>
        </a:p>
      </dgm:t>
    </dgm:pt>
    <dgm:pt modelId="{8FE74A4E-7942-6A4D-B79B-AF28D7984AB4}" type="sibTrans" cxnId="{8DE8CD3C-A76A-514A-BB85-380E017E3E31}">
      <dgm:prSet/>
      <dgm:spPr/>
      <dgm:t>
        <a:bodyPr/>
        <a:lstStyle/>
        <a:p>
          <a:endParaRPr lang="en-US"/>
        </a:p>
      </dgm:t>
    </dgm:pt>
    <dgm:pt modelId="{F0DD09D6-D700-C343-BF34-317D0897D66E}">
      <dgm:prSet phldrT="[Text]"/>
      <dgm:spPr/>
      <dgm:t>
        <a:bodyPr/>
        <a:lstStyle/>
        <a:p>
          <a:r>
            <a:rPr lang="en-US" dirty="0"/>
            <a:t>STEM academic enrichment – focus on science</a:t>
          </a:r>
        </a:p>
      </dgm:t>
    </dgm:pt>
    <dgm:pt modelId="{B0819B81-3771-8F4B-8127-09B6D8B7EC0F}" type="parTrans" cxnId="{7932CE6D-E440-A34D-B22B-AD12539B38F5}">
      <dgm:prSet/>
      <dgm:spPr/>
      <dgm:t>
        <a:bodyPr/>
        <a:lstStyle/>
        <a:p>
          <a:endParaRPr lang="en-US"/>
        </a:p>
      </dgm:t>
    </dgm:pt>
    <dgm:pt modelId="{38D1049C-2CDB-1F44-A2B9-3709BA58EBB4}" type="sibTrans" cxnId="{7932CE6D-E440-A34D-B22B-AD12539B38F5}">
      <dgm:prSet/>
      <dgm:spPr/>
      <dgm:t>
        <a:bodyPr/>
        <a:lstStyle/>
        <a:p>
          <a:endParaRPr lang="en-US"/>
        </a:p>
      </dgm:t>
    </dgm:pt>
    <dgm:pt modelId="{B350EC3B-4EC0-8646-8CA0-AABE93EBC8EB}">
      <dgm:prSet phldrT="[Text]"/>
      <dgm:spPr/>
      <dgm:t>
        <a:bodyPr/>
        <a:lstStyle/>
        <a:p>
          <a:endParaRPr lang="en-US" dirty="0"/>
        </a:p>
      </dgm:t>
    </dgm:pt>
    <dgm:pt modelId="{56CA9DC0-F356-FF4A-AA0C-471FDA2E8572}" type="parTrans" cxnId="{1BAC0A9A-8C26-6F40-9A3D-2775068EC6B6}">
      <dgm:prSet/>
      <dgm:spPr/>
      <dgm:t>
        <a:bodyPr/>
        <a:lstStyle/>
        <a:p>
          <a:endParaRPr lang="en-US"/>
        </a:p>
      </dgm:t>
    </dgm:pt>
    <dgm:pt modelId="{EDC49745-9FD4-874B-8F82-579DB09F1E9B}" type="sibTrans" cxnId="{1BAC0A9A-8C26-6F40-9A3D-2775068EC6B6}">
      <dgm:prSet/>
      <dgm:spPr/>
      <dgm:t>
        <a:bodyPr/>
        <a:lstStyle/>
        <a:p>
          <a:endParaRPr lang="en-US"/>
        </a:p>
      </dgm:t>
    </dgm:pt>
    <dgm:pt modelId="{1CB4E607-C4F9-8241-B5E4-0747C6BD7E14}">
      <dgm:prSet phldrT="[Text]"/>
      <dgm:spPr/>
      <dgm:t>
        <a:bodyPr/>
        <a:lstStyle/>
        <a:p>
          <a:r>
            <a:rPr lang="en-US" dirty="0"/>
            <a:t>College transition support</a:t>
          </a:r>
        </a:p>
      </dgm:t>
    </dgm:pt>
    <dgm:pt modelId="{70AADAA5-4AF0-1D4D-821B-089522AA6A87}" type="parTrans" cxnId="{EC5D9965-CEBF-0C43-87B1-5454DF6E1E74}">
      <dgm:prSet/>
      <dgm:spPr/>
      <dgm:t>
        <a:bodyPr/>
        <a:lstStyle/>
        <a:p>
          <a:endParaRPr lang="en-US"/>
        </a:p>
      </dgm:t>
    </dgm:pt>
    <dgm:pt modelId="{25803889-0389-164C-A86E-753C5289F431}" type="sibTrans" cxnId="{EC5D9965-CEBF-0C43-87B1-5454DF6E1E74}">
      <dgm:prSet/>
      <dgm:spPr/>
      <dgm:t>
        <a:bodyPr/>
        <a:lstStyle/>
        <a:p>
          <a:endParaRPr lang="en-US"/>
        </a:p>
      </dgm:t>
    </dgm:pt>
    <dgm:pt modelId="{588A9DBF-DBF7-8444-8921-E7F75499CA46}" type="pres">
      <dgm:prSet presAssocID="{55797D9D-E0B6-8745-A625-F0CF4135BD6F}" presName="Name0" presStyleCnt="0">
        <dgm:presLayoutVars>
          <dgm:dir/>
          <dgm:animLvl val="lvl"/>
          <dgm:resizeHandles val="exact"/>
        </dgm:presLayoutVars>
      </dgm:prSet>
      <dgm:spPr/>
    </dgm:pt>
    <dgm:pt modelId="{C05C0B36-4D03-FF4B-AF5B-CE6C936CCFB6}" type="pres">
      <dgm:prSet presAssocID="{55797D9D-E0B6-8745-A625-F0CF4135BD6F}" presName="tSp" presStyleCnt="0"/>
      <dgm:spPr/>
    </dgm:pt>
    <dgm:pt modelId="{6DC7991F-CB6C-584F-A6F1-359591CC64E1}" type="pres">
      <dgm:prSet presAssocID="{55797D9D-E0B6-8745-A625-F0CF4135BD6F}" presName="bSp" presStyleCnt="0"/>
      <dgm:spPr/>
    </dgm:pt>
    <dgm:pt modelId="{CFCA7A92-E09F-0340-BB9A-0D40FCD694B4}" type="pres">
      <dgm:prSet presAssocID="{55797D9D-E0B6-8745-A625-F0CF4135BD6F}" presName="process" presStyleCnt="0"/>
      <dgm:spPr/>
    </dgm:pt>
    <dgm:pt modelId="{ABBA4241-B6DE-9D45-AA99-91EB950B26BA}" type="pres">
      <dgm:prSet presAssocID="{4217B046-C046-D042-B292-77D738155C3C}" presName="composite1" presStyleCnt="0"/>
      <dgm:spPr/>
    </dgm:pt>
    <dgm:pt modelId="{76965B73-2ED9-0C48-958C-1ACF66015DCD}" type="pres">
      <dgm:prSet presAssocID="{4217B046-C046-D042-B292-77D738155C3C}" presName="dummyNode1" presStyleLbl="node1" presStyleIdx="0" presStyleCnt="3"/>
      <dgm:spPr/>
    </dgm:pt>
    <dgm:pt modelId="{F84197E4-082B-6A4B-82FC-FABD78A21DEC}" type="pres">
      <dgm:prSet presAssocID="{4217B046-C046-D042-B292-77D738155C3C}" presName="childNode1" presStyleLbl="bgAcc1" presStyleIdx="0" presStyleCnt="3">
        <dgm:presLayoutVars>
          <dgm:bulletEnabled val="1"/>
        </dgm:presLayoutVars>
      </dgm:prSet>
      <dgm:spPr/>
    </dgm:pt>
    <dgm:pt modelId="{4D43C423-B248-504B-980F-BB84A05C4F99}" type="pres">
      <dgm:prSet presAssocID="{4217B046-C046-D042-B292-77D738155C3C}" presName="childNode1tx" presStyleLbl="bgAcc1" presStyleIdx="0" presStyleCnt="3">
        <dgm:presLayoutVars>
          <dgm:bulletEnabled val="1"/>
        </dgm:presLayoutVars>
      </dgm:prSet>
      <dgm:spPr/>
    </dgm:pt>
    <dgm:pt modelId="{23828581-435B-014B-B2D6-EB2D0E875FBA}" type="pres">
      <dgm:prSet presAssocID="{4217B046-C046-D042-B292-77D738155C3C}" presName="parentNode1" presStyleLbl="node1" presStyleIdx="0" presStyleCnt="3">
        <dgm:presLayoutVars>
          <dgm:chMax val="1"/>
          <dgm:bulletEnabled val="1"/>
        </dgm:presLayoutVars>
      </dgm:prSet>
      <dgm:spPr/>
    </dgm:pt>
    <dgm:pt modelId="{3FBD99EF-6CB3-FD49-8730-436B14D72393}" type="pres">
      <dgm:prSet presAssocID="{4217B046-C046-D042-B292-77D738155C3C}" presName="connSite1" presStyleCnt="0"/>
      <dgm:spPr/>
    </dgm:pt>
    <dgm:pt modelId="{FF7CCC42-B0C0-4140-9FF0-77F11A1D9D44}" type="pres">
      <dgm:prSet presAssocID="{348BFD47-3FD9-8543-A130-A8DCC2F1C4D1}" presName="Name9" presStyleLbl="sibTrans2D1" presStyleIdx="0" presStyleCnt="2"/>
      <dgm:spPr/>
    </dgm:pt>
    <dgm:pt modelId="{C07F8339-5710-7347-8409-D8628631E3F3}" type="pres">
      <dgm:prSet presAssocID="{E69A1F6E-4FC2-694A-84E4-5DE28187F8BA}" presName="composite2" presStyleCnt="0"/>
      <dgm:spPr/>
    </dgm:pt>
    <dgm:pt modelId="{4B4F8F7E-5F0B-AF43-B685-EA94D94ED90A}" type="pres">
      <dgm:prSet presAssocID="{E69A1F6E-4FC2-694A-84E4-5DE28187F8BA}" presName="dummyNode2" presStyleLbl="node1" presStyleIdx="0" presStyleCnt="3"/>
      <dgm:spPr/>
    </dgm:pt>
    <dgm:pt modelId="{29005E8F-D0D6-294D-A467-2CCBCE239F64}" type="pres">
      <dgm:prSet presAssocID="{E69A1F6E-4FC2-694A-84E4-5DE28187F8BA}" presName="childNode2" presStyleLbl="bgAcc1" presStyleIdx="1" presStyleCnt="3">
        <dgm:presLayoutVars>
          <dgm:bulletEnabled val="1"/>
        </dgm:presLayoutVars>
      </dgm:prSet>
      <dgm:spPr/>
    </dgm:pt>
    <dgm:pt modelId="{2D6736B8-10F4-C04E-A5E0-989521C63B1E}" type="pres">
      <dgm:prSet presAssocID="{E69A1F6E-4FC2-694A-84E4-5DE28187F8BA}" presName="childNode2tx" presStyleLbl="bgAcc1" presStyleIdx="1" presStyleCnt="3">
        <dgm:presLayoutVars>
          <dgm:bulletEnabled val="1"/>
        </dgm:presLayoutVars>
      </dgm:prSet>
      <dgm:spPr/>
    </dgm:pt>
    <dgm:pt modelId="{2664B008-BABE-844D-8FE1-E3A6446B0B96}" type="pres">
      <dgm:prSet presAssocID="{E69A1F6E-4FC2-694A-84E4-5DE28187F8BA}" presName="parentNode2" presStyleLbl="node1" presStyleIdx="1" presStyleCnt="3">
        <dgm:presLayoutVars>
          <dgm:chMax val="0"/>
          <dgm:bulletEnabled val="1"/>
        </dgm:presLayoutVars>
      </dgm:prSet>
      <dgm:spPr/>
    </dgm:pt>
    <dgm:pt modelId="{D955DD83-89F5-2044-938B-EA52A07A1CC3}" type="pres">
      <dgm:prSet presAssocID="{E69A1F6E-4FC2-694A-84E4-5DE28187F8BA}" presName="connSite2" presStyleCnt="0"/>
      <dgm:spPr/>
    </dgm:pt>
    <dgm:pt modelId="{61D308B1-91DE-6944-8856-A057B52DF714}" type="pres">
      <dgm:prSet presAssocID="{3B19A16E-E998-1946-AE46-7840C110A33B}" presName="Name18" presStyleLbl="sibTrans2D1" presStyleIdx="1" presStyleCnt="2"/>
      <dgm:spPr/>
    </dgm:pt>
    <dgm:pt modelId="{B0DAC22C-97CD-5245-826C-CBD52052CA4F}" type="pres">
      <dgm:prSet presAssocID="{D57C6B2E-593E-6944-9048-6F18FFC70BBC}" presName="composite1" presStyleCnt="0"/>
      <dgm:spPr/>
    </dgm:pt>
    <dgm:pt modelId="{33FCD322-ACDA-DE4B-A502-9E2CED70E03E}" type="pres">
      <dgm:prSet presAssocID="{D57C6B2E-593E-6944-9048-6F18FFC70BBC}" presName="dummyNode1" presStyleLbl="node1" presStyleIdx="1" presStyleCnt="3"/>
      <dgm:spPr/>
    </dgm:pt>
    <dgm:pt modelId="{4DAE54D2-158B-5F47-B292-200BBAB55E02}" type="pres">
      <dgm:prSet presAssocID="{D57C6B2E-593E-6944-9048-6F18FFC70BBC}" presName="childNode1" presStyleLbl="bgAcc1" presStyleIdx="2" presStyleCnt="3">
        <dgm:presLayoutVars>
          <dgm:bulletEnabled val="1"/>
        </dgm:presLayoutVars>
      </dgm:prSet>
      <dgm:spPr/>
    </dgm:pt>
    <dgm:pt modelId="{BAEB429E-DAE9-7443-8827-EBDED88697E2}" type="pres">
      <dgm:prSet presAssocID="{D57C6B2E-593E-6944-9048-6F18FFC70BBC}" presName="childNode1tx" presStyleLbl="bgAcc1" presStyleIdx="2" presStyleCnt="3">
        <dgm:presLayoutVars>
          <dgm:bulletEnabled val="1"/>
        </dgm:presLayoutVars>
      </dgm:prSet>
      <dgm:spPr/>
    </dgm:pt>
    <dgm:pt modelId="{DD3AEA36-69ED-634B-8B61-FFDC65A0C85E}" type="pres">
      <dgm:prSet presAssocID="{D57C6B2E-593E-6944-9048-6F18FFC70BBC}" presName="parentNode1" presStyleLbl="node1" presStyleIdx="2" presStyleCnt="3">
        <dgm:presLayoutVars>
          <dgm:chMax val="1"/>
          <dgm:bulletEnabled val="1"/>
        </dgm:presLayoutVars>
      </dgm:prSet>
      <dgm:spPr/>
    </dgm:pt>
    <dgm:pt modelId="{F44BB519-7F74-9241-AD3A-1E01BD9AC7F0}" type="pres">
      <dgm:prSet presAssocID="{D57C6B2E-593E-6944-9048-6F18FFC70BBC}" presName="connSite1" presStyleCnt="0"/>
      <dgm:spPr/>
    </dgm:pt>
  </dgm:ptLst>
  <dgm:cxnLst>
    <dgm:cxn modelId="{28A2E101-43B7-E64D-AA56-09A9F5939F2D}" type="presOf" srcId="{7FF551A2-7C4A-5245-BC7B-E330B7412D99}" destId="{29005E8F-D0D6-294D-A467-2CCBCE239F64}" srcOrd="0" destOrd="3" presId="urn:microsoft.com/office/officeart/2005/8/layout/hProcess4"/>
    <dgm:cxn modelId="{D1B55903-0E08-9242-A6F4-6BC9EF797084}" srcId="{E69A1F6E-4FC2-694A-84E4-5DE28187F8BA}" destId="{E007969E-69EF-AB45-B705-67B07DB5E318}" srcOrd="1" destOrd="0" parTransId="{F50A6180-C577-0A4C-A2A2-3EDFC5FDC89F}" sibTransId="{DF2FC167-9968-1A47-9C35-52834D8B3918}"/>
    <dgm:cxn modelId="{F4AECD03-01E4-F04C-B91D-8411C1782F86}" type="presOf" srcId="{125A87E6-2027-2244-B22C-C37D8CA1C456}" destId="{BAEB429E-DAE9-7443-8827-EBDED88697E2}" srcOrd="1" destOrd="0" presId="urn:microsoft.com/office/officeart/2005/8/layout/hProcess4"/>
    <dgm:cxn modelId="{8A9B8D0D-2BFE-6141-9AA3-6EB287FEB880}" type="presOf" srcId="{348BFD47-3FD9-8543-A130-A8DCC2F1C4D1}" destId="{FF7CCC42-B0C0-4140-9FF0-77F11A1D9D44}" srcOrd="0" destOrd="0" presId="urn:microsoft.com/office/officeart/2005/8/layout/hProcess4"/>
    <dgm:cxn modelId="{D25BD517-97D5-8741-9915-A7BBE9D5046B}" type="presOf" srcId="{55797D9D-E0B6-8745-A625-F0CF4135BD6F}" destId="{588A9DBF-DBF7-8444-8921-E7F75499CA46}" srcOrd="0" destOrd="0" presId="urn:microsoft.com/office/officeart/2005/8/layout/hProcess4"/>
    <dgm:cxn modelId="{F954B018-1807-8046-9213-B5E3AA22AAC8}" type="presOf" srcId="{E007969E-69EF-AB45-B705-67B07DB5E318}" destId="{2D6736B8-10F4-C04E-A5E0-989521C63B1E}" srcOrd="1" destOrd="1" presId="urn:microsoft.com/office/officeart/2005/8/layout/hProcess4"/>
    <dgm:cxn modelId="{4A5F1C2B-7CC9-0F41-893E-9FE99BC058BB}" srcId="{D57C6B2E-593E-6944-9048-6F18FFC70BBC}" destId="{D0A48623-84B5-834F-AC3B-DE6BCA8DE2B5}" srcOrd="1" destOrd="0" parTransId="{3E40CD87-0990-0342-A55E-B1908B52AFE3}" sibTransId="{CCD51C15-2830-2546-A42E-17548C6A1989}"/>
    <dgm:cxn modelId="{C06FC72B-5D21-5E4F-9E67-FA8D8D195CD5}" srcId="{4217B046-C046-D042-B292-77D738155C3C}" destId="{E0EBDCB2-E7AD-9344-9EC9-FDEF3FF2B75B}" srcOrd="0" destOrd="0" parTransId="{64F9AB31-2833-7C47-9F2E-42A4888BA8B9}" sibTransId="{800CF13C-B1C7-3341-ADB6-E510FF72EA0B}"/>
    <dgm:cxn modelId="{0E0DF62C-8D39-3C4C-B4D4-4E03B3579EB7}" type="presOf" srcId="{F0DD09D6-D700-C343-BF34-317D0897D66E}" destId="{4DAE54D2-158B-5F47-B292-200BBAB55E02}" srcOrd="0" destOrd="2" presId="urn:microsoft.com/office/officeart/2005/8/layout/hProcess4"/>
    <dgm:cxn modelId="{E5496D38-1FA8-F64A-9094-63D203460D94}" type="presOf" srcId="{B350EC3B-4EC0-8646-8CA0-AABE93EBC8EB}" destId="{4DAE54D2-158B-5F47-B292-200BBAB55E02}" srcOrd="0" destOrd="4" presId="urn:microsoft.com/office/officeart/2005/8/layout/hProcess4"/>
    <dgm:cxn modelId="{8DE8CD3C-A76A-514A-BB85-380E017E3E31}" srcId="{E69A1F6E-4FC2-694A-84E4-5DE28187F8BA}" destId="{9A6FF4C6-8E99-784C-AD58-E627711885C7}" srcOrd="0" destOrd="0" parTransId="{929DF4F1-F9AF-7942-BD1D-9F6BE03B127F}" sibTransId="{8FE74A4E-7942-6A4D-B79B-AF28D7984AB4}"/>
    <dgm:cxn modelId="{F22B4141-5751-6946-B84A-B86F8B4D35E1}" type="presOf" srcId="{E007969E-69EF-AB45-B705-67B07DB5E318}" destId="{29005E8F-D0D6-294D-A467-2CCBCE239F64}" srcOrd="0" destOrd="1" presId="urn:microsoft.com/office/officeart/2005/8/layout/hProcess4"/>
    <dgm:cxn modelId="{26148063-20DA-D54F-A381-AB9B8FFA0B2C}" type="presOf" srcId="{B350EC3B-4EC0-8646-8CA0-AABE93EBC8EB}" destId="{BAEB429E-DAE9-7443-8827-EBDED88697E2}" srcOrd="1" destOrd="4" presId="urn:microsoft.com/office/officeart/2005/8/layout/hProcess4"/>
    <dgm:cxn modelId="{77D52F64-D9E9-3B4D-9005-EB9EE64CC83B}" type="presOf" srcId="{7FF551A2-7C4A-5245-BC7B-E330B7412D99}" destId="{2D6736B8-10F4-C04E-A5E0-989521C63B1E}" srcOrd="1" destOrd="3" presId="urn:microsoft.com/office/officeart/2005/8/layout/hProcess4"/>
    <dgm:cxn modelId="{4EA33D64-F4B3-3C49-BAD5-A515E6FDDE5A}" type="presOf" srcId="{D0A48623-84B5-834F-AC3B-DE6BCA8DE2B5}" destId="{BAEB429E-DAE9-7443-8827-EBDED88697E2}" srcOrd="1" destOrd="1" presId="urn:microsoft.com/office/officeart/2005/8/layout/hProcess4"/>
    <dgm:cxn modelId="{EC5D9965-CEBF-0C43-87B1-5454DF6E1E74}" srcId="{D57C6B2E-593E-6944-9048-6F18FFC70BBC}" destId="{1CB4E607-C4F9-8241-B5E4-0747C6BD7E14}" srcOrd="3" destOrd="0" parTransId="{70AADAA5-4AF0-1D4D-821B-089522AA6A87}" sibTransId="{25803889-0389-164C-A86E-753C5289F431}"/>
    <dgm:cxn modelId="{E3950667-80F2-D94C-B285-8E392545E540}" srcId="{D57C6B2E-593E-6944-9048-6F18FFC70BBC}" destId="{125A87E6-2027-2244-B22C-C37D8CA1C456}" srcOrd="0" destOrd="0" parTransId="{19B4B92D-5F20-264E-A996-15829253B1E7}" sibTransId="{C62F2379-8D6F-BC42-99EC-5C7362F57B27}"/>
    <dgm:cxn modelId="{F43D154A-0E19-A448-A9BA-E858D929D925}" type="presOf" srcId="{F4E6E4A1-98D3-2D49-A1A6-CC15964BC646}" destId="{29005E8F-D0D6-294D-A467-2CCBCE239F64}" srcOrd="0" destOrd="2" presId="urn:microsoft.com/office/officeart/2005/8/layout/hProcess4"/>
    <dgm:cxn modelId="{7932CE6D-E440-A34D-B22B-AD12539B38F5}" srcId="{D57C6B2E-593E-6944-9048-6F18FFC70BBC}" destId="{F0DD09D6-D700-C343-BF34-317D0897D66E}" srcOrd="2" destOrd="0" parTransId="{B0819B81-3771-8F4B-8127-09B6D8B7EC0F}" sibTransId="{38D1049C-2CDB-1F44-A2B9-3709BA58EBB4}"/>
    <dgm:cxn modelId="{D14D4774-0BF4-D64C-9DDB-3EDC35D3AEC1}" type="presOf" srcId="{E69A1F6E-4FC2-694A-84E4-5DE28187F8BA}" destId="{2664B008-BABE-844D-8FE1-E3A6446B0B96}" srcOrd="0" destOrd="0" presId="urn:microsoft.com/office/officeart/2005/8/layout/hProcess4"/>
    <dgm:cxn modelId="{C0B1BC77-4AA3-A14E-9C44-5AFC1F96A3C2}" srcId="{55797D9D-E0B6-8745-A625-F0CF4135BD6F}" destId="{4217B046-C046-D042-B292-77D738155C3C}" srcOrd="0" destOrd="0" parTransId="{3CB4EE37-5E7E-574E-905E-D263F5FC64CA}" sibTransId="{348BFD47-3FD9-8543-A130-A8DCC2F1C4D1}"/>
    <dgm:cxn modelId="{7D131179-BA3B-5340-A0C2-9302ABAD843A}" srcId="{55797D9D-E0B6-8745-A625-F0CF4135BD6F}" destId="{E69A1F6E-4FC2-694A-84E4-5DE28187F8BA}" srcOrd="1" destOrd="0" parTransId="{D39C51E4-63D1-6E4D-B94E-80198902C12E}" sibTransId="{3B19A16E-E998-1946-AE46-7840C110A33B}"/>
    <dgm:cxn modelId="{86B6455A-5AAB-0144-AB1E-0E1BBD99F091}" srcId="{E69A1F6E-4FC2-694A-84E4-5DE28187F8BA}" destId="{7FF551A2-7C4A-5245-BC7B-E330B7412D99}" srcOrd="3" destOrd="0" parTransId="{18036F8A-271E-464F-92D8-ECC65E2CFBB6}" sibTransId="{29175E44-57BA-E948-8A56-7217D04542ED}"/>
    <dgm:cxn modelId="{45DE627C-7613-A34A-BCBF-873E462706E3}" srcId="{E69A1F6E-4FC2-694A-84E4-5DE28187F8BA}" destId="{F4E6E4A1-98D3-2D49-A1A6-CC15964BC646}" srcOrd="2" destOrd="0" parTransId="{49E174FA-B50E-1241-9354-ECDE9CAA344D}" sibTransId="{EA0EA3FC-431D-0644-A04E-4B182AEBB4E7}"/>
    <dgm:cxn modelId="{51752E83-52DA-A742-874A-A48320638150}" type="presOf" srcId="{B669EF00-DD87-B84C-BA41-D386C723E22D}" destId="{29005E8F-D0D6-294D-A467-2CCBCE239F64}" srcOrd="0" destOrd="4" presId="urn:microsoft.com/office/officeart/2005/8/layout/hProcess4"/>
    <dgm:cxn modelId="{8D065285-1FDE-6C48-8F10-3BDA2FAD53D3}" type="presOf" srcId="{1CB4E607-C4F9-8241-B5E4-0747C6BD7E14}" destId="{4DAE54D2-158B-5F47-B292-200BBAB55E02}" srcOrd="0" destOrd="3" presId="urn:microsoft.com/office/officeart/2005/8/layout/hProcess4"/>
    <dgm:cxn modelId="{22863386-3EA8-9E4B-8049-5ADB401C7017}" srcId="{55797D9D-E0B6-8745-A625-F0CF4135BD6F}" destId="{D57C6B2E-593E-6944-9048-6F18FFC70BBC}" srcOrd="2" destOrd="0" parTransId="{009D0F56-8D17-E848-80E1-75AAED85914D}" sibTransId="{8ECF0D82-A630-7046-BB64-4E80982C5F3A}"/>
    <dgm:cxn modelId="{4E2F288A-52DF-2B43-AA2A-C2FC04D42734}" type="presOf" srcId="{E0EBDCB2-E7AD-9344-9EC9-FDEF3FF2B75B}" destId="{4D43C423-B248-504B-980F-BB84A05C4F99}" srcOrd="1" destOrd="0" presId="urn:microsoft.com/office/officeart/2005/8/layout/hProcess4"/>
    <dgm:cxn modelId="{FFD56C92-3976-A84C-87FC-380B4BF5C7A2}" type="presOf" srcId="{EA715267-CFDB-6C43-8649-540A939FB749}" destId="{F84197E4-082B-6A4B-82FC-FABD78A21DEC}" srcOrd="0" destOrd="1" presId="urn:microsoft.com/office/officeart/2005/8/layout/hProcess4"/>
    <dgm:cxn modelId="{9CEE3796-C30A-4C46-AA16-95E0508BA55A}" type="presOf" srcId="{E0EBDCB2-E7AD-9344-9EC9-FDEF3FF2B75B}" destId="{F84197E4-082B-6A4B-82FC-FABD78A21DEC}" srcOrd="0" destOrd="0" presId="urn:microsoft.com/office/officeart/2005/8/layout/hProcess4"/>
    <dgm:cxn modelId="{08AB7F96-06B8-A34A-8FC2-175656AF6F93}" type="presOf" srcId="{125A87E6-2027-2244-B22C-C37D8CA1C456}" destId="{4DAE54D2-158B-5F47-B292-200BBAB55E02}" srcOrd="0" destOrd="0" presId="urn:microsoft.com/office/officeart/2005/8/layout/hProcess4"/>
    <dgm:cxn modelId="{1BAC0A9A-8C26-6F40-9A3D-2775068EC6B6}" srcId="{D57C6B2E-593E-6944-9048-6F18FFC70BBC}" destId="{B350EC3B-4EC0-8646-8CA0-AABE93EBC8EB}" srcOrd="4" destOrd="0" parTransId="{56CA9DC0-F356-FF4A-AA0C-471FDA2E8572}" sibTransId="{EDC49745-9FD4-874B-8F82-579DB09F1E9B}"/>
    <dgm:cxn modelId="{22D85C9F-8691-C542-B634-FBBE8133B4FE}" type="presOf" srcId="{1CB4E607-C4F9-8241-B5E4-0747C6BD7E14}" destId="{BAEB429E-DAE9-7443-8827-EBDED88697E2}" srcOrd="1" destOrd="3" presId="urn:microsoft.com/office/officeart/2005/8/layout/hProcess4"/>
    <dgm:cxn modelId="{ECA0FEA0-2E83-E043-B6B5-14F3A1502252}" type="presOf" srcId="{9A6FF4C6-8E99-784C-AD58-E627711885C7}" destId="{2D6736B8-10F4-C04E-A5E0-989521C63B1E}" srcOrd="1" destOrd="0" presId="urn:microsoft.com/office/officeart/2005/8/layout/hProcess4"/>
    <dgm:cxn modelId="{343FC4B4-6936-9747-97A0-D255E860F0AD}" type="presOf" srcId="{F0DD09D6-D700-C343-BF34-317D0897D66E}" destId="{BAEB429E-DAE9-7443-8827-EBDED88697E2}" srcOrd="1" destOrd="2" presId="urn:microsoft.com/office/officeart/2005/8/layout/hProcess4"/>
    <dgm:cxn modelId="{51754DB9-C667-FB44-9528-7EA156A1185B}" type="presOf" srcId="{3B19A16E-E998-1946-AE46-7840C110A33B}" destId="{61D308B1-91DE-6944-8856-A057B52DF714}" srcOrd="0" destOrd="0" presId="urn:microsoft.com/office/officeart/2005/8/layout/hProcess4"/>
    <dgm:cxn modelId="{8DA47DC8-33AE-B242-849E-6C5CDCD3BFBF}" type="presOf" srcId="{D0A48623-84B5-834F-AC3B-DE6BCA8DE2B5}" destId="{4DAE54D2-158B-5F47-B292-200BBAB55E02}" srcOrd="0" destOrd="1" presId="urn:microsoft.com/office/officeart/2005/8/layout/hProcess4"/>
    <dgm:cxn modelId="{1A1F7BCA-BBFE-AD4E-9721-8AF47364D7CB}" type="presOf" srcId="{9A6FF4C6-8E99-784C-AD58-E627711885C7}" destId="{29005E8F-D0D6-294D-A467-2CCBCE239F64}" srcOrd="0" destOrd="0" presId="urn:microsoft.com/office/officeart/2005/8/layout/hProcess4"/>
    <dgm:cxn modelId="{1946EACF-ABD0-1348-BC63-95B67E877BF7}" srcId="{E69A1F6E-4FC2-694A-84E4-5DE28187F8BA}" destId="{B669EF00-DD87-B84C-BA41-D386C723E22D}" srcOrd="4" destOrd="0" parTransId="{6A8551FD-F85B-DE44-8176-8353F3B61085}" sibTransId="{782201F7-910C-DE43-97E0-FA1540D0BEE1}"/>
    <dgm:cxn modelId="{F5870AD7-E27C-D74A-8D28-D083A2CB7432}" type="presOf" srcId="{EA715267-CFDB-6C43-8649-540A939FB749}" destId="{4D43C423-B248-504B-980F-BB84A05C4F99}" srcOrd="1" destOrd="1" presId="urn:microsoft.com/office/officeart/2005/8/layout/hProcess4"/>
    <dgm:cxn modelId="{243F3FDE-19AC-CC4E-8FCB-937CEA268C9F}" type="presOf" srcId="{F4E6E4A1-98D3-2D49-A1A6-CC15964BC646}" destId="{2D6736B8-10F4-C04E-A5E0-989521C63B1E}" srcOrd="1" destOrd="2" presId="urn:microsoft.com/office/officeart/2005/8/layout/hProcess4"/>
    <dgm:cxn modelId="{6FD35FE1-A51F-5548-A55D-9262FD3A0E59}" type="presOf" srcId="{B669EF00-DD87-B84C-BA41-D386C723E22D}" destId="{2D6736B8-10F4-C04E-A5E0-989521C63B1E}" srcOrd="1" destOrd="4" presId="urn:microsoft.com/office/officeart/2005/8/layout/hProcess4"/>
    <dgm:cxn modelId="{A5BC5BE3-673C-6542-99A5-325A6D1CEC9B}" type="presOf" srcId="{4217B046-C046-D042-B292-77D738155C3C}" destId="{23828581-435B-014B-B2D6-EB2D0E875FBA}" srcOrd="0" destOrd="0" presId="urn:microsoft.com/office/officeart/2005/8/layout/hProcess4"/>
    <dgm:cxn modelId="{CC8F95F1-1C88-E643-ACA8-6DFF2B27E44A}" type="presOf" srcId="{D57C6B2E-593E-6944-9048-6F18FFC70BBC}" destId="{DD3AEA36-69ED-634B-8B61-FFDC65A0C85E}" srcOrd="0" destOrd="0" presId="urn:microsoft.com/office/officeart/2005/8/layout/hProcess4"/>
    <dgm:cxn modelId="{CA638EFE-6CF1-7246-B81B-33E0B8348E67}" srcId="{4217B046-C046-D042-B292-77D738155C3C}" destId="{EA715267-CFDB-6C43-8649-540A939FB749}" srcOrd="1" destOrd="0" parTransId="{651FD042-F9E2-0140-88EA-8E3FBB5D23D4}" sibTransId="{70252D5C-BA5C-5C47-89A0-465D0A79FB40}"/>
    <dgm:cxn modelId="{3B93D499-D098-2841-BC91-5565EA62FCAC}" type="presParOf" srcId="{588A9DBF-DBF7-8444-8921-E7F75499CA46}" destId="{C05C0B36-4D03-FF4B-AF5B-CE6C936CCFB6}" srcOrd="0" destOrd="0" presId="urn:microsoft.com/office/officeart/2005/8/layout/hProcess4"/>
    <dgm:cxn modelId="{930F7919-F904-D246-86BE-1C8429C97666}" type="presParOf" srcId="{588A9DBF-DBF7-8444-8921-E7F75499CA46}" destId="{6DC7991F-CB6C-584F-A6F1-359591CC64E1}" srcOrd="1" destOrd="0" presId="urn:microsoft.com/office/officeart/2005/8/layout/hProcess4"/>
    <dgm:cxn modelId="{95928573-03A6-384E-AEB1-328F0FE04517}" type="presParOf" srcId="{588A9DBF-DBF7-8444-8921-E7F75499CA46}" destId="{CFCA7A92-E09F-0340-BB9A-0D40FCD694B4}" srcOrd="2" destOrd="0" presId="urn:microsoft.com/office/officeart/2005/8/layout/hProcess4"/>
    <dgm:cxn modelId="{795C3C56-12F6-EC4F-AED9-895504FEB57D}" type="presParOf" srcId="{CFCA7A92-E09F-0340-BB9A-0D40FCD694B4}" destId="{ABBA4241-B6DE-9D45-AA99-91EB950B26BA}" srcOrd="0" destOrd="0" presId="urn:microsoft.com/office/officeart/2005/8/layout/hProcess4"/>
    <dgm:cxn modelId="{40AF6555-0220-DA40-BBE8-07553EBC9358}" type="presParOf" srcId="{ABBA4241-B6DE-9D45-AA99-91EB950B26BA}" destId="{76965B73-2ED9-0C48-958C-1ACF66015DCD}" srcOrd="0" destOrd="0" presId="urn:microsoft.com/office/officeart/2005/8/layout/hProcess4"/>
    <dgm:cxn modelId="{C49FF68F-7849-1A4C-8058-B2657AFA53CA}" type="presParOf" srcId="{ABBA4241-B6DE-9D45-AA99-91EB950B26BA}" destId="{F84197E4-082B-6A4B-82FC-FABD78A21DEC}" srcOrd="1" destOrd="0" presId="urn:microsoft.com/office/officeart/2005/8/layout/hProcess4"/>
    <dgm:cxn modelId="{6534C447-8E6E-274B-9F55-D0567DC66CF5}" type="presParOf" srcId="{ABBA4241-B6DE-9D45-AA99-91EB950B26BA}" destId="{4D43C423-B248-504B-980F-BB84A05C4F99}" srcOrd="2" destOrd="0" presId="urn:microsoft.com/office/officeart/2005/8/layout/hProcess4"/>
    <dgm:cxn modelId="{14513464-6771-C94B-8346-F59B8C8BCD19}" type="presParOf" srcId="{ABBA4241-B6DE-9D45-AA99-91EB950B26BA}" destId="{23828581-435B-014B-B2D6-EB2D0E875FBA}" srcOrd="3" destOrd="0" presId="urn:microsoft.com/office/officeart/2005/8/layout/hProcess4"/>
    <dgm:cxn modelId="{A3C52361-921F-7F40-9574-6ED06354DDFE}" type="presParOf" srcId="{ABBA4241-B6DE-9D45-AA99-91EB950B26BA}" destId="{3FBD99EF-6CB3-FD49-8730-436B14D72393}" srcOrd="4" destOrd="0" presId="urn:microsoft.com/office/officeart/2005/8/layout/hProcess4"/>
    <dgm:cxn modelId="{3E436817-96F5-7540-B2AD-E3C64D112F3B}" type="presParOf" srcId="{CFCA7A92-E09F-0340-BB9A-0D40FCD694B4}" destId="{FF7CCC42-B0C0-4140-9FF0-77F11A1D9D44}" srcOrd="1" destOrd="0" presId="urn:microsoft.com/office/officeart/2005/8/layout/hProcess4"/>
    <dgm:cxn modelId="{9D807D11-F40D-724C-AEAE-6664B51562EB}" type="presParOf" srcId="{CFCA7A92-E09F-0340-BB9A-0D40FCD694B4}" destId="{C07F8339-5710-7347-8409-D8628631E3F3}" srcOrd="2" destOrd="0" presId="urn:microsoft.com/office/officeart/2005/8/layout/hProcess4"/>
    <dgm:cxn modelId="{66796991-8F18-1E4D-A872-F4CAE1AC7E07}" type="presParOf" srcId="{C07F8339-5710-7347-8409-D8628631E3F3}" destId="{4B4F8F7E-5F0B-AF43-B685-EA94D94ED90A}" srcOrd="0" destOrd="0" presId="urn:microsoft.com/office/officeart/2005/8/layout/hProcess4"/>
    <dgm:cxn modelId="{E11E1DA1-3353-414A-AF00-5C864F20CD0D}" type="presParOf" srcId="{C07F8339-5710-7347-8409-D8628631E3F3}" destId="{29005E8F-D0D6-294D-A467-2CCBCE239F64}" srcOrd="1" destOrd="0" presId="urn:microsoft.com/office/officeart/2005/8/layout/hProcess4"/>
    <dgm:cxn modelId="{93CFB1F5-E00F-4D4F-8C2E-1555D3D29B96}" type="presParOf" srcId="{C07F8339-5710-7347-8409-D8628631E3F3}" destId="{2D6736B8-10F4-C04E-A5E0-989521C63B1E}" srcOrd="2" destOrd="0" presId="urn:microsoft.com/office/officeart/2005/8/layout/hProcess4"/>
    <dgm:cxn modelId="{128CA2E5-5817-0F40-9E74-69DDD28BDC5C}" type="presParOf" srcId="{C07F8339-5710-7347-8409-D8628631E3F3}" destId="{2664B008-BABE-844D-8FE1-E3A6446B0B96}" srcOrd="3" destOrd="0" presId="urn:microsoft.com/office/officeart/2005/8/layout/hProcess4"/>
    <dgm:cxn modelId="{F20EF05B-4477-264D-B966-9575EA933E27}" type="presParOf" srcId="{C07F8339-5710-7347-8409-D8628631E3F3}" destId="{D955DD83-89F5-2044-938B-EA52A07A1CC3}" srcOrd="4" destOrd="0" presId="urn:microsoft.com/office/officeart/2005/8/layout/hProcess4"/>
    <dgm:cxn modelId="{DF5DB47C-E84B-0C41-A13E-978457597895}" type="presParOf" srcId="{CFCA7A92-E09F-0340-BB9A-0D40FCD694B4}" destId="{61D308B1-91DE-6944-8856-A057B52DF714}" srcOrd="3" destOrd="0" presId="urn:microsoft.com/office/officeart/2005/8/layout/hProcess4"/>
    <dgm:cxn modelId="{77A4D323-9969-9644-AE43-B90EFC241A7C}" type="presParOf" srcId="{CFCA7A92-E09F-0340-BB9A-0D40FCD694B4}" destId="{B0DAC22C-97CD-5245-826C-CBD52052CA4F}" srcOrd="4" destOrd="0" presId="urn:microsoft.com/office/officeart/2005/8/layout/hProcess4"/>
    <dgm:cxn modelId="{2BA2EA8B-B2FF-3946-BD12-9E9F7964F93D}" type="presParOf" srcId="{B0DAC22C-97CD-5245-826C-CBD52052CA4F}" destId="{33FCD322-ACDA-DE4B-A502-9E2CED70E03E}" srcOrd="0" destOrd="0" presId="urn:microsoft.com/office/officeart/2005/8/layout/hProcess4"/>
    <dgm:cxn modelId="{C9EE24C1-7D20-DA47-887E-43802EA93D17}" type="presParOf" srcId="{B0DAC22C-97CD-5245-826C-CBD52052CA4F}" destId="{4DAE54D2-158B-5F47-B292-200BBAB55E02}" srcOrd="1" destOrd="0" presId="urn:microsoft.com/office/officeart/2005/8/layout/hProcess4"/>
    <dgm:cxn modelId="{D3708FF5-1003-524C-AF5F-CCE0732F429A}" type="presParOf" srcId="{B0DAC22C-97CD-5245-826C-CBD52052CA4F}" destId="{BAEB429E-DAE9-7443-8827-EBDED88697E2}" srcOrd="2" destOrd="0" presId="urn:microsoft.com/office/officeart/2005/8/layout/hProcess4"/>
    <dgm:cxn modelId="{04343751-D7B4-5448-A353-78D904717BD7}" type="presParOf" srcId="{B0DAC22C-97CD-5245-826C-CBD52052CA4F}" destId="{DD3AEA36-69ED-634B-8B61-FFDC65A0C85E}" srcOrd="3" destOrd="0" presId="urn:microsoft.com/office/officeart/2005/8/layout/hProcess4"/>
    <dgm:cxn modelId="{D47ECB17-DB42-6F40-94DF-31A5A5E1935E}" type="presParOf" srcId="{B0DAC22C-97CD-5245-826C-CBD52052CA4F}" destId="{F44BB519-7F74-9241-AD3A-1E01BD9AC7F0}"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2B0B33-80BC-410D-8610-8B5237533C57}" type="doc">
      <dgm:prSet loTypeId="urn:microsoft.com/office/officeart/2008/layout/LinedList" loCatId="list" qsTypeId="urn:microsoft.com/office/officeart/2005/8/quickstyle/simple2" qsCatId="simple" csTypeId="urn:microsoft.com/office/officeart/2005/8/colors/colorful5" csCatId="colorful" phldr="1"/>
      <dgm:spPr/>
      <dgm:t>
        <a:bodyPr/>
        <a:lstStyle/>
        <a:p>
          <a:endParaRPr lang="en-US"/>
        </a:p>
      </dgm:t>
    </dgm:pt>
    <dgm:pt modelId="{CDB3A46D-EDB9-4485-8B9A-31C82635C342}">
      <dgm:prSet custT="1"/>
      <dgm:spPr/>
      <dgm:t>
        <a:bodyPr/>
        <a:lstStyle/>
        <a:p>
          <a:r>
            <a:rPr lang="en-US" sz="3200" b="0" i="0" dirty="0"/>
            <a:t>1. In what ways has the field of postsecondary education made strides in valuing students with disabilities and what are the persistent gaps or inequities that continue to be issues?</a:t>
          </a:r>
          <a:endParaRPr lang="en-US" sz="3200" dirty="0"/>
        </a:p>
      </dgm:t>
    </dgm:pt>
    <dgm:pt modelId="{EB1E4833-0293-450A-A402-DDF1EC848635}" type="parTrans" cxnId="{FAD3C7E6-4E9D-4151-B822-7DC122FE01F5}">
      <dgm:prSet/>
      <dgm:spPr/>
      <dgm:t>
        <a:bodyPr/>
        <a:lstStyle/>
        <a:p>
          <a:endParaRPr lang="en-US" sz="3200"/>
        </a:p>
      </dgm:t>
    </dgm:pt>
    <dgm:pt modelId="{27FAA908-F25A-487A-A950-130B5A255E30}" type="sibTrans" cxnId="{FAD3C7E6-4E9D-4151-B822-7DC122FE01F5}">
      <dgm:prSet/>
      <dgm:spPr/>
      <dgm:t>
        <a:bodyPr/>
        <a:lstStyle/>
        <a:p>
          <a:endParaRPr lang="en-US" sz="3200"/>
        </a:p>
      </dgm:t>
    </dgm:pt>
    <dgm:pt modelId="{285F6144-40BB-4C85-848C-A55C4C49F9E8}">
      <dgm:prSet custT="1"/>
      <dgm:spPr/>
      <dgm:t>
        <a:bodyPr/>
        <a:lstStyle/>
        <a:p>
          <a:r>
            <a:rPr lang="en-US" sz="3200" b="0" i="0" dirty="0"/>
            <a:t>2. When considering the whole student, what are the ideas for improving the range of resources available to students?</a:t>
          </a:r>
          <a:endParaRPr lang="en-US" sz="3200" dirty="0"/>
        </a:p>
      </dgm:t>
    </dgm:pt>
    <dgm:pt modelId="{452B5FDC-7A1B-4FFD-919C-E424C2E68D47}" type="parTrans" cxnId="{7E127B57-1863-4708-AE08-6ACED51EB73E}">
      <dgm:prSet/>
      <dgm:spPr/>
      <dgm:t>
        <a:bodyPr/>
        <a:lstStyle/>
        <a:p>
          <a:endParaRPr lang="en-US" sz="3200"/>
        </a:p>
      </dgm:t>
    </dgm:pt>
    <dgm:pt modelId="{2CBEB133-9DE7-4E5C-91F9-BE063E37D774}" type="sibTrans" cxnId="{7E127B57-1863-4708-AE08-6ACED51EB73E}">
      <dgm:prSet/>
      <dgm:spPr/>
      <dgm:t>
        <a:bodyPr/>
        <a:lstStyle/>
        <a:p>
          <a:endParaRPr lang="en-US" sz="3200"/>
        </a:p>
      </dgm:t>
    </dgm:pt>
    <dgm:pt modelId="{B6D8F026-752E-48E8-A10A-55D5E3144D82}">
      <dgm:prSet custT="1"/>
      <dgm:spPr/>
      <dgm:t>
        <a:bodyPr/>
        <a:lstStyle/>
        <a:p>
          <a:r>
            <a:rPr lang="en-US" sz="3200" b="0" i="0" dirty="0"/>
            <a:t>3. Where does disability fit within postsecondary diversity, equity, and inclusion (DEI) strategic plans?</a:t>
          </a:r>
          <a:endParaRPr lang="en-US" sz="3200" dirty="0"/>
        </a:p>
      </dgm:t>
    </dgm:pt>
    <dgm:pt modelId="{1D44524B-7D02-4CF2-B9E6-5FC7106F220F}" type="parTrans" cxnId="{4BAC8556-E59C-4027-9AED-CF7B632A8BE9}">
      <dgm:prSet/>
      <dgm:spPr/>
      <dgm:t>
        <a:bodyPr/>
        <a:lstStyle/>
        <a:p>
          <a:endParaRPr lang="en-US" sz="3200"/>
        </a:p>
      </dgm:t>
    </dgm:pt>
    <dgm:pt modelId="{D3A2A31A-EDEF-4EFC-8754-9417C8D6ADE4}" type="sibTrans" cxnId="{4BAC8556-E59C-4027-9AED-CF7B632A8BE9}">
      <dgm:prSet/>
      <dgm:spPr/>
      <dgm:t>
        <a:bodyPr/>
        <a:lstStyle/>
        <a:p>
          <a:endParaRPr lang="en-US" sz="3200"/>
        </a:p>
      </dgm:t>
    </dgm:pt>
    <dgm:pt modelId="{7277553E-6DB0-49DE-9B0A-9D78B7EA9E64}" type="pres">
      <dgm:prSet presAssocID="{252B0B33-80BC-410D-8610-8B5237533C57}" presName="vert0" presStyleCnt="0">
        <dgm:presLayoutVars>
          <dgm:dir/>
          <dgm:animOne val="branch"/>
          <dgm:animLvl val="lvl"/>
        </dgm:presLayoutVars>
      </dgm:prSet>
      <dgm:spPr/>
    </dgm:pt>
    <dgm:pt modelId="{5B137580-286A-4EB9-96DA-567B114D7D9C}" type="pres">
      <dgm:prSet presAssocID="{CDB3A46D-EDB9-4485-8B9A-31C82635C342}" presName="thickLine" presStyleLbl="alignNode1" presStyleIdx="0" presStyleCnt="3"/>
      <dgm:spPr/>
    </dgm:pt>
    <dgm:pt modelId="{6D06BC94-2AE1-4E55-A242-70E2D298A7ED}" type="pres">
      <dgm:prSet presAssocID="{CDB3A46D-EDB9-4485-8B9A-31C82635C342}" presName="horz1" presStyleCnt="0"/>
      <dgm:spPr/>
    </dgm:pt>
    <dgm:pt modelId="{7C958143-D620-4C37-A340-B3B8EDF4BB3B}" type="pres">
      <dgm:prSet presAssocID="{CDB3A46D-EDB9-4485-8B9A-31C82635C342}" presName="tx1" presStyleLbl="revTx" presStyleIdx="0" presStyleCnt="3"/>
      <dgm:spPr/>
    </dgm:pt>
    <dgm:pt modelId="{42ABD538-8858-4230-8652-E4B7CBC0E086}" type="pres">
      <dgm:prSet presAssocID="{CDB3A46D-EDB9-4485-8B9A-31C82635C342}" presName="vert1" presStyleCnt="0"/>
      <dgm:spPr/>
    </dgm:pt>
    <dgm:pt modelId="{6DAE8549-C247-4581-BDF9-BA7E322A10C7}" type="pres">
      <dgm:prSet presAssocID="{285F6144-40BB-4C85-848C-A55C4C49F9E8}" presName="thickLine" presStyleLbl="alignNode1" presStyleIdx="1" presStyleCnt="3"/>
      <dgm:spPr/>
    </dgm:pt>
    <dgm:pt modelId="{EC97407A-DE11-4971-8064-15D1F5E34673}" type="pres">
      <dgm:prSet presAssocID="{285F6144-40BB-4C85-848C-A55C4C49F9E8}" presName="horz1" presStyleCnt="0"/>
      <dgm:spPr/>
    </dgm:pt>
    <dgm:pt modelId="{2E9523E6-8187-470A-B715-31DD31CE890F}" type="pres">
      <dgm:prSet presAssocID="{285F6144-40BB-4C85-848C-A55C4C49F9E8}" presName="tx1" presStyleLbl="revTx" presStyleIdx="1" presStyleCnt="3"/>
      <dgm:spPr/>
    </dgm:pt>
    <dgm:pt modelId="{82CBF2EF-B6B2-4FE6-857E-DBC7647731EE}" type="pres">
      <dgm:prSet presAssocID="{285F6144-40BB-4C85-848C-A55C4C49F9E8}" presName="vert1" presStyleCnt="0"/>
      <dgm:spPr/>
    </dgm:pt>
    <dgm:pt modelId="{22C80079-2F07-49F9-A010-74719AF4907A}" type="pres">
      <dgm:prSet presAssocID="{B6D8F026-752E-48E8-A10A-55D5E3144D82}" presName="thickLine" presStyleLbl="alignNode1" presStyleIdx="2" presStyleCnt="3"/>
      <dgm:spPr/>
    </dgm:pt>
    <dgm:pt modelId="{72A35699-D39A-4083-BFED-27D91630727A}" type="pres">
      <dgm:prSet presAssocID="{B6D8F026-752E-48E8-A10A-55D5E3144D82}" presName="horz1" presStyleCnt="0"/>
      <dgm:spPr/>
    </dgm:pt>
    <dgm:pt modelId="{787DB8DF-E512-4A98-A50C-6D7840D113B2}" type="pres">
      <dgm:prSet presAssocID="{B6D8F026-752E-48E8-A10A-55D5E3144D82}" presName="tx1" presStyleLbl="revTx" presStyleIdx="2" presStyleCnt="3"/>
      <dgm:spPr/>
    </dgm:pt>
    <dgm:pt modelId="{EE073FBC-CEDB-4D9D-8E24-187CB47C6053}" type="pres">
      <dgm:prSet presAssocID="{B6D8F026-752E-48E8-A10A-55D5E3144D82}" presName="vert1" presStyleCnt="0"/>
      <dgm:spPr/>
    </dgm:pt>
  </dgm:ptLst>
  <dgm:cxnLst>
    <dgm:cxn modelId="{15D66B07-F9F5-4783-9EB4-4BAF520B39ED}" type="presOf" srcId="{252B0B33-80BC-410D-8610-8B5237533C57}" destId="{7277553E-6DB0-49DE-9B0A-9D78B7EA9E64}" srcOrd="0" destOrd="0" presId="urn:microsoft.com/office/officeart/2008/layout/LinedList"/>
    <dgm:cxn modelId="{8EA4F372-8C94-4741-AC30-328D491A5092}" type="presOf" srcId="{CDB3A46D-EDB9-4485-8B9A-31C82635C342}" destId="{7C958143-D620-4C37-A340-B3B8EDF4BB3B}" srcOrd="0" destOrd="0" presId="urn:microsoft.com/office/officeart/2008/layout/LinedList"/>
    <dgm:cxn modelId="{4BAC8556-E59C-4027-9AED-CF7B632A8BE9}" srcId="{252B0B33-80BC-410D-8610-8B5237533C57}" destId="{B6D8F026-752E-48E8-A10A-55D5E3144D82}" srcOrd="2" destOrd="0" parTransId="{1D44524B-7D02-4CF2-B9E6-5FC7106F220F}" sibTransId="{D3A2A31A-EDEF-4EFC-8754-9417C8D6ADE4}"/>
    <dgm:cxn modelId="{7E127B57-1863-4708-AE08-6ACED51EB73E}" srcId="{252B0B33-80BC-410D-8610-8B5237533C57}" destId="{285F6144-40BB-4C85-848C-A55C4C49F9E8}" srcOrd="1" destOrd="0" parTransId="{452B5FDC-7A1B-4FFD-919C-E424C2E68D47}" sibTransId="{2CBEB133-9DE7-4E5C-91F9-BE063E37D774}"/>
    <dgm:cxn modelId="{3BC1AEBD-796E-4D66-9921-87EDDB8EFB10}" type="presOf" srcId="{B6D8F026-752E-48E8-A10A-55D5E3144D82}" destId="{787DB8DF-E512-4A98-A50C-6D7840D113B2}" srcOrd="0" destOrd="0" presId="urn:microsoft.com/office/officeart/2008/layout/LinedList"/>
    <dgm:cxn modelId="{E0597BC0-BD25-4773-96A4-CCC50034D832}" type="presOf" srcId="{285F6144-40BB-4C85-848C-A55C4C49F9E8}" destId="{2E9523E6-8187-470A-B715-31DD31CE890F}" srcOrd="0" destOrd="0" presId="urn:microsoft.com/office/officeart/2008/layout/LinedList"/>
    <dgm:cxn modelId="{FAD3C7E6-4E9D-4151-B822-7DC122FE01F5}" srcId="{252B0B33-80BC-410D-8610-8B5237533C57}" destId="{CDB3A46D-EDB9-4485-8B9A-31C82635C342}" srcOrd="0" destOrd="0" parTransId="{EB1E4833-0293-450A-A402-DDF1EC848635}" sibTransId="{27FAA908-F25A-487A-A950-130B5A255E30}"/>
    <dgm:cxn modelId="{A135AB61-D63D-4D41-854F-54D1566F23E6}" type="presParOf" srcId="{7277553E-6DB0-49DE-9B0A-9D78B7EA9E64}" destId="{5B137580-286A-4EB9-96DA-567B114D7D9C}" srcOrd="0" destOrd="0" presId="urn:microsoft.com/office/officeart/2008/layout/LinedList"/>
    <dgm:cxn modelId="{20114D67-C2EE-4D16-86A9-B127D59537B1}" type="presParOf" srcId="{7277553E-6DB0-49DE-9B0A-9D78B7EA9E64}" destId="{6D06BC94-2AE1-4E55-A242-70E2D298A7ED}" srcOrd="1" destOrd="0" presId="urn:microsoft.com/office/officeart/2008/layout/LinedList"/>
    <dgm:cxn modelId="{7282D99F-A8BB-4A66-96A9-4112FBE92F90}" type="presParOf" srcId="{6D06BC94-2AE1-4E55-A242-70E2D298A7ED}" destId="{7C958143-D620-4C37-A340-B3B8EDF4BB3B}" srcOrd="0" destOrd="0" presId="urn:microsoft.com/office/officeart/2008/layout/LinedList"/>
    <dgm:cxn modelId="{EBB9FACB-10E0-4B4E-9C8B-A565E37E6FC6}" type="presParOf" srcId="{6D06BC94-2AE1-4E55-A242-70E2D298A7ED}" destId="{42ABD538-8858-4230-8652-E4B7CBC0E086}" srcOrd="1" destOrd="0" presId="urn:microsoft.com/office/officeart/2008/layout/LinedList"/>
    <dgm:cxn modelId="{8EBDED7D-ACCE-4C40-95A2-86DA42F22FD1}" type="presParOf" srcId="{7277553E-6DB0-49DE-9B0A-9D78B7EA9E64}" destId="{6DAE8549-C247-4581-BDF9-BA7E322A10C7}" srcOrd="2" destOrd="0" presId="urn:microsoft.com/office/officeart/2008/layout/LinedList"/>
    <dgm:cxn modelId="{FC0C5017-8705-4525-AEED-B30B159790AF}" type="presParOf" srcId="{7277553E-6DB0-49DE-9B0A-9D78B7EA9E64}" destId="{EC97407A-DE11-4971-8064-15D1F5E34673}" srcOrd="3" destOrd="0" presId="urn:microsoft.com/office/officeart/2008/layout/LinedList"/>
    <dgm:cxn modelId="{E6B40245-3957-4D22-836B-32E5B5AD550B}" type="presParOf" srcId="{EC97407A-DE11-4971-8064-15D1F5E34673}" destId="{2E9523E6-8187-470A-B715-31DD31CE890F}" srcOrd="0" destOrd="0" presId="urn:microsoft.com/office/officeart/2008/layout/LinedList"/>
    <dgm:cxn modelId="{3C0CF942-E690-401D-8A76-2821440C6649}" type="presParOf" srcId="{EC97407A-DE11-4971-8064-15D1F5E34673}" destId="{82CBF2EF-B6B2-4FE6-857E-DBC7647731EE}" srcOrd="1" destOrd="0" presId="urn:microsoft.com/office/officeart/2008/layout/LinedList"/>
    <dgm:cxn modelId="{BEEDAB6F-BB4B-463D-802E-584D500F99CA}" type="presParOf" srcId="{7277553E-6DB0-49DE-9B0A-9D78B7EA9E64}" destId="{22C80079-2F07-49F9-A010-74719AF4907A}" srcOrd="4" destOrd="0" presId="urn:microsoft.com/office/officeart/2008/layout/LinedList"/>
    <dgm:cxn modelId="{7956EABC-26AB-4F1D-92D1-0658F42BFD1B}" type="presParOf" srcId="{7277553E-6DB0-49DE-9B0A-9D78B7EA9E64}" destId="{72A35699-D39A-4083-BFED-27D91630727A}" srcOrd="5" destOrd="0" presId="urn:microsoft.com/office/officeart/2008/layout/LinedList"/>
    <dgm:cxn modelId="{F0499279-75F5-43E8-B202-1286312B558C}" type="presParOf" srcId="{72A35699-D39A-4083-BFED-27D91630727A}" destId="{787DB8DF-E512-4A98-A50C-6D7840D113B2}" srcOrd="0" destOrd="0" presId="urn:microsoft.com/office/officeart/2008/layout/LinedList"/>
    <dgm:cxn modelId="{510BA2A3-9B98-40DB-B685-92D37CF53643}" type="presParOf" srcId="{72A35699-D39A-4083-BFED-27D91630727A}" destId="{EE073FBC-CEDB-4D9D-8E24-187CB47C605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197E4-082B-6A4B-82FC-FABD78A21DEC}">
      <dsp:nvSpPr>
        <dsp:cNvPr id="0" name=""/>
        <dsp:cNvSpPr/>
      </dsp:nvSpPr>
      <dsp:spPr>
        <a:xfrm>
          <a:off x="3387" y="1684431"/>
          <a:ext cx="2492632" cy="205590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114300" lvl="1" indent="-114300" algn="l" defTabSz="577850">
            <a:lnSpc>
              <a:spcPct val="90000"/>
            </a:lnSpc>
            <a:spcBef>
              <a:spcPct val="0"/>
            </a:spcBef>
            <a:spcAft>
              <a:spcPct val="15000"/>
            </a:spcAft>
            <a:buChar char="•"/>
          </a:pPr>
          <a:r>
            <a:rPr lang="en-US" sz="1300" kern="1200" dirty="0"/>
            <a:t>Students with disabilities</a:t>
          </a:r>
        </a:p>
        <a:p>
          <a:pPr marL="114300" lvl="1" indent="-114300" algn="l" defTabSz="577850">
            <a:lnSpc>
              <a:spcPct val="90000"/>
            </a:lnSpc>
            <a:spcBef>
              <a:spcPct val="0"/>
            </a:spcBef>
            <a:spcAft>
              <a:spcPct val="15000"/>
            </a:spcAft>
            <a:buChar char="•"/>
          </a:pPr>
          <a:r>
            <a:rPr lang="en-US" sz="1300" kern="1200" dirty="0"/>
            <a:t>Transition elements: mentoring; self-advocacy; career interest building (internships);  college transition support; basic mathematics, reading and writing</a:t>
          </a:r>
        </a:p>
      </dsp:txBody>
      <dsp:txXfrm>
        <a:off x="50699" y="1731743"/>
        <a:ext cx="2398008" cy="1520726"/>
      </dsp:txXfrm>
    </dsp:sp>
    <dsp:sp modelId="{FF7CCC42-B0C0-4140-9FF0-77F11A1D9D44}">
      <dsp:nvSpPr>
        <dsp:cNvPr id="0" name=""/>
        <dsp:cNvSpPr/>
      </dsp:nvSpPr>
      <dsp:spPr>
        <a:xfrm>
          <a:off x="1423654" y="2244019"/>
          <a:ext cx="2645593" cy="2645593"/>
        </a:xfrm>
        <a:prstGeom prst="leftCircularArrow">
          <a:avLst>
            <a:gd name="adj1" fmla="val 2767"/>
            <a:gd name="adj2" fmla="val 337377"/>
            <a:gd name="adj3" fmla="val 2112887"/>
            <a:gd name="adj4" fmla="val 9024489"/>
            <a:gd name="adj5" fmla="val 322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828581-435B-014B-B2D6-EB2D0E875FBA}">
      <dsp:nvSpPr>
        <dsp:cNvPr id="0" name=""/>
        <dsp:cNvSpPr/>
      </dsp:nvSpPr>
      <dsp:spPr>
        <a:xfrm>
          <a:off x="557306" y="3299781"/>
          <a:ext cx="2215673" cy="88110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Pacific Alliance</a:t>
          </a:r>
        </a:p>
      </dsp:txBody>
      <dsp:txXfrm>
        <a:off x="583113" y="3325588"/>
        <a:ext cx="2164059" cy="829486"/>
      </dsp:txXfrm>
    </dsp:sp>
    <dsp:sp modelId="{29005E8F-D0D6-294D-A467-2CCBCE239F64}">
      <dsp:nvSpPr>
        <dsp:cNvPr id="0" name=""/>
        <dsp:cNvSpPr/>
      </dsp:nvSpPr>
      <dsp:spPr>
        <a:xfrm>
          <a:off x="3121514" y="1684431"/>
          <a:ext cx="2492632" cy="205590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114300" lvl="1" indent="-114300" algn="l" defTabSz="577850">
            <a:lnSpc>
              <a:spcPct val="90000"/>
            </a:lnSpc>
            <a:spcBef>
              <a:spcPct val="0"/>
            </a:spcBef>
            <a:spcAft>
              <a:spcPct val="15000"/>
            </a:spcAft>
            <a:buChar char="•"/>
          </a:pPr>
          <a:r>
            <a:rPr lang="en-US" sz="1300" kern="1200" dirty="0"/>
            <a:t>Native Hawaiian students</a:t>
          </a:r>
        </a:p>
        <a:p>
          <a:pPr marL="114300" lvl="1" indent="-114300" algn="l" defTabSz="577850">
            <a:lnSpc>
              <a:spcPct val="90000"/>
            </a:lnSpc>
            <a:spcBef>
              <a:spcPct val="0"/>
            </a:spcBef>
            <a:spcAft>
              <a:spcPct val="15000"/>
            </a:spcAft>
            <a:buChar char="•"/>
          </a:pPr>
          <a:r>
            <a:rPr lang="en-US" sz="1300" kern="1200" dirty="0"/>
            <a:t>Mentoring and role models</a:t>
          </a:r>
        </a:p>
        <a:p>
          <a:pPr marL="114300" lvl="1" indent="-114300" algn="l" defTabSz="577850">
            <a:lnSpc>
              <a:spcPct val="90000"/>
            </a:lnSpc>
            <a:spcBef>
              <a:spcPct val="0"/>
            </a:spcBef>
            <a:spcAft>
              <a:spcPct val="15000"/>
            </a:spcAft>
            <a:buChar char="•"/>
          </a:pPr>
          <a:r>
            <a:rPr lang="en-US" sz="1300" kern="1200" dirty="0"/>
            <a:t>STEM interest building activities – focus on math</a:t>
          </a:r>
        </a:p>
        <a:p>
          <a:pPr marL="114300" lvl="1" indent="-114300" algn="l" defTabSz="577850">
            <a:lnSpc>
              <a:spcPct val="90000"/>
            </a:lnSpc>
            <a:spcBef>
              <a:spcPct val="0"/>
            </a:spcBef>
            <a:spcAft>
              <a:spcPct val="15000"/>
            </a:spcAft>
            <a:buChar char="•"/>
          </a:pPr>
          <a:r>
            <a:rPr lang="en-US" sz="1300" kern="1200" dirty="0"/>
            <a:t>Service learning</a:t>
          </a:r>
        </a:p>
        <a:p>
          <a:pPr marL="114300" lvl="1" indent="-114300" algn="l" defTabSz="577850">
            <a:lnSpc>
              <a:spcPct val="90000"/>
            </a:lnSpc>
            <a:spcBef>
              <a:spcPct val="0"/>
            </a:spcBef>
            <a:spcAft>
              <a:spcPct val="15000"/>
            </a:spcAft>
            <a:buChar char="•"/>
          </a:pPr>
          <a:r>
            <a:rPr lang="en-US" sz="1300" kern="1200" dirty="0"/>
            <a:t>Community involvement</a:t>
          </a:r>
        </a:p>
      </dsp:txBody>
      <dsp:txXfrm>
        <a:off x="3168826" y="2172293"/>
        <a:ext cx="2398008" cy="1520726"/>
      </dsp:txXfrm>
    </dsp:sp>
    <dsp:sp modelId="{61D308B1-91DE-6944-8856-A057B52DF714}">
      <dsp:nvSpPr>
        <dsp:cNvPr id="0" name=""/>
        <dsp:cNvSpPr/>
      </dsp:nvSpPr>
      <dsp:spPr>
        <a:xfrm>
          <a:off x="4521009" y="454539"/>
          <a:ext cx="2964096" cy="2964096"/>
        </a:xfrm>
        <a:prstGeom prst="circularArrow">
          <a:avLst>
            <a:gd name="adj1" fmla="val 2469"/>
            <a:gd name="adj2" fmla="val 299049"/>
            <a:gd name="adj3" fmla="val 19525440"/>
            <a:gd name="adj4" fmla="val 12575511"/>
            <a:gd name="adj5" fmla="val 28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664B008-BABE-844D-8FE1-E3A6446B0B96}">
      <dsp:nvSpPr>
        <dsp:cNvPr id="0" name=""/>
        <dsp:cNvSpPr/>
      </dsp:nvSpPr>
      <dsp:spPr>
        <a:xfrm>
          <a:off x="3675432" y="1243881"/>
          <a:ext cx="2215673" cy="88110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Ka </a:t>
          </a:r>
          <a:r>
            <a:rPr lang="en-US" sz="2800" kern="1200" dirty="0" err="1"/>
            <a:t>Pilina</a:t>
          </a:r>
          <a:r>
            <a:rPr lang="en-US" sz="2800" kern="1200" dirty="0"/>
            <a:t>: AIM Together</a:t>
          </a:r>
        </a:p>
      </dsp:txBody>
      <dsp:txXfrm>
        <a:off x="3701239" y="1269688"/>
        <a:ext cx="2164059" cy="829486"/>
      </dsp:txXfrm>
    </dsp:sp>
    <dsp:sp modelId="{4DAE54D2-158B-5F47-B292-200BBAB55E02}">
      <dsp:nvSpPr>
        <dsp:cNvPr id="0" name=""/>
        <dsp:cNvSpPr/>
      </dsp:nvSpPr>
      <dsp:spPr>
        <a:xfrm>
          <a:off x="6239640" y="1684431"/>
          <a:ext cx="2492632" cy="205590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114300" lvl="1" indent="-114300" algn="l" defTabSz="577850">
            <a:lnSpc>
              <a:spcPct val="90000"/>
            </a:lnSpc>
            <a:spcBef>
              <a:spcPct val="0"/>
            </a:spcBef>
            <a:spcAft>
              <a:spcPct val="15000"/>
            </a:spcAft>
            <a:buChar char="•"/>
          </a:pPr>
          <a:r>
            <a:rPr lang="en-US" sz="1300" kern="1200" dirty="0"/>
            <a:t>Twice exceptional students</a:t>
          </a:r>
        </a:p>
        <a:p>
          <a:pPr marL="114300" lvl="1" indent="-114300" algn="l" defTabSz="577850">
            <a:lnSpc>
              <a:spcPct val="90000"/>
            </a:lnSpc>
            <a:spcBef>
              <a:spcPct val="0"/>
            </a:spcBef>
            <a:spcAft>
              <a:spcPct val="15000"/>
            </a:spcAft>
            <a:buChar char="•"/>
          </a:pPr>
          <a:r>
            <a:rPr lang="en-US" sz="1300" kern="1200" dirty="0"/>
            <a:t>Mentoring – disability &amp; STEM topics</a:t>
          </a:r>
        </a:p>
        <a:p>
          <a:pPr marL="114300" lvl="1" indent="-114300" algn="l" defTabSz="577850">
            <a:lnSpc>
              <a:spcPct val="90000"/>
            </a:lnSpc>
            <a:spcBef>
              <a:spcPct val="0"/>
            </a:spcBef>
            <a:spcAft>
              <a:spcPct val="15000"/>
            </a:spcAft>
            <a:buChar char="•"/>
          </a:pPr>
          <a:r>
            <a:rPr lang="en-US" sz="1300" kern="1200" dirty="0"/>
            <a:t>STEM academic enrichment – focus on science</a:t>
          </a:r>
        </a:p>
        <a:p>
          <a:pPr marL="114300" lvl="1" indent="-114300" algn="l" defTabSz="577850">
            <a:lnSpc>
              <a:spcPct val="90000"/>
            </a:lnSpc>
            <a:spcBef>
              <a:spcPct val="0"/>
            </a:spcBef>
            <a:spcAft>
              <a:spcPct val="15000"/>
            </a:spcAft>
            <a:buChar char="•"/>
          </a:pPr>
          <a:r>
            <a:rPr lang="en-US" sz="1300" kern="1200" dirty="0"/>
            <a:t>College transition support</a:t>
          </a:r>
        </a:p>
        <a:p>
          <a:pPr marL="114300" lvl="1" indent="-114300" algn="l" defTabSz="577850">
            <a:lnSpc>
              <a:spcPct val="90000"/>
            </a:lnSpc>
            <a:spcBef>
              <a:spcPct val="0"/>
            </a:spcBef>
            <a:spcAft>
              <a:spcPct val="15000"/>
            </a:spcAft>
            <a:buChar char="•"/>
          </a:pPr>
          <a:endParaRPr lang="en-US" sz="1300" kern="1200" dirty="0"/>
        </a:p>
      </dsp:txBody>
      <dsp:txXfrm>
        <a:off x="6286952" y="1731743"/>
        <a:ext cx="2398008" cy="1520726"/>
      </dsp:txXfrm>
    </dsp:sp>
    <dsp:sp modelId="{DD3AEA36-69ED-634B-8B61-FFDC65A0C85E}">
      <dsp:nvSpPr>
        <dsp:cNvPr id="0" name=""/>
        <dsp:cNvSpPr/>
      </dsp:nvSpPr>
      <dsp:spPr>
        <a:xfrm>
          <a:off x="6793559" y="3299781"/>
          <a:ext cx="2215673" cy="88110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Project TEAMS</a:t>
          </a:r>
        </a:p>
      </dsp:txBody>
      <dsp:txXfrm>
        <a:off x="6819366" y="3325588"/>
        <a:ext cx="2164059" cy="8294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137580-286A-4EB9-96DA-567B114D7D9C}">
      <dsp:nvSpPr>
        <dsp:cNvPr id="0" name=""/>
        <dsp:cNvSpPr/>
      </dsp:nvSpPr>
      <dsp:spPr>
        <a:xfrm>
          <a:off x="0" y="2337"/>
          <a:ext cx="10972799"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C958143-D620-4C37-A340-B3B8EDF4BB3B}">
      <dsp:nvSpPr>
        <dsp:cNvPr id="0" name=""/>
        <dsp:cNvSpPr/>
      </dsp:nvSpPr>
      <dsp:spPr>
        <a:xfrm>
          <a:off x="0" y="2337"/>
          <a:ext cx="10972799" cy="1594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0" i="0" kern="1200" dirty="0"/>
            <a:t>1. In what ways has the field of postsecondary education made strides in valuing students with disabilities and what are the persistent gaps or inequities that continue to be issues?</a:t>
          </a:r>
          <a:endParaRPr lang="en-US" sz="3200" kern="1200" dirty="0"/>
        </a:p>
      </dsp:txBody>
      <dsp:txXfrm>
        <a:off x="0" y="2337"/>
        <a:ext cx="10972799" cy="1594003"/>
      </dsp:txXfrm>
    </dsp:sp>
    <dsp:sp modelId="{6DAE8549-C247-4581-BDF9-BA7E322A10C7}">
      <dsp:nvSpPr>
        <dsp:cNvPr id="0" name=""/>
        <dsp:cNvSpPr/>
      </dsp:nvSpPr>
      <dsp:spPr>
        <a:xfrm>
          <a:off x="0" y="1596340"/>
          <a:ext cx="10972799" cy="0"/>
        </a:xfrm>
        <a:prstGeom prst="lin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E9523E6-8187-470A-B715-31DD31CE890F}">
      <dsp:nvSpPr>
        <dsp:cNvPr id="0" name=""/>
        <dsp:cNvSpPr/>
      </dsp:nvSpPr>
      <dsp:spPr>
        <a:xfrm>
          <a:off x="0" y="1596340"/>
          <a:ext cx="10972799" cy="1594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0" i="0" kern="1200" dirty="0"/>
            <a:t>2. When considering the whole student, what are the ideas for improving the range of resources available to students?</a:t>
          </a:r>
          <a:endParaRPr lang="en-US" sz="3200" kern="1200" dirty="0"/>
        </a:p>
      </dsp:txBody>
      <dsp:txXfrm>
        <a:off x="0" y="1596340"/>
        <a:ext cx="10972799" cy="1594003"/>
      </dsp:txXfrm>
    </dsp:sp>
    <dsp:sp modelId="{22C80079-2F07-49F9-A010-74719AF4907A}">
      <dsp:nvSpPr>
        <dsp:cNvPr id="0" name=""/>
        <dsp:cNvSpPr/>
      </dsp:nvSpPr>
      <dsp:spPr>
        <a:xfrm>
          <a:off x="0" y="3190343"/>
          <a:ext cx="10972799"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87DB8DF-E512-4A98-A50C-6D7840D113B2}">
      <dsp:nvSpPr>
        <dsp:cNvPr id="0" name=""/>
        <dsp:cNvSpPr/>
      </dsp:nvSpPr>
      <dsp:spPr>
        <a:xfrm>
          <a:off x="0" y="3190343"/>
          <a:ext cx="10972799" cy="1594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0" i="0" kern="1200" dirty="0"/>
            <a:t>3. Where does disability fit within postsecondary diversity, equity, and inclusion (DEI) strategic plans?</a:t>
          </a:r>
          <a:endParaRPr lang="en-US" sz="3200" kern="1200" dirty="0"/>
        </a:p>
      </dsp:txBody>
      <dsp:txXfrm>
        <a:off x="0" y="3190343"/>
        <a:ext cx="10972799" cy="159400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4F3EF4-B395-4351-82BB-D6FC2A76F151}" type="datetimeFigureOut">
              <a:rPr lang="en-US" smtClean="0"/>
              <a:t>7/30/2023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4359AE-9361-4108-9C13-59FCD62441B7}" type="slidenum">
              <a:rPr lang="en-US" smtClean="0"/>
              <a:t>‹#›</a:t>
            </a:fld>
            <a:endParaRPr lang="en-US"/>
          </a:p>
        </p:txBody>
      </p:sp>
    </p:spTree>
    <p:extLst>
      <p:ext uri="{BB962C8B-B14F-4D97-AF65-F5344CB8AC3E}">
        <p14:creationId xmlns:p14="http://schemas.microsoft.com/office/powerpoint/2010/main" val="3830901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354013" y="696913"/>
            <a:ext cx="6194425" cy="34845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1" name="Shape 201"/>
          <p:cNvSpPr txBox="1">
            <a:spLocks noGrp="1"/>
          </p:cNvSpPr>
          <p:nvPr>
            <p:ph type="body" idx="1"/>
          </p:nvPr>
        </p:nvSpPr>
        <p:spPr>
          <a:xfrm>
            <a:off x="690087" y="4413528"/>
            <a:ext cx="5520690" cy="4181237"/>
          </a:xfrm>
          <a:prstGeom prst="rect">
            <a:avLst/>
          </a:prstGeom>
          <a:noFill/>
          <a:ln>
            <a:noFill/>
          </a:ln>
        </p:spPr>
        <p:txBody>
          <a:bodyPr wrap="square" lIns="92513" tIns="46244" rIns="92513" bIns="46244" anchor="t" anchorCtr="0">
            <a:noAutofit/>
          </a:bodyPr>
          <a:lstStyle/>
          <a:p>
            <a:pPr>
              <a:buClr>
                <a:schemeClr val="dk1"/>
              </a:buClr>
              <a:buSzPct val="25000"/>
              <a:buNone/>
            </a:pPr>
            <a:r>
              <a:rPr lang="en-US" dirty="0"/>
              <a:t>Students with disabilities are traditionally underrepresented in both gifted Education </a:t>
            </a:r>
            <a:r>
              <a:rPr lang="en-US" sz="900" dirty="0"/>
              <a:t>(</a:t>
            </a:r>
            <a:r>
              <a:rPr lang="en-US" sz="900" dirty="0" err="1"/>
              <a:t>Nicpon</a:t>
            </a:r>
            <a:r>
              <a:rPr lang="en-US" sz="900" dirty="0"/>
              <a:t>, </a:t>
            </a:r>
            <a:r>
              <a:rPr lang="en-US" sz="900" dirty="0" err="1"/>
              <a:t>Allmon</a:t>
            </a:r>
            <a:r>
              <a:rPr lang="en-US" sz="900" dirty="0"/>
              <a:t>, &amp; Sieck, 2011)</a:t>
            </a:r>
            <a:r>
              <a:rPr lang="en-US" dirty="0"/>
              <a:t> and STEM fields </a:t>
            </a:r>
            <a:r>
              <a:rPr lang="en-US" sz="900" dirty="0"/>
              <a:t>(Metcalf, 2012; NSF, 2013)</a:t>
            </a:r>
            <a:r>
              <a:rPr lang="en-US" dirty="0"/>
              <a:t>.  </a:t>
            </a:r>
          </a:p>
          <a:p>
            <a:pPr>
              <a:buSzPct val="25000"/>
              <a:buNone/>
            </a:pPr>
            <a:r>
              <a:rPr lang="en-US" dirty="0"/>
              <a:t>Unlike the case with underrepresented groups in those fields (e.g., culturally diverse students, economically disadvantaged students, or females), the exact prevalence of twice exceptional students</a:t>
            </a:r>
          </a:p>
          <a:p>
            <a:pPr>
              <a:buSzPct val="25000"/>
              <a:buNone/>
            </a:pPr>
            <a:r>
              <a:rPr lang="en-US" dirty="0"/>
              <a:t>is not known </a:t>
            </a:r>
            <a:r>
              <a:rPr lang="en-US" sz="900" dirty="0"/>
              <a:t>(</a:t>
            </a:r>
            <a:r>
              <a:rPr lang="en-US" sz="900" dirty="0" err="1"/>
              <a:t>Nicpon</a:t>
            </a:r>
            <a:r>
              <a:rPr lang="en-US" sz="900" dirty="0"/>
              <a:t>, </a:t>
            </a:r>
            <a:r>
              <a:rPr lang="en-US" sz="900" dirty="0" err="1"/>
              <a:t>Allmon</a:t>
            </a:r>
            <a:r>
              <a:rPr lang="en-US" sz="900" dirty="0"/>
              <a:t>, &amp; </a:t>
            </a:r>
            <a:r>
              <a:rPr lang="en-US" sz="900" dirty="0" err="1"/>
              <a:t>Sieck</a:t>
            </a:r>
            <a:r>
              <a:rPr lang="en-US" sz="900" dirty="0"/>
              <a:t>, 2011) because there is </a:t>
            </a:r>
            <a:r>
              <a:rPr lang="en-US" sz="900" dirty="0">
                <a:solidFill>
                  <a:srgbClr val="FFFFFF"/>
                </a:solidFill>
              </a:rPr>
              <a:t>no clear definition of gifted students with disabilities. </a:t>
            </a:r>
            <a:endParaRPr dirty="0"/>
          </a:p>
          <a:p>
            <a:pPr>
              <a:buSzPct val="25000"/>
              <a:buNone/>
            </a:pPr>
            <a:endParaRPr dirty="0"/>
          </a:p>
        </p:txBody>
      </p:sp>
      <p:sp>
        <p:nvSpPr>
          <p:cNvPr id="202" name="Shape 202"/>
          <p:cNvSpPr txBox="1">
            <a:spLocks noGrp="1"/>
          </p:cNvSpPr>
          <p:nvPr>
            <p:ph type="sldNum" idx="12"/>
          </p:nvPr>
        </p:nvSpPr>
        <p:spPr>
          <a:xfrm>
            <a:off x="3908892" y="8825443"/>
            <a:ext cx="2990374" cy="464582"/>
          </a:xfrm>
          <a:prstGeom prst="rect">
            <a:avLst/>
          </a:prstGeom>
          <a:noFill/>
          <a:ln>
            <a:noFill/>
          </a:ln>
        </p:spPr>
        <p:txBody>
          <a:bodyPr wrap="square" lIns="92513" tIns="46244" rIns="92513" bIns="46244"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90368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a:spLocks noGrp="1" noRot="1" noChangeAspect="1"/>
          </p:cNvSpPr>
          <p:nvPr>
            <p:ph type="sldImg" idx="2"/>
          </p:nvPr>
        </p:nvSpPr>
        <p:spPr>
          <a:xfrm>
            <a:off x="354013" y="696913"/>
            <a:ext cx="6194425" cy="34845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5" name="Shape 355"/>
          <p:cNvSpPr txBox="1">
            <a:spLocks noGrp="1"/>
          </p:cNvSpPr>
          <p:nvPr>
            <p:ph type="body" idx="1"/>
          </p:nvPr>
        </p:nvSpPr>
        <p:spPr>
          <a:xfrm>
            <a:off x="690087" y="4413528"/>
            <a:ext cx="5520690" cy="4181237"/>
          </a:xfrm>
          <a:prstGeom prst="rect">
            <a:avLst/>
          </a:prstGeom>
          <a:noFill/>
          <a:ln>
            <a:noFill/>
          </a:ln>
        </p:spPr>
        <p:txBody>
          <a:bodyPr wrap="square" lIns="92513" tIns="46244" rIns="92513" bIns="46244" anchor="t" anchorCtr="0">
            <a:noAutofit/>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dirty="0">
                <a:solidFill>
                  <a:srgbClr val="B7004B"/>
                </a:solidFill>
              </a:rPr>
              <a:t>The third component is college transition support. </a:t>
            </a:r>
            <a:endParaRPr lang="en-US" dirty="0"/>
          </a:p>
          <a:p>
            <a:pPr>
              <a:buSzPct val="25000"/>
              <a:buNone/>
            </a:pPr>
            <a:r>
              <a:rPr lang="en-US" dirty="0"/>
              <a:t>The purpose is to provide students with early awareness of the benefits of continuing their education by enrolling in </a:t>
            </a:r>
            <a:r>
              <a:rPr lang="en-US" b="0" dirty="0"/>
              <a:t>college and college application process.</a:t>
            </a:r>
            <a:endParaRPr b="0" dirty="0"/>
          </a:p>
        </p:txBody>
      </p:sp>
      <p:sp>
        <p:nvSpPr>
          <p:cNvPr id="356" name="Shape 356"/>
          <p:cNvSpPr txBox="1">
            <a:spLocks noGrp="1"/>
          </p:cNvSpPr>
          <p:nvPr>
            <p:ph type="sldNum" idx="12"/>
          </p:nvPr>
        </p:nvSpPr>
        <p:spPr>
          <a:xfrm>
            <a:off x="3908892" y="8825443"/>
            <a:ext cx="2990374" cy="464582"/>
          </a:xfrm>
          <a:prstGeom prst="rect">
            <a:avLst/>
          </a:prstGeom>
          <a:noFill/>
          <a:ln>
            <a:noFill/>
          </a:ln>
        </p:spPr>
        <p:txBody>
          <a:bodyPr wrap="square" lIns="92513" tIns="46244" rIns="92513" bIns="46244"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15204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a:spLocks noGrp="1" noRot="1" noChangeAspect="1"/>
          </p:cNvSpPr>
          <p:nvPr>
            <p:ph type="sldImg" idx="2"/>
          </p:nvPr>
        </p:nvSpPr>
        <p:spPr>
          <a:xfrm>
            <a:off x="354013" y="696913"/>
            <a:ext cx="6194425" cy="34845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5" name="Shape 355"/>
          <p:cNvSpPr txBox="1">
            <a:spLocks noGrp="1"/>
          </p:cNvSpPr>
          <p:nvPr>
            <p:ph type="body" idx="1"/>
          </p:nvPr>
        </p:nvSpPr>
        <p:spPr>
          <a:xfrm>
            <a:off x="690087" y="4413528"/>
            <a:ext cx="5520690" cy="4181237"/>
          </a:xfrm>
          <a:prstGeom prst="rect">
            <a:avLst/>
          </a:prstGeom>
          <a:noFill/>
          <a:ln>
            <a:noFill/>
          </a:ln>
        </p:spPr>
        <p:txBody>
          <a:bodyPr wrap="square" lIns="92513" tIns="46244" rIns="92513" bIns="46244" anchor="t" anchorCtr="0">
            <a:noAutofit/>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dirty="0">
                <a:solidFill>
                  <a:srgbClr val="B7004B"/>
                </a:solidFill>
              </a:rPr>
              <a:t>TEAMS students participate in college transition workshops such as introduction to college, study skills, college disability services and resources, resume building and more.</a:t>
            </a:r>
            <a:endParaRPr lang="en-US" dirty="0"/>
          </a:p>
          <a:p>
            <a:pPr>
              <a:buSzPct val="25000"/>
              <a:buNone/>
            </a:pPr>
            <a:endParaRPr dirty="0"/>
          </a:p>
        </p:txBody>
      </p:sp>
      <p:sp>
        <p:nvSpPr>
          <p:cNvPr id="356" name="Shape 356"/>
          <p:cNvSpPr txBox="1">
            <a:spLocks noGrp="1"/>
          </p:cNvSpPr>
          <p:nvPr>
            <p:ph type="sldNum" idx="12"/>
          </p:nvPr>
        </p:nvSpPr>
        <p:spPr>
          <a:xfrm>
            <a:off x="3908892" y="8825443"/>
            <a:ext cx="2990374" cy="464582"/>
          </a:xfrm>
          <a:prstGeom prst="rect">
            <a:avLst/>
          </a:prstGeom>
          <a:noFill/>
          <a:ln>
            <a:noFill/>
          </a:ln>
        </p:spPr>
        <p:txBody>
          <a:bodyPr wrap="square" lIns="92513" tIns="46244" rIns="92513" bIns="46244"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46115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a:spLocks noGrp="1" noRot="1" noChangeAspect="1"/>
          </p:cNvSpPr>
          <p:nvPr>
            <p:ph type="sldImg" idx="2"/>
          </p:nvPr>
        </p:nvSpPr>
        <p:spPr>
          <a:xfrm>
            <a:off x="354013" y="696913"/>
            <a:ext cx="6194425" cy="34845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5" name="Shape 355"/>
          <p:cNvSpPr txBox="1">
            <a:spLocks noGrp="1"/>
          </p:cNvSpPr>
          <p:nvPr>
            <p:ph type="body" idx="1"/>
          </p:nvPr>
        </p:nvSpPr>
        <p:spPr>
          <a:xfrm>
            <a:off x="690087" y="4413528"/>
            <a:ext cx="5520690" cy="4181237"/>
          </a:xfrm>
          <a:prstGeom prst="rect">
            <a:avLst/>
          </a:prstGeom>
          <a:noFill/>
          <a:ln>
            <a:noFill/>
          </a:ln>
        </p:spPr>
        <p:txBody>
          <a:bodyPr wrap="square" lIns="92513" tIns="46244" rIns="92513" bIns="46244" anchor="t" anchorCtr="0">
            <a:noAutofit/>
          </a:bodyPr>
          <a:lstStyle/>
          <a:p>
            <a:pPr>
              <a:buClr>
                <a:srgbClr val="B7004B"/>
              </a:buClr>
              <a:buSzPct val="25000"/>
              <a:buNone/>
            </a:pPr>
            <a:r>
              <a:rPr lang="en-US" dirty="0"/>
              <a:t>As an example of college transition session, students learn about and explore available scholarships for students with disabilities and start to fill out the FAFSA application.  They also learn how to talk and ask for help to a transition counselor at high school. </a:t>
            </a:r>
          </a:p>
        </p:txBody>
      </p:sp>
      <p:sp>
        <p:nvSpPr>
          <p:cNvPr id="356" name="Shape 356"/>
          <p:cNvSpPr txBox="1">
            <a:spLocks noGrp="1"/>
          </p:cNvSpPr>
          <p:nvPr>
            <p:ph type="sldNum" idx="12"/>
          </p:nvPr>
        </p:nvSpPr>
        <p:spPr>
          <a:xfrm>
            <a:off x="3908892" y="8825443"/>
            <a:ext cx="2990374" cy="464582"/>
          </a:xfrm>
          <a:prstGeom prst="rect">
            <a:avLst/>
          </a:prstGeom>
          <a:noFill/>
          <a:ln>
            <a:noFill/>
          </a:ln>
        </p:spPr>
        <p:txBody>
          <a:bodyPr wrap="square" lIns="92513" tIns="46244" rIns="92513" bIns="46244"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37350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354013" y="696913"/>
            <a:ext cx="6194425" cy="34845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4" name="Shape 364"/>
          <p:cNvSpPr txBox="1">
            <a:spLocks noGrp="1"/>
          </p:cNvSpPr>
          <p:nvPr>
            <p:ph type="body" idx="1"/>
          </p:nvPr>
        </p:nvSpPr>
        <p:spPr>
          <a:xfrm>
            <a:off x="690087" y="4413528"/>
            <a:ext cx="5520690" cy="4181237"/>
          </a:xfrm>
          <a:prstGeom prst="rect">
            <a:avLst/>
          </a:prstGeom>
          <a:noFill/>
          <a:ln>
            <a:noFill/>
          </a:ln>
        </p:spPr>
        <p:txBody>
          <a:bodyPr wrap="square" lIns="92513" tIns="46244" rIns="92513" bIns="46244" anchor="t" anchorCtr="0">
            <a:noAutofit/>
          </a:bodyPr>
          <a:lstStyle/>
          <a:p>
            <a:pPr>
              <a:buSzPct val="25000"/>
              <a:buNone/>
            </a:pPr>
            <a:r>
              <a:rPr lang="en-US" dirty="0"/>
              <a:t>At each intervention we have a Community of Practice.  COP members include school administrators, special education teachers, transition coordinators, science teachers, disability and gifted education specialists, and parents.  The COP plays an important part in identifying specific school and participants' needs related to the project, developing a school-based project implementation plan, supporting project implementation at the school, and participating in evaluating students' final projects. </a:t>
            </a:r>
          </a:p>
        </p:txBody>
      </p:sp>
      <p:sp>
        <p:nvSpPr>
          <p:cNvPr id="365" name="Shape 365"/>
          <p:cNvSpPr txBox="1">
            <a:spLocks noGrp="1"/>
          </p:cNvSpPr>
          <p:nvPr>
            <p:ph type="sldNum" idx="12"/>
          </p:nvPr>
        </p:nvSpPr>
        <p:spPr>
          <a:xfrm>
            <a:off x="3908892" y="8825443"/>
            <a:ext cx="2990374" cy="464582"/>
          </a:xfrm>
          <a:prstGeom prst="rect">
            <a:avLst/>
          </a:prstGeom>
          <a:noFill/>
          <a:ln>
            <a:noFill/>
          </a:ln>
        </p:spPr>
        <p:txBody>
          <a:bodyPr wrap="square" lIns="92513" tIns="46244" rIns="92513" bIns="46244"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70803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Recognition of NSF awards</a:t>
            </a:r>
          </a:p>
          <a:p>
            <a:r>
              <a:rPr lang="en-US" dirty="0"/>
              <a:t>Brief description of projects and data informing this presentation</a:t>
            </a:r>
          </a:p>
          <a:p>
            <a:r>
              <a:rPr lang="en-US" dirty="0"/>
              <a:t>Recognition of project partners</a:t>
            </a:r>
          </a:p>
        </p:txBody>
      </p:sp>
      <p:sp>
        <p:nvSpPr>
          <p:cNvPr id="4" name="Slide Number Placeholder 3"/>
          <p:cNvSpPr>
            <a:spLocks noGrp="1"/>
          </p:cNvSpPr>
          <p:nvPr>
            <p:ph type="sldNum" sz="quarter" idx="5"/>
          </p:nvPr>
        </p:nvSpPr>
        <p:spPr/>
        <p:txBody>
          <a:bodyPr/>
          <a:lstStyle/>
          <a:p>
            <a:fld id="{017142BC-A7BD-4276-975D-6351998F7C85}" type="slidenum">
              <a:rPr lang="en-US" smtClean="0"/>
              <a:t>33</a:t>
            </a:fld>
            <a:endParaRPr lang="en-US" dirty="0"/>
          </a:p>
        </p:txBody>
      </p:sp>
    </p:spTree>
    <p:extLst>
      <p:ext uri="{BB962C8B-B14F-4D97-AF65-F5344CB8AC3E}">
        <p14:creationId xmlns:p14="http://schemas.microsoft.com/office/powerpoint/2010/main" val="3253781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7142BC-A7BD-4276-975D-6351998F7C85}" type="slidenum">
              <a:rPr lang="en-US" smtClean="0"/>
              <a:t>37</a:t>
            </a:fld>
            <a:endParaRPr lang="en-US" dirty="0"/>
          </a:p>
        </p:txBody>
      </p:sp>
    </p:spTree>
    <p:extLst>
      <p:ext uri="{BB962C8B-B14F-4D97-AF65-F5344CB8AC3E}">
        <p14:creationId xmlns:p14="http://schemas.microsoft.com/office/powerpoint/2010/main" val="676988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Defining DYNA STEM and neurodiverse learners (define).  What is meant by advantage? </a:t>
            </a:r>
          </a:p>
          <a:p>
            <a:r>
              <a:rPr lang="en-US" dirty="0"/>
              <a:t>Person-first/Identify-first language, neurodiversity is considered a natural, human variation</a:t>
            </a:r>
          </a:p>
          <a:p>
            <a:endParaRPr lang="en-US" dirty="0"/>
          </a:p>
        </p:txBody>
      </p:sp>
      <p:sp>
        <p:nvSpPr>
          <p:cNvPr id="4" name="Slide Number Placeholder 3"/>
          <p:cNvSpPr>
            <a:spLocks noGrp="1"/>
          </p:cNvSpPr>
          <p:nvPr>
            <p:ph type="sldNum" sz="quarter" idx="5"/>
          </p:nvPr>
        </p:nvSpPr>
        <p:spPr/>
        <p:txBody>
          <a:bodyPr/>
          <a:lstStyle/>
          <a:p>
            <a:fld id="{017142BC-A7BD-4276-975D-6351998F7C85}" type="slidenum">
              <a:rPr lang="en-US" smtClean="0"/>
              <a:t>38</a:t>
            </a:fld>
            <a:endParaRPr lang="en-US" dirty="0"/>
          </a:p>
        </p:txBody>
      </p:sp>
    </p:spTree>
    <p:extLst>
      <p:ext uri="{BB962C8B-B14F-4D97-AF65-F5344CB8AC3E}">
        <p14:creationId xmlns:p14="http://schemas.microsoft.com/office/powerpoint/2010/main" val="82748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items.  How many of those 10 items are also good for you?</a:t>
            </a:r>
          </a:p>
        </p:txBody>
      </p:sp>
      <p:sp>
        <p:nvSpPr>
          <p:cNvPr id="4" name="Slide Number Placeholder 3"/>
          <p:cNvSpPr>
            <a:spLocks noGrp="1"/>
          </p:cNvSpPr>
          <p:nvPr>
            <p:ph type="sldNum" sz="quarter" idx="5"/>
          </p:nvPr>
        </p:nvSpPr>
        <p:spPr/>
        <p:txBody>
          <a:bodyPr/>
          <a:lstStyle/>
          <a:p>
            <a:fld id="{017142BC-A7BD-4276-975D-6351998F7C85}" type="slidenum">
              <a:rPr lang="en-US" smtClean="0"/>
              <a:t>40</a:t>
            </a:fld>
            <a:endParaRPr lang="en-US" dirty="0"/>
          </a:p>
        </p:txBody>
      </p:sp>
    </p:spTree>
    <p:extLst>
      <p:ext uri="{BB962C8B-B14F-4D97-AF65-F5344CB8AC3E}">
        <p14:creationId xmlns:p14="http://schemas.microsoft.com/office/powerpoint/2010/main" val="3517793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items.  How many of those 10 items are also good for you?</a:t>
            </a:r>
          </a:p>
        </p:txBody>
      </p:sp>
      <p:sp>
        <p:nvSpPr>
          <p:cNvPr id="4" name="Slide Number Placeholder 3"/>
          <p:cNvSpPr>
            <a:spLocks noGrp="1"/>
          </p:cNvSpPr>
          <p:nvPr>
            <p:ph type="sldNum" sz="quarter" idx="5"/>
          </p:nvPr>
        </p:nvSpPr>
        <p:spPr/>
        <p:txBody>
          <a:bodyPr/>
          <a:lstStyle/>
          <a:p>
            <a:fld id="{017142BC-A7BD-4276-975D-6351998F7C85}" type="slidenum">
              <a:rPr lang="en-US" smtClean="0"/>
              <a:t>41</a:t>
            </a:fld>
            <a:endParaRPr lang="en-US" dirty="0"/>
          </a:p>
        </p:txBody>
      </p:sp>
    </p:spTree>
    <p:extLst>
      <p:ext uri="{BB962C8B-B14F-4D97-AF65-F5344CB8AC3E}">
        <p14:creationId xmlns:p14="http://schemas.microsoft.com/office/powerpoint/2010/main" val="87104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7142BC-A7BD-4276-975D-6351998F7C85}" type="slidenum">
              <a:rPr lang="en-US" smtClean="0"/>
              <a:t>42</a:t>
            </a:fld>
            <a:endParaRPr lang="en-US" dirty="0"/>
          </a:p>
        </p:txBody>
      </p:sp>
    </p:spTree>
    <p:extLst>
      <p:ext uri="{BB962C8B-B14F-4D97-AF65-F5344CB8AC3E}">
        <p14:creationId xmlns:p14="http://schemas.microsoft.com/office/powerpoint/2010/main" val="130194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354013" y="696913"/>
            <a:ext cx="6194425" cy="34845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7" name="Shape 217"/>
          <p:cNvSpPr txBox="1">
            <a:spLocks noGrp="1"/>
          </p:cNvSpPr>
          <p:nvPr>
            <p:ph type="body" idx="1"/>
          </p:nvPr>
        </p:nvSpPr>
        <p:spPr>
          <a:xfrm>
            <a:off x="690087" y="4413528"/>
            <a:ext cx="5520690" cy="4181237"/>
          </a:xfrm>
          <a:prstGeom prst="rect">
            <a:avLst/>
          </a:prstGeom>
          <a:noFill/>
          <a:ln>
            <a:noFill/>
          </a:ln>
        </p:spPr>
        <p:txBody>
          <a:bodyPr wrap="square" lIns="92513" tIns="46244" rIns="92513" bIns="46244" anchor="t" anchorCtr="0">
            <a:noAutofit/>
          </a:bodyPr>
          <a:lstStyle/>
          <a:p>
            <a:pPr marL="346981" indent="-346981">
              <a:buClr>
                <a:schemeClr val="dk1"/>
              </a:buClr>
              <a:buSzPct val="333333"/>
              <a:buFont typeface="Arial"/>
              <a:buChar char="•"/>
            </a:pPr>
            <a:endParaRPr lang="en-US" sz="4000" dirty="0"/>
          </a:p>
          <a:p>
            <a:pPr marL="346981" indent="-346981">
              <a:buClr>
                <a:schemeClr val="dk1"/>
              </a:buClr>
              <a:buSzPct val="100000"/>
              <a:buFont typeface="Arial"/>
              <a:buChar char="•"/>
            </a:pPr>
            <a:r>
              <a:rPr lang="en-US" dirty="0"/>
              <a:t>In confronting the daily challenges of living with a disability, individuals with disabilities must apply creative thinking to solve problems, adapt to new circumstances, and accomplish tasks.  As a result of disability-related experiences, they have developed valuable thinking dispositions that lead to innovation and varied approaches to achieving success </a:t>
            </a:r>
            <a:r>
              <a:rPr lang="en-US" sz="800" dirty="0"/>
              <a:t>(Department of Labor, 2013)</a:t>
            </a:r>
            <a:r>
              <a:rPr lang="en-US" dirty="0"/>
              <a:t>.  </a:t>
            </a:r>
          </a:p>
          <a:p>
            <a:pPr marL="346981" indent="-346981">
              <a:buClr>
                <a:schemeClr val="dk1"/>
              </a:buClr>
              <a:buSzPct val="100000"/>
              <a:buFont typeface="Arial"/>
              <a:buChar char="•"/>
            </a:pPr>
            <a:r>
              <a:rPr lang="en-US" dirty="0"/>
              <a:t>Successful individuals with disabilities invest </a:t>
            </a:r>
            <a:r>
              <a:rPr lang="en-US" b="1" dirty="0"/>
              <a:t>high levels of commitment toward their goals</a:t>
            </a:r>
            <a:r>
              <a:rPr lang="en-US" dirty="0"/>
              <a:t>, </a:t>
            </a:r>
            <a:r>
              <a:rPr lang="en-US" b="1" dirty="0"/>
              <a:t>turn challenges into opportunities</a:t>
            </a:r>
            <a:r>
              <a:rPr lang="en-US" dirty="0"/>
              <a:t>, and </a:t>
            </a:r>
            <a:r>
              <a:rPr lang="en-US" b="1" dirty="0"/>
              <a:t>seek innovative solutions to problems </a:t>
            </a:r>
            <a:r>
              <a:rPr lang="en-US" sz="800" dirty="0"/>
              <a:t>(Denhardt, 2008; Force, 2007; Gerber, 2002; Seymour &amp; Hunter 1998)</a:t>
            </a:r>
            <a:r>
              <a:rPr lang="en-US" dirty="0"/>
              <a:t>, which </a:t>
            </a:r>
            <a:r>
              <a:rPr lang="en-US" b="1" dirty="0"/>
              <a:t>are essential dispositions of scientifically promising individuals.  </a:t>
            </a:r>
          </a:p>
          <a:p>
            <a:pPr marL="346981" indent="-346981">
              <a:buClr>
                <a:schemeClr val="dk1"/>
              </a:buClr>
              <a:buSzPct val="100000"/>
              <a:buFont typeface="Arial"/>
              <a:buChar char="•"/>
            </a:pPr>
            <a:endParaRPr lang="en-US" dirty="0"/>
          </a:p>
          <a:p>
            <a:pPr>
              <a:buSzPct val="25000"/>
              <a:buNone/>
            </a:pPr>
            <a:endParaRPr sz="800" dirty="0"/>
          </a:p>
          <a:p>
            <a:pPr>
              <a:buSzPct val="25000"/>
              <a:buNone/>
            </a:pPr>
            <a:endParaRPr dirty="0"/>
          </a:p>
        </p:txBody>
      </p:sp>
      <p:sp>
        <p:nvSpPr>
          <p:cNvPr id="218" name="Shape 218"/>
          <p:cNvSpPr txBox="1">
            <a:spLocks noGrp="1"/>
          </p:cNvSpPr>
          <p:nvPr>
            <p:ph type="sldNum" idx="12"/>
          </p:nvPr>
        </p:nvSpPr>
        <p:spPr>
          <a:xfrm>
            <a:off x="3908892" y="8825443"/>
            <a:ext cx="2990374" cy="464582"/>
          </a:xfrm>
          <a:prstGeom prst="rect">
            <a:avLst/>
          </a:prstGeom>
          <a:noFill/>
          <a:ln>
            <a:noFill/>
          </a:ln>
        </p:spPr>
        <p:txBody>
          <a:bodyPr wrap="square" lIns="92513" tIns="46244" rIns="92513" bIns="46244"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82173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4359AE-9361-4108-9C13-59FCD62441B7}" type="slidenum">
              <a:rPr lang="en-US" smtClean="0"/>
              <a:t>43</a:t>
            </a:fld>
            <a:endParaRPr lang="en-US"/>
          </a:p>
        </p:txBody>
      </p:sp>
    </p:spTree>
    <p:extLst>
      <p:ext uri="{BB962C8B-B14F-4D97-AF65-F5344CB8AC3E}">
        <p14:creationId xmlns:p14="http://schemas.microsoft.com/office/powerpoint/2010/main" val="3941006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buFontTx/>
              <a:buNone/>
            </a:pPr>
            <a:r>
              <a:rPr lang="en-US" sz="1200" b="0" i="0" u="none" strike="noStrike" kern="1200" cap="none" dirty="0">
                <a:solidFill>
                  <a:schemeClr val="bg1"/>
                </a:solidFill>
                <a:latin typeface="Calibri"/>
                <a:ea typeface="Calibri"/>
                <a:cs typeface="Calibri"/>
                <a:sym typeface="Calibri"/>
              </a:rPr>
              <a:t>Twice-exceptional students need differentiated and enriched academic experiences in the area of their interest to fulfill their potential.  </a:t>
            </a:r>
          </a:p>
          <a:p>
            <a:pPr>
              <a:lnSpc>
                <a:spcPct val="150000"/>
              </a:lnSpc>
              <a:buFontTx/>
              <a:buNone/>
            </a:pPr>
            <a:r>
              <a:rPr lang="en-US" sz="1200" b="0" i="0" u="none" strike="noStrike" kern="1200" cap="none" dirty="0">
                <a:solidFill>
                  <a:schemeClr val="bg1"/>
                </a:solidFill>
                <a:latin typeface="Calibri"/>
                <a:ea typeface="Calibri"/>
                <a:cs typeface="Calibri"/>
                <a:sym typeface="Calibri"/>
              </a:rPr>
              <a:t>The enrichment activities need to:</a:t>
            </a:r>
          </a:p>
          <a:p>
            <a:pPr marL="285750" indent="-285750">
              <a:lnSpc>
                <a:spcPct val="150000"/>
              </a:lnSpc>
              <a:buFont typeface="Arial"/>
              <a:buChar char="•"/>
            </a:pPr>
            <a:r>
              <a:rPr lang="en-US" sz="1200" b="0" i="0" u="none" strike="noStrike" kern="1200" cap="none" dirty="0">
                <a:solidFill>
                  <a:schemeClr val="bg1"/>
                </a:solidFill>
                <a:latin typeface="Calibri"/>
                <a:ea typeface="Calibri"/>
                <a:cs typeface="Calibri"/>
                <a:sym typeface="Calibri"/>
              </a:rPr>
              <a:t>allow students to explore their areas of interest in their preferred ways of learning </a:t>
            </a:r>
          </a:p>
          <a:p>
            <a:pPr marL="285750" indent="-285750">
              <a:lnSpc>
                <a:spcPct val="150000"/>
              </a:lnSpc>
              <a:buFont typeface="Arial"/>
              <a:buChar char="•"/>
            </a:pPr>
            <a:r>
              <a:rPr lang="en-US" sz="1200" b="0" i="0" u="none" strike="noStrike" kern="1200" cap="none" dirty="0">
                <a:solidFill>
                  <a:schemeClr val="bg1"/>
                </a:solidFill>
                <a:latin typeface="Calibri"/>
                <a:ea typeface="Calibri"/>
                <a:cs typeface="Calibri"/>
                <a:sym typeface="Calibri"/>
              </a:rPr>
              <a:t>help build necessary skills to grow as an independent researcher by gradually releasing the responsibility of learning to students</a:t>
            </a:r>
          </a:p>
          <a:p>
            <a:pPr marL="285750" indent="-285750">
              <a:lnSpc>
                <a:spcPct val="150000"/>
              </a:lnSpc>
              <a:buFont typeface="Arial"/>
              <a:buChar char="•"/>
            </a:pPr>
            <a:r>
              <a:rPr lang="en-US" sz="1200" b="0" i="0" u="none" strike="noStrike" kern="1200" cap="none" dirty="0">
                <a:solidFill>
                  <a:schemeClr val="bg1"/>
                </a:solidFill>
                <a:latin typeface="Calibri"/>
                <a:ea typeface="Calibri"/>
                <a:cs typeface="Calibri"/>
                <a:sym typeface="Calibri"/>
              </a:rPr>
              <a:t>provide an opportunity to conduct their own research, share it with a public audience in their preferred ways of expression, and receive feedback</a:t>
            </a:r>
          </a:p>
          <a:p>
            <a:endParaRPr lang="en-US"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57781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354013" y="696913"/>
            <a:ext cx="6194425" cy="34845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6" name="Shape 326"/>
          <p:cNvSpPr txBox="1">
            <a:spLocks noGrp="1"/>
          </p:cNvSpPr>
          <p:nvPr>
            <p:ph type="body" idx="1"/>
          </p:nvPr>
        </p:nvSpPr>
        <p:spPr>
          <a:xfrm>
            <a:off x="690087" y="4413528"/>
            <a:ext cx="5520690" cy="4181237"/>
          </a:xfrm>
          <a:prstGeom prst="rect">
            <a:avLst/>
          </a:prstGeom>
          <a:noFill/>
          <a:ln>
            <a:noFill/>
          </a:ln>
        </p:spPr>
        <p:txBody>
          <a:bodyPr wrap="square" lIns="92513" tIns="46244" rIns="92513" bIns="46244" anchor="t" anchorCtr="0">
            <a:noAutofit/>
          </a:bodyPr>
          <a:lstStyle/>
          <a:p>
            <a:pPr>
              <a:buClr>
                <a:srgbClr val="B7004B"/>
              </a:buClr>
              <a:buSzPct val="25000"/>
              <a:buNone/>
            </a:pPr>
            <a:r>
              <a:rPr lang="en-US" dirty="0">
                <a:solidFill>
                  <a:srgbClr val="B7004B"/>
                </a:solidFill>
              </a:rPr>
              <a:t>One of the first things that our students do is to get to know themselves better through their individual student profile using </a:t>
            </a:r>
            <a:r>
              <a:rPr lang="en-US" dirty="0" err="1">
                <a:solidFill>
                  <a:srgbClr val="B7004B"/>
                </a:solidFill>
              </a:rPr>
              <a:t>Renzulli</a:t>
            </a:r>
            <a:r>
              <a:rPr lang="en-US" dirty="0">
                <a:solidFill>
                  <a:srgbClr val="B7004B"/>
                </a:solidFill>
              </a:rPr>
              <a:t> Learning program.  Through this profile, they become more aware of their top three interest areas, learning preferences and how they like to express what they know. </a:t>
            </a:r>
          </a:p>
          <a:p>
            <a:pPr>
              <a:buClr>
                <a:srgbClr val="B7004B"/>
              </a:buClr>
              <a:buSzPct val="25000"/>
              <a:buNone/>
            </a:pPr>
            <a:r>
              <a:rPr lang="en-US" dirty="0">
                <a:solidFill>
                  <a:srgbClr val="B7004B"/>
                </a:solidFill>
              </a:rPr>
              <a:t>Using the resources, differently provided in alignment with their own learning preferences by the program, students explore topics of interest in STEM and build thinking skills.  </a:t>
            </a:r>
          </a:p>
        </p:txBody>
      </p:sp>
      <p:sp>
        <p:nvSpPr>
          <p:cNvPr id="327" name="Shape 327"/>
          <p:cNvSpPr txBox="1">
            <a:spLocks noGrp="1"/>
          </p:cNvSpPr>
          <p:nvPr>
            <p:ph type="sldNum" idx="12"/>
          </p:nvPr>
        </p:nvSpPr>
        <p:spPr>
          <a:xfrm>
            <a:off x="3908892" y="8825443"/>
            <a:ext cx="2990374" cy="464582"/>
          </a:xfrm>
          <a:prstGeom prst="rect">
            <a:avLst/>
          </a:prstGeom>
          <a:noFill/>
          <a:ln>
            <a:noFill/>
          </a:ln>
        </p:spPr>
        <p:txBody>
          <a:bodyPr wrap="square" lIns="92513" tIns="46244" rIns="92513" bIns="46244"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29994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a:spLocks noGrp="1" noRot="1" noChangeAspect="1"/>
          </p:cNvSpPr>
          <p:nvPr>
            <p:ph type="sldImg" idx="2"/>
          </p:nvPr>
        </p:nvSpPr>
        <p:spPr>
          <a:xfrm>
            <a:off x="354013" y="696913"/>
            <a:ext cx="6194425" cy="34845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4" name="Shape 334"/>
          <p:cNvSpPr txBox="1">
            <a:spLocks noGrp="1"/>
          </p:cNvSpPr>
          <p:nvPr>
            <p:ph type="body" idx="1"/>
          </p:nvPr>
        </p:nvSpPr>
        <p:spPr>
          <a:xfrm>
            <a:off x="690087" y="4413528"/>
            <a:ext cx="5520690" cy="4181237"/>
          </a:xfrm>
          <a:prstGeom prst="rect">
            <a:avLst/>
          </a:prstGeom>
          <a:noFill/>
          <a:ln>
            <a:noFill/>
          </a:ln>
        </p:spPr>
        <p:txBody>
          <a:bodyPr wrap="square" lIns="92513" tIns="46244" rIns="92513" bIns="46244" anchor="t" anchorCtr="0">
            <a:noAutofit/>
          </a:bodyPr>
          <a:lstStyle/>
          <a:p>
            <a:pPr>
              <a:buClr>
                <a:schemeClr val="dk1"/>
              </a:buClr>
              <a:buSzPct val="25000"/>
              <a:buNone/>
            </a:pPr>
            <a:r>
              <a:rPr lang="en-US" dirty="0"/>
              <a:t>In addition, students improve their scientific thinking skills as doing 6 hands-on activities in the fields of chemistry, astronomy, circuits, soil science, health science and window garden or sustainability.</a:t>
            </a:r>
          </a:p>
          <a:p>
            <a:pPr>
              <a:buClr>
                <a:schemeClr val="dk1"/>
              </a:buClr>
              <a:buSzPct val="25000"/>
              <a:buNone/>
            </a:pPr>
            <a:endParaRPr lang="en-US" dirty="0"/>
          </a:p>
        </p:txBody>
      </p:sp>
      <p:sp>
        <p:nvSpPr>
          <p:cNvPr id="335" name="Shape 335"/>
          <p:cNvSpPr txBox="1">
            <a:spLocks noGrp="1"/>
          </p:cNvSpPr>
          <p:nvPr>
            <p:ph type="sldNum" idx="12"/>
          </p:nvPr>
        </p:nvSpPr>
        <p:spPr>
          <a:xfrm>
            <a:off x="3908892" y="8825443"/>
            <a:ext cx="2990374" cy="464582"/>
          </a:xfrm>
          <a:prstGeom prst="rect">
            <a:avLst/>
          </a:prstGeom>
          <a:noFill/>
          <a:ln>
            <a:noFill/>
          </a:ln>
        </p:spPr>
        <p:txBody>
          <a:bodyPr wrap="square" lIns="92513" tIns="46244" rIns="92513" bIns="46244"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80116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Then</a:t>
            </a:r>
            <a:r>
              <a:rPr lang="en-US" baseline="0" dirty="0"/>
              <a:t>, they are guided to decide a specific topic area and carry out their independent science project. Then, students present their projects in a way that best fits to their personal expression style. </a:t>
            </a:r>
          </a:p>
          <a:p>
            <a:pPr>
              <a:buNone/>
            </a:pPr>
            <a:endParaRPr lang="en-US" baseline="0" dirty="0"/>
          </a:p>
          <a:p>
            <a:pPr>
              <a:buNone/>
            </a:pPr>
            <a:endParaRPr lang="en-US" baseline="0" dirty="0"/>
          </a:p>
          <a:p>
            <a:pPr>
              <a:buNone/>
            </a:pPr>
            <a:endParaRPr lang="en-US" dirty="0"/>
          </a:p>
        </p:txBody>
      </p:sp>
      <p:sp>
        <p:nvSpPr>
          <p:cNvPr id="4" name="Slide Number Placeholder 3"/>
          <p:cNvSpPr>
            <a:spLocks noGrp="1"/>
          </p:cNvSpPr>
          <p:nvPr>
            <p:ph type="sldNum" idx="10"/>
          </p:nvPr>
        </p:nvSpPr>
        <p:spPr/>
        <p:txBody>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44597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354013" y="696913"/>
            <a:ext cx="6194425" cy="34845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6" name="Shape 346"/>
          <p:cNvSpPr txBox="1">
            <a:spLocks noGrp="1"/>
          </p:cNvSpPr>
          <p:nvPr>
            <p:ph type="body" idx="1"/>
          </p:nvPr>
        </p:nvSpPr>
        <p:spPr>
          <a:xfrm>
            <a:off x="690087" y="4413528"/>
            <a:ext cx="5520690" cy="4181237"/>
          </a:xfrm>
          <a:prstGeom prst="rect">
            <a:avLst/>
          </a:prstGeom>
          <a:noFill/>
          <a:ln>
            <a:noFill/>
          </a:ln>
        </p:spPr>
        <p:txBody>
          <a:bodyPr wrap="square" lIns="92513" tIns="46244" rIns="92513" bIns="46244" anchor="t" anchorCtr="0">
            <a:noAutofit/>
          </a:bodyPr>
          <a:lstStyle/>
          <a:p>
            <a:pPr>
              <a:lnSpc>
                <a:spcPct val="130000"/>
              </a:lnSpc>
              <a:buSzPct val="25000"/>
              <a:buNone/>
            </a:pPr>
            <a:r>
              <a:rPr lang="en-US" dirty="0">
                <a:solidFill>
                  <a:srgbClr val="B7004B"/>
                </a:solidFill>
              </a:rPr>
              <a:t>As the second component, Project TEAMS offers mentoring on disabilities and workshops to build students interest in STEM fields. </a:t>
            </a:r>
            <a:endParaRPr lang="en-US" dirty="0"/>
          </a:p>
          <a:p>
            <a:pPr>
              <a:lnSpc>
                <a:spcPct val="130000"/>
              </a:lnSpc>
              <a:buSzPct val="25000"/>
              <a:buNone/>
            </a:pPr>
            <a:endParaRPr dirty="0"/>
          </a:p>
          <a:p>
            <a:pPr>
              <a:buSzPct val="25000"/>
              <a:buNone/>
            </a:pPr>
            <a:endParaRPr dirty="0"/>
          </a:p>
        </p:txBody>
      </p:sp>
      <p:sp>
        <p:nvSpPr>
          <p:cNvPr id="347" name="Shape 347"/>
          <p:cNvSpPr txBox="1">
            <a:spLocks noGrp="1"/>
          </p:cNvSpPr>
          <p:nvPr>
            <p:ph type="sldNum" idx="12"/>
          </p:nvPr>
        </p:nvSpPr>
        <p:spPr>
          <a:xfrm>
            <a:off x="3908892" y="8825443"/>
            <a:ext cx="2990374" cy="464582"/>
          </a:xfrm>
          <a:prstGeom prst="rect">
            <a:avLst/>
          </a:prstGeom>
          <a:noFill/>
          <a:ln>
            <a:noFill/>
          </a:ln>
        </p:spPr>
        <p:txBody>
          <a:bodyPr wrap="square" lIns="92513" tIns="46244" rIns="92513" bIns="46244"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40121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354013" y="696913"/>
            <a:ext cx="6194425" cy="34845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6" name="Shape 346"/>
          <p:cNvSpPr txBox="1">
            <a:spLocks noGrp="1"/>
          </p:cNvSpPr>
          <p:nvPr>
            <p:ph type="body" idx="1"/>
          </p:nvPr>
        </p:nvSpPr>
        <p:spPr>
          <a:xfrm>
            <a:off x="690087" y="4413528"/>
            <a:ext cx="5520690" cy="4181237"/>
          </a:xfrm>
          <a:prstGeom prst="rect">
            <a:avLst/>
          </a:prstGeom>
          <a:noFill/>
          <a:ln>
            <a:noFill/>
          </a:ln>
        </p:spPr>
        <p:txBody>
          <a:bodyPr wrap="square" lIns="92513" tIns="46244" rIns="92513" bIns="46244" anchor="t" anchorCtr="0">
            <a:noAutofit/>
          </a:bodyPr>
          <a:lstStyle/>
          <a:p>
            <a:pPr>
              <a:lnSpc>
                <a:spcPct val="130000"/>
              </a:lnSpc>
              <a:buSzPct val="25000"/>
              <a:buNone/>
            </a:pPr>
            <a:r>
              <a:rPr lang="en-US" dirty="0">
                <a:solidFill>
                  <a:srgbClr val="B7004B"/>
                </a:solidFill>
              </a:rPr>
              <a:t>On the screen is a list of some of the topics we discussed under the mentoring component.  As you can see, these sessions are designed so that students learn</a:t>
            </a:r>
            <a:r>
              <a:rPr lang="en-US" dirty="0"/>
              <a:t> more about their own disability and improve their interest in the STEM fields by learning how to set goals and advocate for themselves and other related topics.</a:t>
            </a:r>
          </a:p>
          <a:p>
            <a:pPr>
              <a:lnSpc>
                <a:spcPct val="130000"/>
              </a:lnSpc>
              <a:buSzPct val="25000"/>
              <a:buNone/>
            </a:pPr>
            <a:endParaRPr lang="en-US" dirty="0"/>
          </a:p>
          <a:p>
            <a:pPr>
              <a:lnSpc>
                <a:spcPct val="130000"/>
              </a:lnSpc>
              <a:buSzPct val="25000"/>
              <a:buNone/>
            </a:pPr>
            <a:endParaRPr lang="en-US" dirty="0"/>
          </a:p>
          <a:p>
            <a:pPr>
              <a:lnSpc>
                <a:spcPct val="130000"/>
              </a:lnSpc>
              <a:buSzPct val="25000"/>
              <a:buNone/>
            </a:pPr>
            <a:endParaRPr dirty="0"/>
          </a:p>
          <a:p>
            <a:pPr>
              <a:buSzPct val="25000"/>
              <a:buNone/>
            </a:pPr>
            <a:endParaRPr dirty="0"/>
          </a:p>
        </p:txBody>
      </p:sp>
      <p:sp>
        <p:nvSpPr>
          <p:cNvPr id="347" name="Shape 347"/>
          <p:cNvSpPr txBox="1">
            <a:spLocks noGrp="1"/>
          </p:cNvSpPr>
          <p:nvPr>
            <p:ph type="sldNum" idx="12"/>
          </p:nvPr>
        </p:nvSpPr>
        <p:spPr>
          <a:xfrm>
            <a:off x="3908892" y="8825443"/>
            <a:ext cx="2990374" cy="464582"/>
          </a:xfrm>
          <a:prstGeom prst="rect">
            <a:avLst/>
          </a:prstGeom>
          <a:noFill/>
          <a:ln>
            <a:noFill/>
          </a:ln>
        </p:spPr>
        <p:txBody>
          <a:bodyPr wrap="square" lIns="92513" tIns="46244" rIns="92513" bIns="46244"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09400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354013" y="696913"/>
            <a:ext cx="6194425" cy="34845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6" name="Shape 346"/>
          <p:cNvSpPr txBox="1">
            <a:spLocks noGrp="1"/>
          </p:cNvSpPr>
          <p:nvPr>
            <p:ph type="body" idx="1"/>
          </p:nvPr>
        </p:nvSpPr>
        <p:spPr>
          <a:xfrm>
            <a:off x="690087" y="4413528"/>
            <a:ext cx="5520690" cy="4181237"/>
          </a:xfrm>
          <a:prstGeom prst="rect">
            <a:avLst/>
          </a:prstGeom>
          <a:noFill/>
          <a:ln>
            <a:noFill/>
          </a:ln>
        </p:spPr>
        <p:txBody>
          <a:bodyPr wrap="square" lIns="92513" tIns="46244" rIns="92513" bIns="46244" anchor="t" anchorCtr="0">
            <a:noAutofit/>
          </a:bodyPr>
          <a:lstStyle/>
          <a:p>
            <a:pPr>
              <a:lnSpc>
                <a:spcPct val="130000"/>
              </a:lnSpc>
              <a:buSzPct val="25000"/>
              <a:buNone/>
            </a:pPr>
            <a:r>
              <a:rPr lang="en-US" dirty="0"/>
              <a:t>Here is one mentoring session example. </a:t>
            </a:r>
          </a:p>
          <a:p>
            <a:pPr>
              <a:lnSpc>
                <a:spcPct val="130000"/>
              </a:lnSpc>
              <a:buSzPct val="25000"/>
              <a:buNone/>
            </a:pPr>
            <a:r>
              <a:rPr lang="en-US" dirty="0"/>
              <a:t>Once they leave high school, students with disabilities no longer have the same guarantees to special education and accommodations that they had in high school.  </a:t>
            </a:r>
          </a:p>
          <a:p>
            <a:pPr>
              <a:lnSpc>
                <a:spcPct val="130000"/>
              </a:lnSpc>
              <a:buSzPct val="25000"/>
              <a:buNone/>
            </a:pPr>
            <a:r>
              <a:rPr lang="en-US" dirty="0"/>
              <a:t>Instead, students need to be their own self-advocates and disclose their learning and attention issues in order to receive accommodations in college.</a:t>
            </a:r>
          </a:p>
          <a:p>
            <a:pPr>
              <a:lnSpc>
                <a:spcPct val="130000"/>
              </a:lnSpc>
              <a:buSzPct val="25000"/>
              <a:buNone/>
            </a:pPr>
            <a:r>
              <a:rPr lang="en-US" sz="1200" dirty="0">
                <a:effectLst/>
              </a:rPr>
              <a:t>So, the self-advocacy lesson guides students to understand the differences between high school and college and learn about college student services and disability services. </a:t>
            </a:r>
          </a:p>
          <a:p>
            <a:pPr>
              <a:lnSpc>
                <a:spcPct val="130000"/>
              </a:lnSpc>
              <a:buSzPct val="25000"/>
              <a:buNone/>
            </a:pPr>
            <a:r>
              <a:rPr lang="en-US" sz="1200" dirty="0">
                <a:effectLst/>
              </a:rPr>
              <a:t>The mentor facilitates students to </a:t>
            </a:r>
            <a:r>
              <a:rPr lang="en-US" dirty="0"/>
              <a:t>understand one’s own needs, explain those needs to others, and request reasonable accommodations.</a:t>
            </a:r>
          </a:p>
          <a:p>
            <a:pPr>
              <a:lnSpc>
                <a:spcPct val="130000"/>
              </a:lnSpc>
              <a:buSzPct val="25000"/>
              <a:buNone/>
            </a:pPr>
            <a:endParaRPr lang="en-US" sz="1200" dirty="0">
              <a:effectLst/>
            </a:endParaRPr>
          </a:p>
          <a:p>
            <a:pPr>
              <a:lnSpc>
                <a:spcPct val="130000"/>
              </a:lnSpc>
              <a:buSzPct val="25000"/>
              <a:buNone/>
            </a:pPr>
            <a:endParaRPr lang="en-US" dirty="0"/>
          </a:p>
          <a:p>
            <a:pPr>
              <a:lnSpc>
                <a:spcPct val="130000"/>
              </a:lnSpc>
              <a:buSzPct val="25000"/>
              <a:buNone/>
            </a:pPr>
            <a:endParaRPr dirty="0"/>
          </a:p>
          <a:p>
            <a:pPr>
              <a:buSzPct val="25000"/>
              <a:buNone/>
            </a:pPr>
            <a:endParaRPr dirty="0"/>
          </a:p>
        </p:txBody>
      </p:sp>
      <p:sp>
        <p:nvSpPr>
          <p:cNvPr id="347" name="Shape 347"/>
          <p:cNvSpPr txBox="1">
            <a:spLocks noGrp="1"/>
          </p:cNvSpPr>
          <p:nvPr>
            <p:ph type="sldNum" idx="12"/>
          </p:nvPr>
        </p:nvSpPr>
        <p:spPr>
          <a:xfrm>
            <a:off x="3908892" y="8825443"/>
            <a:ext cx="2990374" cy="464582"/>
          </a:xfrm>
          <a:prstGeom prst="rect">
            <a:avLst/>
          </a:prstGeom>
          <a:noFill/>
          <a:ln>
            <a:noFill/>
          </a:ln>
        </p:spPr>
        <p:txBody>
          <a:bodyPr wrap="square" lIns="92513" tIns="46244" rIns="92513" bIns="46244"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51431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5AF8116-9E1F-4244-B4FB-72D997602224}" type="datetimeFigureOut">
              <a:rPr lang="en-US" smtClean="0"/>
              <a:t>7/30/2023</a:t>
            </a:fld>
            <a:endParaRPr lang="en-US"/>
          </a:p>
        </p:txBody>
      </p:sp>
      <p:sp>
        <p:nvSpPr>
          <p:cNvPr id="5" name="Footer Placeholder 4"/>
          <p:cNvSpPr>
            <a:spLocks noGrp="1"/>
          </p:cNvSpPr>
          <p:nvPr>
            <p:ph type="ftr" sz="quarter" idx="11"/>
          </p:nvPr>
        </p:nvSpPr>
        <p:spPr/>
        <p:txBody>
          <a:bodyPr/>
          <a:lstStyle>
            <a:lvl1pPr>
              <a:defRPr sz="2800"/>
            </a:lvl1pPr>
          </a:lstStyle>
          <a:p>
            <a:r>
              <a:rPr lang="en-US" dirty="0"/>
              <a:t>AUCD 2022</a:t>
            </a:r>
          </a:p>
        </p:txBody>
      </p:sp>
      <p:sp>
        <p:nvSpPr>
          <p:cNvPr id="6" name="Slide Number Placeholder 5"/>
          <p:cNvSpPr>
            <a:spLocks noGrp="1"/>
          </p:cNvSpPr>
          <p:nvPr>
            <p:ph type="sldNum" sz="quarter" idx="12"/>
          </p:nvPr>
        </p:nvSpPr>
        <p:spPr/>
        <p:txBody>
          <a:bodyPr/>
          <a:lstStyle/>
          <a:p>
            <a:fld id="{A11B371B-2FA6-4FF2-8321-4A2342FA41ED}" type="slidenum">
              <a:rPr lang="en-US" smtClean="0"/>
              <a:t>‹#›</a:t>
            </a:fld>
            <a:endParaRPr lang="en-US"/>
          </a:p>
        </p:txBody>
      </p:sp>
    </p:spTree>
    <p:extLst>
      <p:ext uri="{BB962C8B-B14F-4D97-AF65-F5344CB8AC3E}">
        <p14:creationId xmlns:p14="http://schemas.microsoft.com/office/powerpoint/2010/main" val="1026844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AF8116-9E1F-4244-B4FB-72D997602224}" type="datetimeFigureOut">
              <a:rPr lang="en-US" smtClean="0"/>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1B371B-2FA6-4FF2-8321-4A2342FA41ED}" type="slidenum">
              <a:rPr lang="en-US" smtClean="0"/>
              <a:t>‹#›</a:t>
            </a:fld>
            <a:endParaRPr lang="en-US"/>
          </a:p>
        </p:txBody>
      </p:sp>
    </p:spTree>
    <p:extLst>
      <p:ext uri="{BB962C8B-B14F-4D97-AF65-F5344CB8AC3E}">
        <p14:creationId xmlns:p14="http://schemas.microsoft.com/office/powerpoint/2010/main" val="2540398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AF8116-9E1F-4244-B4FB-72D997602224}" type="datetimeFigureOut">
              <a:rPr lang="en-US" smtClean="0"/>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1B371B-2FA6-4FF2-8321-4A2342FA41ED}" type="slidenum">
              <a:rPr lang="en-US" smtClean="0"/>
              <a:t>‹#›</a:t>
            </a:fld>
            <a:endParaRPr lang="en-US"/>
          </a:p>
        </p:txBody>
      </p:sp>
    </p:spTree>
    <p:extLst>
      <p:ext uri="{BB962C8B-B14F-4D97-AF65-F5344CB8AC3E}">
        <p14:creationId xmlns:p14="http://schemas.microsoft.com/office/powerpoint/2010/main" val="3413575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FD522A1A-329B-6462-04B0-4A53737D50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939DB58-9AE2-0CE4-E46D-96D8C6FE2B4F}"/>
              </a:ext>
            </a:extLst>
          </p:cNvPr>
          <p:cNvSpPr>
            <a:spLocks noGrp="1"/>
          </p:cNvSpPr>
          <p:nvPr>
            <p:ph type="ctrTitle"/>
          </p:nvPr>
        </p:nvSpPr>
        <p:spPr>
          <a:xfrm>
            <a:off x="1524000" y="1122363"/>
            <a:ext cx="54102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A492F0F6-2D5E-0CE8-27D4-1B39C946B016}"/>
              </a:ext>
            </a:extLst>
          </p:cNvPr>
          <p:cNvSpPr>
            <a:spLocks noGrp="1"/>
          </p:cNvSpPr>
          <p:nvPr>
            <p:ph type="subTitle" idx="1"/>
          </p:nvPr>
        </p:nvSpPr>
        <p:spPr>
          <a:xfrm>
            <a:off x="1524000" y="3602038"/>
            <a:ext cx="54102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9281CC-1F6D-AE00-11EC-4110062B7B20}"/>
              </a:ext>
            </a:extLst>
          </p:cNvPr>
          <p:cNvSpPr>
            <a:spLocks noGrp="1"/>
          </p:cNvSpPr>
          <p:nvPr>
            <p:ph type="dt" sz="half" idx="10"/>
          </p:nvPr>
        </p:nvSpPr>
        <p:spPr/>
        <p:txBody>
          <a:bodyPr/>
          <a:lstStyle/>
          <a:p>
            <a:fld id="{3E6E1B9C-A16E-4A79-B097-816FA7241542}" type="datetimeFigureOut">
              <a:rPr lang="en-US" smtClean="0"/>
              <a:t>7/30/2023</a:t>
            </a:fld>
            <a:endParaRPr lang="en-US"/>
          </a:p>
        </p:txBody>
      </p:sp>
      <p:sp>
        <p:nvSpPr>
          <p:cNvPr id="5" name="Footer Placeholder 4">
            <a:extLst>
              <a:ext uri="{FF2B5EF4-FFF2-40B4-BE49-F238E27FC236}">
                <a16:creationId xmlns:a16="http://schemas.microsoft.com/office/drawing/2014/main" id="{BAED56AA-1C28-FB96-9E2A-68D83E68C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A6E444-4753-6F6E-CC56-F929530807FC}"/>
              </a:ext>
            </a:extLst>
          </p:cNvPr>
          <p:cNvSpPr>
            <a:spLocks noGrp="1"/>
          </p:cNvSpPr>
          <p:nvPr>
            <p:ph type="sldNum" sz="quarter" idx="12"/>
          </p:nvPr>
        </p:nvSpPr>
        <p:spPr/>
        <p:txBody>
          <a:bodyPr/>
          <a:lstStyle/>
          <a:p>
            <a:fld id="{A0F34245-3EA7-49AA-A24E-84317AF4EBC6}" type="slidenum">
              <a:rPr lang="en-US" smtClean="0"/>
              <a:t>‹#›</a:t>
            </a:fld>
            <a:endParaRPr lang="en-US"/>
          </a:p>
        </p:txBody>
      </p:sp>
    </p:spTree>
    <p:extLst>
      <p:ext uri="{BB962C8B-B14F-4D97-AF65-F5344CB8AC3E}">
        <p14:creationId xmlns:p14="http://schemas.microsoft.com/office/powerpoint/2010/main" val="1483327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B2A23-FBA7-43AE-61D3-F06C9B95A3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F0EE15-0045-5B4B-F2DA-479E043C24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87D618-93B3-32DA-73D8-87E945FA3663}"/>
              </a:ext>
            </a:extLst>
          </p:cNvPr>
          <p:cNvSpPr>
            <a:spLocks noGrp="1"/>
          </p:cNvSpPr>
          <p:nvPr>
            <p:ph type="dt" sz="half" idx="10"/>
          </p:nvPr>
        </p:nvSpPr>
        <p:spPr/>
        <p:txBody>
          <a:bodyPr/>
          <a:lstStyle/>
          <a:p>
            <a:fld id="{3E6E1B9C-A16E-4A79-B097-816FA7241542}" type="datetimeFigureOut">
              <a:rPr lang="en-US" smtClean="0"/>
              <a:t>7/30/2023</a:t>
            </a:fld>
            <a:endParaRPr lang="en-US"/>
          </a:p>
        </p:txBody>
      </p:sp>
      <p:sp>
        <p:nvSpPr>
          <p:cNvPr id="5" name="Footer Placeholder 4">
            <a:extLst>
              <a:ext uri="{FF2B5EF4-FFF2-40B4-BE49-F238E27FC236}">
                <a16:creationId xmlns:a16="http://schemas.microsoft.com/office/drawing/2014/main" id="{60D35C21-2BFE-DF88-9573-F88714B6B5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944440-E550-12BD-4031-B65CDDC863D0}"/>
              </a:ext>
            </a:extLst>
          </p:cNvPr>
          <p:cNvSpPr>
            <a:spLocks noGrp="1"/>
          </p:cNvSpPr>
          <p:nvPr>
            <p:ph type="sldNum" sz="quarter" idx="12"/>
          </p:nvPr>
        </p:nvSpPr>
        <p:spPr/>
        <p:txBody>
          <a:bodyPr/>
          <a:lstStyle/>
          <a:p>
            <a:fld id="{A0F34245-3EA7-49AA-A24E-84317AF4EBC6}" type="slidenum">
              <a:rPr lang="en-US" smtClean="0"/>
              <a:t>‹#›</a:t>
            </a:fld>
            <a:endParaRPr lang="en-US"/>
          </a:p>
        </p:txBody>
      </p:sp>
    </p:spTree>
    <p:extLst>
      <p:ext uri="{BB962C8B-B14F-4D97-AF65-F5344CB8AC3E}">
        <p14:creationId xmlns:p14="http://schemas.microsoft.com/office/powerpoint/2010/main" val="451137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E49FA-BBAB-5210-5915-AA6D3D3BAB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EE1671-9FDA-91AD-9102-7977115897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EA0FC1-76C6-F465-7E9B-1F24B485B383}"/>
              </a:ext>
            </a:extLst>
          </p:cNvPr>
          <p:cNvSpPr>
            <a:spLocks noGrp="1"/>
          </p:cNvSpPr>
          <p:nvPr>
            <p:ph type="dt" sz="half" idx="10"/>
          </p:nvPr>
        </p:nvSpPr>
        <p:spPr/>
        <p:txBody>
          <a:bodyPr/>
          <a:lstStyle/>
          <a:p>
            <a:fld id="{3E6E1B9C-A16E-4A79-B097-816FA7241542}" type="datetimeFigureOut">
              <a:rPr lang="en-US" smtClean="0"/>
              <a:t>7/30/2023</a:t>
            </a:fld>
            <a:endParaRPr lang="en-US"/>
          </a:p>
        </p:txBody>
      </p:sp>
      <p:sp>
        <p:nvSpPr>
          <p:cNvPr id="5" name="Footer Placeholder 4">
            <a:extLst>
              <a:ext uri="{FF2B5EF4-FFF2-40B4-BE49-F238E27FC236}">
                <a16:creationId xmlns:a16="http://schemas.microsoft.com/office/drawing/2014/main" id="{B3592E03-310C-BB80-C02A-93393AFC19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62568F-111A-5473-A020-E65D101735F9}"/>
              </a:ext>
            </a:extLst>
          </p:cNvPr>
          <p:cNvSpPr>
            <a:spLocks noGrp="1"/>
          </p:cNvSpPr>
          <p:nvPr>
            <p:ph type="sldNum" sz="quarter" idx="12"/>
          </p:nvPr>
        </p:nvSpPr>
        <p:spPr/>
        <p:txBody>
          <a:bodyPr/>
          <a:lstStyle/>
          <a:p>
            <a:fld id="{A0F34245-3EA7-49AA-A24E-84317AF4EBC6}" type="slidenum">
              <a:rPr lang="en-US" smtClean="0"/>
              <a:t>‹#›</a:t>
            </a:fld>
            <a:endParaRPr lang="en-US"/>
          </a:p>
        </p:txBody>
      </p:sp>
    </p:spTree>
    <p:extLst>
      <p:ext uri="{BB962C8B-B14F-4D97-AF65-F5344CB8AC3E}">
        <p14:creationId xmlns:p14="http://schemas.microsoft.com/office/powerpoint/2010/main" val="1301085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ECACD-7701-CAEC-B63D-5F7F4DB49C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046F05-5B8E-CDF8-F7AD-2880728C7F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215422-ECE3-463E-8887-D16D2E2AAC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413754-6AE9-53EE-2413-254FFEEC903B}"/>
              </a:ext>
            </a:extLst>
          </p:cNvPr>
          <p:cNvSpPr>
            <a:spLocks noGrp="1"/>
          </p:cNvSpPr>
          <p:nvPr>
            <p:ph type="dt" sz="half" idx="10"/>
          </p:nvPr>
        </p:nvSpPr>
        <p:spPr/>
        <p:txBody>
          <a:bodyPr/>
          <a:lstStyle/>
          <a:p>
            <a:fld id="{3E6E1B9C-A16E-4A79-B097-816FA7241542}" type="datetimeFigureOut">
              <a:rPr lang="en-US" smtClean="0"/>
              <a:t>7/30/2023</a:t>
            </a:fld>
            <a:endParaRPr lang="en-US"/>
          </a:p>
        </p:txBody>
      </p:sp>
      <p:sp>
        <p:nvSpPr>
          <p:cNvPr id="6" name="Footer Placeholder 5">
            <a:extLst>
              <a:ext uri="{FF2B5EF4-FFF2-40B4-BE49-F238E27FC236}">
                <a16:creationId xmlns:a16="http://schemas.microsoft.com/office/drawing/2014/main" id="{33C50302-94E6-68F8-A7D6-3ABD1C7BF0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C560A5-4006-8D88-CEB5-C456EC450001}"/>
              </a:ext>
            </a:extLst>
          </p:cNvPr>
          <p:cNvSpPr>
            <a:spLocks noGrp="1"/>
          </p:cNvSpPr>
          <p:nvPr>
            <p:ph type="sldNum" sz="quarter" idx="12"/>
          </p:nvPr>
        </p:nvSpPr>
        <p:spPr/>
        <p:txBody>
          <a:bodyPr/>
          <a:lstStyle/>
          <a:p>
            <a:fld id="{A0F34245-3EA7-49AA-A24E-84317AF4EBC6}" type="slidenum">
              <a:rPr lang="en-US" smtClean="0"/>
              <a:t>‹#›</a:t>
            </a:fld>
            <a:endParaRPr lang="en-US"/>
          </a:p>
        </p:txBody>
      </p:sp>
    </p:spTree>
    <p:extLst>
      <p:ext uri="{BB962C8B-B14F-4D97-AF65-F5344CB8AC3E}">
        <p14:creationId xmlns:p14="http://schemas.microsoft.com/office/powerpoint/2010/main" val="2011932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75A24-9ADF-BD0F-9623-198C888246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9AD4BE-50D2-644B-08E1-7662FBE749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617C1B-B998-931A-11D8-3303D56C06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CE0E91-4311-A828-01A8-D738602E39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7DDA05-6D21-4002-B561-4A41193DFD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B4C7D4-D4A2-9949-682C-3C65D6C41262}"/>
              </a:ext>
            </a:extLst>
          </p:cNvPr>
          <p:cNvSpPr>
            <a:spLocks noGrp="1"/>
          </p:cNvSpPr>
          <p:nvPr>
            <p:ph type="dt" sz="half" idx="10"/>
          </p:nvPr>
        </p:nvSpPr>
        <p:spPr/>
        <p:txBody>
          <a:bodyPr/>
          <a:lstStyle/>
          <a:p>
            <a:fld id="{3E6E1B9C-A16E-4A79-B097-816FA7241542}" type="datetimeFigureOut">
              <a:rPr lang="en-US" smtClean="0"/>
              <a:t>7/30/2023</a:t>
            </a:fld>
            <a:endParaRPr lang="en-US"/>
          </a:p>
        </p:txBody>
      </p:sp>
      <p:sp>
        <p:nvSpPr>
          <p:cNvPr id="8" name="Footer Placeholder 7">
            <a:extLst>
              <a:ext uri="{FF2B5EF4-FFF2-40B4-BE49-F238E27FC236}">
                <a16:creationId xmlns:a16="http://schemas.microsoft.com/office/drawing/2014/main" id="{C2A9B9DD-98B9-4109-3028-4794667E1F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14854C-ED3B-6CF5-E0BC-D14FAFA8CD39}"/>
              </a:ext>
            </a:extLst>
          </p:cNvPr>
          <p:cNvSpPr>
            <a:spLocks noGrp="1"/>
          </p:cNvSpPr>
          <p:nvPr>
            <p:ph type="sldNum" sz="quarter" idx="12"/>
          </p:nvPr>
        </p:nvSpPr>
        <p:spPr/>
        <p:txBody>
          <a:bodyPr/>
          <a:lstStyle/>
          <a:p>
            <a:fld id="{A0F34245-3EA7-49AA-A24E-84317AF4EBC6}" type="slidenum">
              <a:rPr lang="en-US" smtClean="0"/>
              <a:t>‹#›</a:t>
            </a:fld>
            <a:endParaRPr lang="en-US"/>
          </a:p>
        </p:txBody>
      </p:sp>
    </p:spTree>
    <p:extLst>
      <p:ext uri="{BB962C8B-B14F-4D97-AF65-F5344CB8AC3E}">
        <p14:creationId xmlns:p14="http://schemas.microsoft.com/office/powerpoint/2010/main" val="2829497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CEA2F-CB0B-E043-E88B-405C971728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ABB5F8-B716-2746-8B03-82E0DC8E6210}"/>
              </a:ext>
            </a:extLst>
          </p:cNvPr>
          <p:cNvSpPr>
            <a:spLocks noGrp="1"/>
          </p:cNvSpPr>
          <p:nvPr>
            <p:ph type="dt" sz="half" idx="10"/>
          </p:nvPr>
        </p:nvSpPr>
        <p:spPr/>
        <p:txBody>
          <a:bodyPr/>
          <a:lstStyle/>
          <a:p>
            <a:fld id="{3E6E1B9C-A16E-4A79-B097-816FA7241542}" type="datetimeFigureOut">
              <a:rPr lang="en-US" smtClean="0"/>
              <a:t>7/30/2023</a:t>
            </a:fld>
            <a:endParaRPr lang="en-US"/>
          </a:p>
        </p:txBody>
      </p:sp>
      <p:sp>
        <p:nvSpPr>
          <p:cNvPr id="4" name="Footer Placeholder 3">
            <a:extLst>
              <a:ext uri="{FF2B5EF4-FFF2-40B4-BE49-F238E27FC236}">
                <a16:creationId xmlns:a16="http://schemas.microsoft.com/office/drawing/2014/main" id="{32025563-10A6-1EC7-0098-C02C069018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D4FECD-3797-9B4E-56D3-BAA7BAF69421}"/>
              </a:ext>
            </a:extLst>
          </p:cNvPr>
          <p:cNvSpPr>
            <a:spLocks noGrp="1"/>
          </p:cNvSpPr>
          <p:nvPr>
            <p:ph type="sldNum" sz="quarter" idx="12"/>
          </p:nvPr>
        </p:nvSpPr>
        <p:spPr/>
        <p:txBody>
          <a:bodyPr/>
          <a:lstStyle/>
          <a:p>
            <a:fld id="{A0F34245-3EA7-49AA-A24E-84317AF4EBC6}" type="slidenum">
              <a:rPr lang="en-US" smtClean="0"/>
              <a:t>‹#›</a:t>
            </a:fld>
            <a:endParaRPr lang="en-US"/>
          </a:p>
        </p:txBody>
      </p:sp>
    </p:spTree>
    <p:extLst>
      <p:ext uri="{BB962C8B-B14F-4D97-AF65-F5344CB8AC3E}">
        <p14:creationId xmlns:p14="http://schemas.microsoft.com/office/powerpoint/2010/main" val="2821388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AD3FAD-6DD4-EF62-8D1E-499E3338E339}"/>
              </a:ext>
            </a:extLst>
          </p:cNvPr>
          <p:cNvSpPr>
            <a:spLocks noGrp="1"/>
          </p:cNvSpPr>
          <p:nvPr>
            <p:ph type="dt" sz="half" idx="10"/>
          </p:nvPr>
        </p:nvSpPr>
        <p:spPr/>
        <p:txBody>
          <a:bodyPr/>
          <a:lstStyle/>
          <a:p>
            <a:fld id="{3E6E1B9C-A16E-4A79-B097-816FA7241542}" type="datetimeFigureOut">
              <a:rPr lang="en-US" smtClean="0"/>
              <a:t>7/30/2023</a:t>
            </a:fld>
            <a:endParaRPr lang="en-US"/>
          </a:p>
        </p:txBody>
      </p:sp>
      <p:sp>
        <p:nvSpPr>
          <p:cNvPr id="3" name="Footer Placeholder 2">
            <a:extLst>
              <a:ext uri="{FF2B5EF4-FFF2-40B4-BE49-F238E27FC236}">
                <a16:creationId xmlns:a16="http://schemas.microsoft.com/office/drawing/2014/main" id="{CEBEC030-3A68-72FF-7567-76227CEED2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654192-14A6-8B6A-5CD4-56B7A0A515A0}"/>
              </a:ext>
            </a:extLst>
          </p:cNvPr>
          <p:cNvSpPr>
            <a:spLocks noGrp="1"/>
          </p:cNvSpPr>
          <p:nvPr>
            <p:ph type="sldNum" sz="quarter" idx="12"/>
          </p:nvPr>
        </p:nvSpPr>
        <p:spPr/>
        <p:txBody>
          <a:bodyPr/>
          <a:lstStyle/>
          <a:p>
            <a:fld id="{A0F34245-3EA7-49AA-A24E-84317AF4EBC6}" type="slidenum">
              <a:rPr lang="en-US" smtClean="0"/>
              <a:t>‹#›</a:t>
            </a:fld>
            <a:endParaRPr lang="en-US"/>
          </a:p>
        </p:txBody>
      </p:sp>
    </p:spTree>
    <p:extLst>
      <p:ext uri="{BB962C8B-B14F-4D97-AF65-F5344CB8AC3E}">
        <p14:creationId xmlns:p14="http://schemas.microsoft.com/office/powerpoint/2010/main" val="3110638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62B03-6C90-B66A-774F-94B59A68AF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603DBB-FB5A-7A60-5039-8520F48F72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C6AD62-2E67-5B63-7057-3DC4D45519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C799CF-8D17-911C-0DAE-12261C54FCB6}"/>
              </a:ext>
            </a:extLst>
          </p:cNvPr>
          <p:cNvSpPr>
            <a:spLocks noGrp="1"/>
          </p:cNvSpPr>
          <p:nvPr>
            <p:ph type="dt" sz="half" idx="10"/>
          </p:nvPr>
        </p:nvSpPr>
        <p:spPr/>
        <p:txBody>
          <a:bodyPr/>
          <a:lstStyle/>
          <a:p>
            <a:fld id="{3E6E1B9C-A16E-4A79-B097-816FA7241542}" type="datetimeFigureOut">
              <a:rPr lang="en-US" smtClean="0"/>
              <a:t>7/30/2023</a:t>
            </a:fld>
            <a:endParaRPr lang="en-US"/>
          </a:p>
        </p:txBody>
      </p:sp>
      <p:sp>
        <p:nvSpPr>
          <p:cNvPr id="6" name="Footer Placeholder 5">
            <a:extLst>
              <a:ext uri="{FF2B5EF4-FFF2-40B4-BE49-F238E27FC236}">
                <a16:creationId xmlns:a16="http://schemas.microsoft.com/office/drawing/2014/main" id="{2FEB5DCF-2E73-BD27-8B92-71DA10B3F0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D1C717-EA86-E86C-E446-482FDFDBB32A}"/>
              </a:ext>
            </a:extLst>
          </p:cNvPr>
          <p:cNvSpPr>
            <a:spLocks noGrp="1"/>
          </p:cNvSpPr>
          <p:nvPr>
            <p:ph type="sldNum" sz="quarter" idx="12"/>
          </p:nvPr>
        </p:nvSpPr>
        <p:spPr/>
        <p:txBody>
          <a:bodyPr/>
          <a:lstStyle/>
          <a:p>
            <a:fld id="{A0F34245-3EA7-49AA-A24E-84317AF4EBC6}" type="slidenum">
              <a:rPr lang="en-US" smtClean="0"/>
              <a:t>‹#›</a:t>
            </a:fld>
            <a:endParaRPr lang="en-US"/>
          </a:p>
        </p:txBody>
      </p:sp>
    </p:spTree>
    <p:extLst>
      <p:ext uri="{BB962C8B-B14F-4D97-AF65-F5344CB8AC3E}">
        <p14:creationId xmlns:p14="http://schemas.microsoft.com/office/powerpoint/2010/main" val="965358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AF8116-9E1F-4244-B4FB-72D997602224}" type="datetimeFigureOut">
              <a:rPr lang="en-US" smtClean="0"/>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1B371B-2FA6-4FF2-8321-4A2342FA41ED}" type="slidenum">
              <a:rPr lang="en-US" smtClean="0"/>
              <a:t>‹#›</a:t>
            </a:fld>
            <a:endParaRPr lang="en-US"/>
          </a:p>
        </p:txBody>
      </p:sp>
    </p:spTree>
    <p:extLst>
      <p:ext uri="{BB962C8B-B14F-4D97-AF65-F5344CB8AC3E}">
        <p14:creationId xmlns:p14="http://schemas.microsoft.com/office/powerpoint/2010/main" val="3226770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90A9F-9545-4FEE-12A5-452568CF6F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425526-83F0-DCCE-9F83-AE7442E8F6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177585-1D61-F425-8FDA-1BEFDD8D63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0083F9-182E-C019-0B00-E4F590AE7388}"/>
              </a:ext>
            </a:extLst>
          </p:cNvPr>
          <p:cNvSpPr>
            <a:spLocks noGrp="1"/>
          </p:cNvSpPr>
          <p:nvPr>
            <p:ph type="dt" sz="half" idx="10"/>
          </p:nvPr>
        </p:nvSpPr>
        <p:spPr/>
        <p:txBody>
          <a:bodyPr/>
          <a:lstStyle/>
          <a:p>
            <a:fld id="{3E6E1B9C-A16E-4A79-B097-816FA7241542}" type="datetimeFigureOut">
              <a:rPr lang="en-US" smtClean="0"/>
              <a:t>7/30/2023</a:t>
            </a:fld>
            <a:endParaRPr lang="en-US"/>
          </a:p>
        </p:txBody>
      </p:sp>
      <p:sp>
        <p:nvSpPr>
          <p:cNvPr id="6" name="Footer Placeholder 5">
            <a:extLst>
              <a:ext uri="{FF2B5EF4-FFF2-40B4-BE49-F238E27FC236}">
                <a16:creationId xmlns:a16="http://schemas.microsoft.com/office/drawing/2014/main" id="{8A560FDE-893C-B01F-6D02-462342215F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60D03B-A990-3357-5D6E-CA52272C02AD}"/>
              </a:ext>
            </a:extLst>
          </p:cNvPr>
          <p:cNvSpPr>
            <a:spLocks noGrp="1"/>
          </p:cNvSpPr>
          <p:nvPr>
            <p:ph type="sldNum" sz="quarter" idx="12"/>
          </p:nvPr>
        </p:nvSpPr>
        <p:spPr/>
        <p:txBody>
          <a:bodyPr/>
          <a:lstStyle/>
          <a:p>
            <a:fld id="{A0F34245-3EA7-49AA-A24E-84317AF4EBC6}" type="slidenum">
              <a:rPr lang="en-US" smtClean="0"/>
              <a:t>‹#›</a:t>
            </a:fld>
            <a:endParaRPr lang="en-US"/>
          </a:p>
        </p:txBody>
      </p:sp>
    </p:spTree>
    <p:extLst>
      <p:ext uri="{BB962C8B-B14F-4D97-AF65-F5344CB8AC3E}">
        <p14:creationId xmlns:p14="http://schemas.microsoft.com/office/powerpoint/2010/main" val="4192044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B9B69-74A5-16DC-1D59-31EAA4E6EE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59F2B9-7D67-25AE-1FC8-BB779FD9C4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009E0A-C669-324B-30F1-01AB4E92D01E}"/>
              </a:ext>
            </a:extLst>
          </p:cNvPr>
          <p:cNvSpPr>
            <a:spLocks noGrp="1"/>
          </p:cNvSpPr>
          <p:nvPr>
            <p:ph type="dt" sz="half" idx="10"/>
          </p:nvPr>
        </p:nvSpPr>
        <p:spPr/>
        <p:txBody>
          <a:bodyPr/>
          <a:lstStyle/>
          <a:p>
            <a:fld id="{3E6E1B9C-A16E-4A79-B097-816FA7241542}" type="datetimeFigureOut">
              <a:rPr lang="en-US" smtClean="0"/>
              <a:t>7/30/2023</a:t>
            </a:fld>
            <a:endParaRPr lang="en-US"/>
          </a:p>
        </p:txBody>
      </p:sp>
      <p:sp>
        <p:nvSpPr>
          <p:cNvPr id="5" name="Footer Placeholder 4">
            <a:extLst>
              <a:ext uri="{FF2B5EF4-FFF2-40B4-BE49-F238E27FC236}">
                <a16:creationId xmlns:a16="http://schemas.microsoft.com/office/drawing/2014/main" id="{B5DAAEC6-18B2-5E64-7CF3-B311023EA2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7925B6-03DA-9711-CAF6-B640A55EA65B}"/>
              </a:ext>
            </a:extLst>
          </p:cNvPr>
          <p:cNvSpPr>
            <a:spLocks noGrp="1"/>
          </p:cNvSpPr>
          <p:nvPr>
            <p:ph type="sldNum" sz="quarter" idx="12"/>
          </p:nvPr>
        </p:nvSpPr>
        <p:spPr/>
        <p:txBody>
          <a:bodyPr/>
          <a:lstStyle/>
          <a:p>
            <a:fld id="{A0F34245-3EA7-49AA-A24E-84317AF4EBC6}" type="slidenum">
              <a:rPr lang="en-US" smtClean="0"/>
              <a:t>‹#›</a:t>
            </a:fld>
            <a:endParaRPr lang="en-US"/>
          </a:p>
        </p:txBody>
      </p:sp>
    </p:spTree>
    <p:extLst>
      <p:ext uri="{BB962C8B-B14F-4D97-AF65-F5344CB8AC3E}">
        <p14:creationId xmlns:p14="http://schemas.microsoft.com/office/powerpoint/2010/main" val="2779794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7918D9-9BCE-FBA0-22C2-BE20A2644D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3B66B6-10ED-17FB-C228-A61764566B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1901A5-C4BF-9199-8BEF-835D982A17F0}"/>
              </a:ext>
            </a:extLst>
          </p:cNvPr>
          <p:cNvSpPr>
            <a:spLocks noGrp="1"/>
          </p:cNvSpPr>
          <p:nvPr>
            <p:ph type="dt" sz="half" idx="10"/>
          </p:nvPr>
        </p:nvSpPr>
        <p:spPr/>
        <p:txBody>
          <a:bodyPr/>
          <a:lstStyle/>
          <a:p>
            <a:fld id="{3E6E1B9C-A16E-4A79-B097-816FA7241542}" type="datetimeFigureOut">
              <a:rPr lang="en-US" smtClean="0"/>
              <a:t>7/30/2023</a:t>
            </a:fld>
            <a:endParaRPr lang="en-US"/>
          </a:p>
        </p:txBody>
      </p:sp>
      <p:sp>
        <p:nvSpPr>
          <p:cNvPr id="5" name="Footer Placeholder 4">
            <a:extLst>
              <a:ext uri="{FF2B5EF4-FFF2-40B4-BE49-F238E27FC236}">
                <a16:creationId xmlns:a16="http://schemas.microsoft.com/office/drawing/2014/main" id="{79AE86BA-BEFE-EA33-563F-0854595D12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51B61D-3E4C-64F2-7AD9-AE60A97ACAA9}"/>
              </a:ext>
            </a:extLst>
          </p:cNvPr>
          <p:cNvSpPr>
            <a:spLocks noGrp="1"/>
          </p:cNvSpPr>
          <p:nvPr>
            <p:ph type="sldNum" sz="quarter" idx="12"/>
          </p:nvPr>
        </p:nvSpPr>
        <p:spPr/>
        <p:txBody>
          <a:bodyPr/>
          <a:lstStyle/>
          <a:p>
            <a:fld id="{A0F34245-3EA7-49AA-A24E-84317AF4EBC6}" type="slidenum">
              <a:rPr lang="en-US" smtClean="0"/>
              <a:t>‹#›</a:t>
            </a:fld>
            <a:endParaRPr lang="en-US"/>
          </a:p>
        </p:txBody>
      </p:sp>
    </p:spTree>
    <p:extLst>
      <p:ext uri="{BB962C8B-B14F-4D97-AF65-F5344CB8AC3E}">
        <p14:creationId xmlns:p14="http://schemas.microsoft.com/office/powerpoint/2010/main" val="218782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78985E-978B-7946-BCCD-29252A285741}" type="datetimeFigureOut">
              <a:rPr lang="en-US" smtClean="0"/>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DD43D-FA39-5B47-B176-67D51B36F8A1}" type="slidenum">
              <a:rPr lang="en-US" smtClean="0"/>
              <a:t>‹#›</a:t>
            </a:fld>
            <a:endParaRPr lang="en-US"/>
          </a:p>
        </p:txBody>
      </p:sp>
    </p:spTree>
    <p:extLst>
      <p:ext uri="{BB962C8B-B14F-4D97-AF65-F5344CB8AC3E}">
        <p14:creationId xmlns:p14="http://schemas.microsoft.com/office/powerpoint/2010/main" val="14453245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78985E-978B-7946-BCCD-29252A285741}" type="datetimeFigureOut">
              <a:rPr lang="en-US" smtClean="0"/>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DD43D-FA39-5B47-B176-67D51B36F8A1}" type="slidenum">
              <a:rPr lang="en-US" smtClean="0"/>
              <a:t>‹#›</a:t>
            </a:fld>
            <a:endParaRPr lang="en-US"/>
          </a:p>
        </p:txBody>
      </p:sp>
    </p:spTree>
    <p:extLst>
      <p:ext uri="{BB962C8B-B14F-4D97-AF65-F5344CB8AC3E}">
        <p14:creationId xmlns:p14="http://schemas.microsoft.com/office/powerpoint/2010/main" val="3049772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8985E-978B-7946-BCCD-29252A285741}" type="datetimeFigureOut">
              <a:rPr lang="en-US" smtClean="0"/>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DD43D-FA39-5B47-B176-67D51B36F8A1}" type="slidenum">
              <a:rPr lang="en-US" smtClean="0"/>
              <a:t>‹#›</a:t>
            </a:fld>
            <a:endParaRPr lang="en-US"/>
          </a:p>
        </p:txBody>
      </p:sp>
    </p:spTree>
    <p:extLst>
      <p:ext uri="{BB962C8B-B14F-4D97-AF65-F5344CB8AC3E}">
        <p14:creationId xmlns:p14="http://schemas.microsoft.com/office/powerpoint/2010/main" val="7598553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78985E-978B-7946-BCCD-29252A285741}" type="datetimeFigureOut">
              <a:rPr lang="en-US" smtClean="0"/>
              <a:t>7/30/2023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6DD43D-FA39-5B47-B176-67D51B36F8A1}" type="slidenum">
              <a:rPr lang="en-US" smtClean="0"/>
              <a:t>‹#›</a:t>
            </a:fld>
            <a:endParaRPr lang="en-US"/>
          </a:p>
        </p:txBody>
      </p:sp>
    </p:spTree>
    <p:extLst>
      <p:ext uri="{BB962C8B-B14F-4D97-AF65-F5344CB8AC3E}">
        <p14:creationId xmlns:p14="http://schemas.microsoft.com/office/powerpoint/2010/main" val="3805734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78985E-978B-7946-BCCD-29252A285741}" type="datetimeFigureOut">
              <a:rPr lang="en-US" smtClean="0"/>
              <a:t>7/30/2023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6DD43D-FA39-5B47-B176-67D51B36F8A1}" type="slidenum">
              <a:rPr lang="en-US" smtClean="0"/>
              <a:t>‹#›</a:t>
            </a:fld>
            <a:endParaRPr lang="en-US"/>
          </a:p>
        </p:txBody>
      </p:sp>
    </p:spTree>
    <p:extLst>
      <p:ext uri="{BB962C8B-B14F-4D97-AF65-F5344CB8AC3E}">
        <p14:creationId xmlns:p14="http://schemas.microsoft.com/office/powerpoint/2010/main" val="35648766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78985E-978B-7946-BCCD-29252A285741}" type="datetimeFigureOut">
              <a:rPr lang="en-US" smtClean="0"/>
              <a:t>7/30/2023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6DD43D-FA39-5B47-B176-67D51B36F8A1}" type="slidenum">
              <a:rPr lang="en-US" smtClean="0"/>
              <a:t>‹#›</a:t>
            </a:fld>
            <a:endParaRPr lang="en-US"/>
          </a:p>
        </p:txBody>
      </p:sp>
    </p:spTree>
    <p:extLst>
      <p:ext uri="{BB962C8B-B14F-4D97-AF65-F5344CB8AC3E}">
        <p14:creationId xmlns:p14="http://schemas.microsoft.com/office/powerpoint/2010/main" val="26171914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8985E-978B-7946-BCCD-29252A285741}" type="datetimeFigureOut">
              <a:rPr lang="en-US" smtClean="0"/>
              <a:t>7/30/2023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6DD43D-FA39-5B47-B176-67D51B36F8A1}" type="slidenum">
              <a:rPr lang="en-US" smtClean="0"/>
              <a:t>‹#›</a:t>
            </a:fld>
            <a:endParaRPr lang="en-US"/>
          </a:p>
        </p:txBody>
      </p:sp>
    </p:spTree>
    <p:extLst>
      <p:ext uri="{BB962C8B-B14F-4D97-AF65-F5344CB8AC3E}">
        <p14:creationId xmlns:p14="http://schemas.microsoft.com/office/powerpoint/2010/main" val="3913346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AF8116-9E1F-4244-B4FB-72D997602224}" type="datetimeFigureOut">
              <a:rPr lang="en-US" smtClean="0"/>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1B371B-2FA6-4FF2-8321-4A2342FA41ED}" type="slidenum">
              <a:rPr lang="en-US" smtClean="0"/>
              <a:t>‹#›</a:t>
            </a:fld>
            <a:endParaRPr lang="en-US"/>
          </a:p>
        </p:txBody>
      </p:sp>
    </p:spTree>
    <p:extLst>
      <p:ext uri="{BB962C8B-B14F-4D97-AF65-F5344CB8AC3E}">
        <p14:creationId xmlns:p14="http://schemas.microsoft.com/office/powerpoint/2010/main" val="30686856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78985E-978B-7946-BCCD-29252A285741}" type="datetimeFigureOut">
              <a:rPr lang="en-US" smtClean="0"/>
              <a:t>7/30/2023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6DD43D-FA39-5B47-B176-67D51B36F8A1}" type="slidenum">
              <a:rPr lang="en-US" smtClean="0"/>
              <a:t>‹#›</a:t>
            </a:fld>
            <a:endParaRPr lang="en-US"/>
          </a:p>
        </p:txBody>
      </p:sp>
    </p:spTree>
    <p:extLst>
      <p:ext uri="{BB962C8B-B14F-4D97-AF65-F5344CB8AC3E}">
        <p14:creationId xmlns:p14="http://schemas.microsoft.com/office/powerpoint/2010/main" val="3310818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8985E-978B-7946-BCCD-29252A285741}" type="datetimeFigureOut">
              <a:rPr lang="en-US" smtClean="0"/>
              <a:t>7/30/2023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6DD43D-FA39-5B47-B176-67D51B36F8A1}" type="slidenum">
              <a:rPr lang="en-US" smtClean="0"/>
              <a:t>‹#›</a:t>
            </a:fld>
            <a:endParaRPr lang="en-US"/>
          </a:p>
        </p:txBody>
      </p:sp>
    </p:spTree>
    <p:extLst>
      <p:ext uri="{BB962C8B-B14F-4D97-AF65-F5344CB8AC3E}">
        <p14:creationId xmlns:p14="http://schemas.microsoft.com/office/powerpoint/2010/main" val="1857707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8985E-978B-7946-BCCD-29252A285741}" type="datetimeFigureOut">
              <a:rPr lang="en-US" smtClean="0"/>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DD43D-FA39-5B47-B176-67D51B36F8A1}" type="slidenum">
              <a:rPr lang="en-US" smtClean="0"/>
              <a:t>‹#›</a:t>
            </a:fld>
            <a:endParaRPr lang="en-US"/>
          </a:p>
        </p:txBody>
      </p:sp>
    </p:spTree>
    <p:extLst>
      <p:ext uri="{BB962C8B-B14F-4D97-AF65-F5344CB8AC3E}">
        <p14:creationId xmlns:p14="http://schemas.microsoft.com/office/powerpoint/2010/main" val="1458056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8985E-978B-7946-BCCD-29252A285741}" type="datetimeFigureOut">
              <a:rPr lang="en-US" smtClean="0"/>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DD43D-FA39-5B47-B176-67D51B36F8A1}"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056820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8985E-978B-7946-BCCD-29252A285741}" type="datetimeFigureOut">
              <a:rPr lang="en-US" smtClean="0"/>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DD43D-FA39-5B47-B176-67D51B36F8A1}" type="slidenum">
              <a:rPr lang="en-US" smtClean="0"/>
              <a:t>‹#›</a:t>
            </a:fld>
            <a:endParaRPr lang="en-US"/>
          </a:p>
        </p:txBody>
      </p:sp>
    </p:spTree>
    <p:extLst>
      <p:ext uri="{BB962C8B-B14F-4D97-AF65-F5344CB8AC3E}">
        <p14:creationId xmlns:p14="http://schemas.microsoft.com/office/powerpoint/2010/main" val="8262405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8985E-978B-7946-BCCD-29252A285741}" type="datetimeFigureOut">
              <a:rPr lang="en-US" smtClean="0"/>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DD43D-FA39-5B47-B176-67D51B36F8A1}"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471350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8985E-978B-7946-BCCD-29252A285741}" type="datetimeFigureOut">
              <a:rPr lang="en-US" smtClean="0"/>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DD43D-FA39-5B47-B176-67D51B36F8A1}" type="slidenum">
              <a:rPr lang="en-US" smtClean="0"/>
              <a:t>‹#›</a:t>
            </a:fld>
            <a:endParaRPr lang="en-US"/>
          </a:p>
        </p:txBody>
      </p:sp>
    </p:spTree>
    <p:extLst>
      <p:ext uri="{BB962C8B-B14F-4D97-AF65-F5344CB8AC3E}">
        <p14:creationId xmlns:p14="http://schemas.microsoft.com/office/powerpoint/2010/main" val="41843705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78985E-978B-7946-BCCD-29252A285741}" type="datetimeFigureOut">
              <a:rPr lang="en-US" smtClean="0"/>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DD43D-FA39-5B47-B176-67D51B36F8A1}" type="slidenum">
              <a:rPr lang="en-US" smtClean="0"/>
              <a:t>‹#›</a:t>
            </a:fld>
            <a:endParaRPr lang="en-US"/>
          </a:p>
        </p:txBody>
      </p:sp>
    </p:spTree>
    <p:extLst>
      <p:ext uri="{BB962C8B-B14F-4D97-AF65-F5344CB8AC3E}">
        <p14:creationId xmlns:p14="http://schemas.microsoft.com/office/powerpoint/2010/main" val="5298274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78985E-978B-7946-BCCD-29252A285741}" type="datetimeFigureOut">
              <a:rPr lang="en-US" smtClean="0"/>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DD43D-FA39-5B47-B176-67D51B36F8A1}" type="slidenum">
              <a:rPr lang="en-US" smtClean="0"/>
              <a:t>‹#›</a:t>
            </a:fld>
            <a:endParaRPr lang="en-US"/>
          </a:p>
        </p:txBody>
      </p:sp>
    </p:spTree>
    <p:extLst>
      <p:ext uri="{BB962C8B-B14F-4D97-AF65-F5344CB8AC3E}">
        <p14:creationId xmlns:p14="http://schemas.microsoft.com/office/powerpoint/2010/main" val="379823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AF8116-9E1F-4244-B4FB-72D997602224}" type="datetimeFigureOut">
              <a:rPr lang="en-US" smtClean="0"/>
              <a:t>7/30/2023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1B371B-2FA6-4FF2-8321-4A2342FA41ED}" type="slidenum">
              <a:rPr lang="en-US" smtClean="0"/>
              <a:t>‹#›</a:t>
            </a:fld>
            <a:endParaRPr lang="en-US"/>
          </a:p>
        </p:txBody>
      </p:sp>
    </p:spTree>
    <p:extLst>
      <p:ext uri="{BB962C8B-B14F-4D97-AF65-F5344CB8AC3E}">
        <p14:creationId xmlns:p14="http://schemas.microsoft.com/office/powerpoint/2010/main" val="1765998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5AF8116-9E1F-4244-B4FB-72D997602224}" type="datetimeFigureOut">
              <a:rPr lang="en-US" smtClean="0"/>
              <a:t>7/30/2023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1B371B-2FA6-4FF2-8321-4A2342FA41ED}" type="slidenum">
              <a:rPr lang="en-US" smtClean="0"/>
              <a:t>‹#›</a:t>
            </a:fld>
            <a:endParaRPr lang="en-US"/>
          </a:p>
        </p:txBody>
      </p:sp>
    </p:spTree>
    <p:extLst>
      <p:ext uri="{BB962C8B-B14F-4D97-AF65-F5344CB8AC3E}">
        <p14:creationId xmlns:p14="http://schemas.microsoft.com/office/powerpoint/2010/main" val="2913237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5AF8116-9E1F-4244-B4FB-72D997602224}" type="datetimeFigureOut">
              <a:rPr lang="en-US" smtClean="0"/>
              <a:t>7/30/2023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1B371B-2FA6-4FF2-8321-4A2342FA41ED}" type="slidenum">
              <a:rPr lang="en-US" smtClean="0"/>
              <a:t>‹#›</a:t>
            </a:fld>
            <a:endParaRPr lang="en-US"/>
          </a:p>
        </p:txBody>
      </p:sp>
    </p:spTree>
    <p:extLst>
      <p:ext uri="{BB962C8B-B14F-4D97-AF65-F5344CB8AC3E}">
        <p14:creationId xmlns:p14="http://schemas.microsoft.com/office/powerpoint/2010/main" val="3763318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AF8116-9E1F-4244-B4FB-72D997602224}" type="datetimeFigureOut">
              <a:rPr lang="en-US" smtClean="0"/>
              <a:t>7/30/2023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1B371B-2FA6-4FF2-8321-4A2342FA41ED}" type="slidenum">
              <a:rPr lang="en-US" smtClean="0"/>
              <a:t>‹#›</a:t>
            </a:fld>
            <a:endParaRPr lang="en-US"/>
          </a:p>
        </p:txBody>
      </p:sp>
    </p:spTree>
    <p:extLst>
      <p:ext uri="{BB962C8B-B14F-4D97-AF65-F5344CB8AC3E}">
        <p14:creationId xmlns:p14="http://schemas.microsoft.com/office/powerpoint/2010/main" val="842058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AF8116-9E1F-4244-B4FB-72D997602224}" type="datetimeFigureOut">
              <a:rPr lang="en-US" smtClean="0"/>
              <a:t>7/30/2023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1B371B-2FA6-4FF2-8321-4A2342FA41ED}" type="slidenum">
              <a:rPr lang="en-US" smtClean="0"/>
              <a:t>‹#›</a:t>
            </a:fld>
            <a:endParaRPr lang="en-US"/>
          </a:p>
        </p:txBody>
      </p:sp>
    </p:spTree>
    <p:extLst>
      <p:ext uri="{BB962C8B-B14F-4D97-AF65-F5344CB8AC3E}">
        <p14:creationId xmlns:p14="http://schemas.microsoft.com/office/powerpoint/2010/main" val="2171078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AF8116-9E1F-4244-B4FB-72D997602224}" type="datetimeFigureOut">
              <a:rPr lang="en-US" smtClean="0"/>
              <a:t>7/30/2023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1B371B-2FA6-4FF2-8321-4A2342FA41ED}" type="slidenum">
              <a:rPr lang="en-US" smtClean="0"/>
              <a:t>‹#›</a:t>
            </a:fld>
            <a:endParaRPr lang="en-US"/>
          </a:p>
        </p:txBody>
      </p:sp>
    </p:spTree>
    <p:extLst>
      <p:ext uri="{BB962C8B-B14F-4D97-AF65-F5344CB8AC3E}">
        <p14:creationId xmlns:p14="http://schemas.microsoft.com/office/powerpoint/2010/main" val="139889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AF8116-9E1F-4244-B4FB-72D997602224}" type="datetimeFigureOut">
              <a:rPr lang="en-US" smtClean="0"/>
              <a:t>7/30/2023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1B371B-2FA6-4FF2-8321-4A2342FA41ED}" type="slidenum">
              <a:rPr lang="en-US" smtClean="0"/>
              <a:t>‹#›</a:t>
            </a:fld>
            <a:endParaRPr lang="en-US"/>
          </a:p>
        </p:txBody>
      </p:sp>
    </p:spTree>
    <p:extLst>
      <p:ext uri="{BB962C8B-B14F-4D97-AF65-F5344CB8AC3E}">
        <p14:creationId xmlns:p14="http://schemas.microsoft.com/office/powerpoint/2010/main" val="357281751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diagram&#10;&#10;Description automatically generated">
            <a:extLst>
              <a:ext uri="{FF2B5EF4-FFF2-40B4-BE49-F238E27FC236}">
                <a16:creationId xmlns:a16="http://schemas.microsoft.com/office/drawing/2014/main" id="{3B2D467E-473D-7438-4173-DCB3FA56446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29B9E45-F6EC-4689-4687-360B868466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9BA497-AF18-D76D-6387-91903A797A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633E17-7B77-7F67-B4CB-E15B694575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6E1B9C-A16E-4A79-B097-816FA7241542}" type="datetimeFigureOut">
              <a:rPr lang="en-US" smtClean="0"/>
              <a:t>7/30/2023</a:t>
            </a:fld>
            <a:endParaRPr lang="en-US"/>
          </a:p>
        </p:txBody>
      </p:sp>
      <p:sp>
        <p:nvSpPr>
          <p:cNvPr id="5" name="Footer Placeholder 4">
            <a:extLst>
              <a:ext uri="{FF2B5EF4-FFF2-40B4-BE49-F238E27FC236}">
                <a16:creationId xmlns:a16="http://schemas.microsoft.com/office/drawing/2014/main" id="{A7E01CCA-E85C-C38D-3A4B-DEF9329E3E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072F99-5157-9023-984B-1D9948F5CF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F34245-3EA7-49AA-A24E-84317AF4EBC6}" type="slidenum">
              <a:rPr lang="en-US" smtClean="0"/>
              <a:t>‹#›</a:t>
            </a:fld>
            <a:endParaRPr lang="en-US"/>
          </a:p>
        </p:txBody>
      </p:sp>
    </p:spTree>
    <p:extLst>
      <p:ext uri="{BB962C8B-B14F-4D97-AF65-F5344CB8AC3E}">
        <p14:creationId xmlns:p14="http://schemas.microsoft.com/office/powerpoint/2010/main" val="404601259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D78985E-978B-7946-BCCD-29252A285741}" type="datetimeFigureOut">
              <a:rPr lang="en-US" smtClean="0"/>
              <a:t>7/30/2023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E6DD43D-FA39-5B47-B176-67D51B36F8A1}" type="slidenum">
              <a:rPr lang="en-US" smtClean="0"/>
              <a:t>‹#›</a:t>
            </a:fld>
            <a:endParaRPr lang="en-US"/>
          </a:p>
        </p:txBody>
      </p:sp>
    </p:spTree>
    <p:extLst>
      <p:ext uri="{BB962C8B-B14F-4D97-AF65-F5344CB8AC3E}">
        <p14:creationId xmlns:p14="http://schemas.microsoft.com/office/powerpoint/2010/main" val="256579161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hyperlink" Target="https://choosework.ssa.gov/blog/2017-10-14-disability-mentoring-day" TargetMode="External"/><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18.tiff"/></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hyperlink" Target="https://www.ncmich.edu/resources-support/other-support/institutional-data-center/college-going-behavior.html" TargetMode="External"/><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21.tiff"/></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hyperlink" Target="https://nau.edu/nau-research/stem-fields/" TargetMode="External"/><Relationship Id="rId13" Type="http://schemas.openxmlformats.org/officeDocument/2006/relationships/image" Target="../media/image35.png"/><Relationship Id="rId3" Type="http://schemas.openxmlformats.org/officeDocument/2006/relationships/hyperlink" Target="mailto:Ronda.Jenson@NAU.edu" TargetMode="External"/><Relationship Id="rId7" Type="http://schemas.openxmlformats.org/officeDocument/2006/relationships/hyperlink" Target="https://news.nau.edu/jenson-ihd-stem/" TargetMode="External"/><Relationship Id="rId12"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hyperlink" Target="https://www.includesnetwork.org/" TargetMode="External"/><Relationship Id="rId4" Type="http://schemas.openxmlformats.org/officeDocument/2006/relationships/image" Target="../media/image31.png"/><Relationship Id="rId9" Type="http://schemas.openxmlformats.org/officeDocument/2006/relationships/hyperlink" Target="https://tapdintostem.org/" TargetMode="External"/><Relationship Id="rId1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37940BB-FBC4-492E-BD92-3B7B914D0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ABF795-0D82-F153-BF33-3F2E1FDB235E}"/>
              </a:ext>
            </a:extLst>
          </p:cNvPr>
          <p:cNvSpPr>
            <a:spLocks noGrp="1"/>
          </p:cNvSpPr>
          <p:nvPr>
            <p:ph type="ctrTitle"/>
          </p:nvPr>
        </p:nvSpPr>
        <p:spPr>
          <a:xfrm>
            <a:off x="4773601" y="451202"/>
            <a:ext cx="6707084" cy="3641041"/>
          </a:xfrm>
        </p:spPr>
        <p:txBody>
          <a:bodyPr>
            <a:normAutofit/>
          </a:bodyPr>
          <a:lstStyle/>
          <a:p>
            <a:pPr algn="l"/>
            <a:r>
              <a:rPr lang="en-US" sz="5600" dirty="0"/>
              <a:t>Equity in Postsecondary Education for Students with Disabilities</a:t>
            </a:r>
          </a:p>
        </p:txBody>
      </p:sp>
      <p:sp>
        <p:nvSpPr>
          <p:cNvPr id="3" name="Subtitle 2">
            <a:extLst>
              <a:ext uri="{FF2B5EF4-FFF2-40B4-BE49-F238E27FC236}">
                <a16:creationId xmlns:a16="http://schemas.microsoft.com/office/drawing/2014/main" id="{A4433E19-3EB3-DB9B-6208-D8DC3977A720}"/>
              </a:ext>
            </a:extLst>
          </p:cNvPr>
          <p:cNvSpPr>
            <a:spLocks noGrp="1"/>
          </p:cNvSpPr>
          <p:nvPr>
            <p:ph type="subTitle" idx="1"/>
          </p:nvPr>
        </p:nvSpPr>
        <p:spPr>
          <a:xfrm>
            <a:off x="345989" y="4543444"/>
            <a:ext cx="11751276" cy="2101773"/>
          </a:xfrm>
        </p:spPr>
        <p:txBody>
          <a:bodyPr>
            <a:noAutofit/>
          </a:bodyPr>
          <a:lstStyle/>
          <a:p>
            <a:pPr algn="l"/>
            <a:r>
              <a:rPr lang="en-US" sz="2600" dirty="0"/>
              <a:t>University of Hawaii-Manoa, Center for Disability Studies: </a:t>
            </a:r>
            <a:r>
              <a:rPr lang="en-US" sz="2600" dirty="0" err="1"/>
              <a:t>Jin</a:t>
            </a:r>
            <a:r>
              <a:rPr lang="en-US" sz="2600" dirty="0"/>
              <a:t> Hye-Park, </a:t>
            </a:r>
            <a:r>
              <a:rPr lang="en-US" sz="2600" dirty="0" err="1"/>
              <a:t>Kiriko</a:t>
            </a:r>
            <a:r>
              <a:rPr lang="en-US" sz="2600" dirty="0"/>
              <a:t> Takahashi</a:t>
            </a:r>
          </a:p>
          <a:p>
            <a:pPr algn="l"/>
            <a:r>
              <a:rPr lang="en-US" sz="2600" dirty="0"/>
              <a:t>Northern Arizona University, Institute for Human Development: Ronda Jenson, Sakenya McDonald, Kelly Roberts</a:t>
            </a:r>
          </a:p>
          <a:p>
            <a:pPr algn="l"/>
            <a:r>
              <a:rPr lang="en-US" sz="2600" dirty="0"/>
              <a:t>University of Nevada-Reno, Nevada Center for Excellence in Disabilities: Randall Owen</a:t>
            </a:r>
          </a:p>
        </p:txBody>
      </p:sp>
      <p:pic>
        <p:nvPicPr>
          <p:cNvPr id="5" name="Picture 4">
            <a:extLst>
              <a:ext uri="{FF2B5EF4-FFF2-40B4-BE49-F238E27FC236}">
                <a16:creationId xmlns:a16="http://schemas.microsoft.com/office/drawing/2014/main" id="{542CA545-F521-9A91-B3F4-465F453C8049}"/>
              </a:ext>
            </a:extLst>
          </p:cNvPr>
          <p:cNvPicPr>
            <a:picLocks noChangeAspect="1"/>
          </p:cNvPicPr>
          <p:nvPr/>
        </p:nvPicPr>
        <p:blipFill>
          <a:blip r:embed="rId2"/>
          <a:stretch>
            <a:fillRect/>
          </a:stretch>
        </p:blipFill>
        <p:spPr>
          <a:xfrm>
            <a:off x="258256" y="954961"/>
            <a:ext cx="4087368" cy="2547024"/>
          </a:xfrm>
          <a:prstGeom prst="rect">
            <a:avLst/>
          </a:prstGeom>
        </p:spPr>
      </p:pic>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3987"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0705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68930" y="746818"/>
            <a:ext cx="8534400" cy="850539"/>
          </a:xfrm>
        </p:spPr>
        <p:txBody>
          <a:bodyPr>
            <a:normAutofit/>
          </a:bodyPr>
          <a:lstStyle/>
          <a:p>
            <a:r>
              <a:rPr lang="en-US" dirty="0">
                <a:solidFill>
                  <a:schemeClr val="tx1"/>
                </a:solidFill>
              </a:rPr>
              <a:t>Component 1: Academic Enrichment</a:t>
            </a:r>
          </a:p>
        </p:txBody>
      </p:sp>
      <p:sp>
        <p:nvSpPr>
          <p:cNvPr id="4" name="TextBox 3"/>
          <p:cNvSpPr txBox="1"/>
          <p:nvPr/>
        </p:nvSpPr>
        <p:spPr>
          <a:xfrm>
            <a:off x="734096" y="1597357"/>
            <a:ext cx="9672033" cy="4467057"/>
          </a:xfrm>
          <a:prstGeom prst="rect">
            <a:avLst/>
          </a:prstGeom>
          <a:noFill/>
        </p:spPr>
        <p:txBody>
          <a:bodyPr wrap="square" rtlCol="0" anchor="t">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Based on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Renzulli</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Enrichment Triad Model, the activities were developed to:</a:t>
            </a:r>
          </a:p>
          <a:p>
            <a:pPr marL="285750" marR="0" lvl="0" indent="-285750" algn="l" defTabSz="457200" rtl="0" eaLnBrk="1" fontAlgn="auto" latinLnBrk="0" hangingPunct="1">
              <a:lnSpc>
                <a:spcPct val="15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allow students to explore their areas of interest in their preferred ways of learning </a:t>
            </a:r>
          </a:p>
          <a:p>
            <a:pPr marL="285750" marR="0" lvl="0" indent="-285750" algn="l" defTabSz="457200" rtl="0" eaLnBrk="1" fontAlgn="auto" latinLnBrk="0" hangingPunct="1">
              <a:lnSpc>
                <a:spcPct val="15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help build necessary skills to grow as an independent researcher by gradually releasing the responsibility of learning to students</a:t>
            </a:r>
          </a:p>
          <a:p>
            <a:pPr marL="285750" marR="0" lvl="0" indent="-285750" algn="l" defTabSz="457200" rtl="0" eaLnBrk="1" fontAlgn="auto" latinLnBrk="0" hangingPunct="1">
              <a:lnSpc>
                <a:spcPct val="15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provide an opportunity to conduct their own research, share it with a public audience in their preferred ways of expression, and receive feedback</a:t>
            </a:r>
          </a:p>
        </p:txBody>
      </p:sp>
    </p:spTree>
    <p:extLst>
      <p:ext uri="{BB962C8B-B14F-4D97-AF65-F5344CB8AC3E}">
        <p14:creationId xmlns:p14="http://schemas.microsoft.com/office/powerpoint/2010/main" val="1974297468"/>
      </p:ext>
    </p:extLst>
  </p:cSld>
  <p:clrMapOvr>
    <a:masterClrMapping/>
  </p:clrMapOvr>
  <mc:AlternateContent xmlns:mc="http://schemas.openxmlformats.org/markup-compatibility/2006" xmlns:p14="http://schemas.microsoft.com/office/powerpoint/2010/main">
    <mc:Choice Requires="p14">
      <p:transition spd="slow" p14:dur="2000" advTm="47501"/>
    </mc:Choice>
    <mc:Fallback xmlns="">
      <p:transition xmlns:p14="http://schemas.microsoft.com/office/powerpoint/2010/main" spd="slow" advTm="4750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862885" y="432828"/>
            <a:ext cx="8534400" cy="958211"/>
          </a:xfrm>
          <a:prstGeom prst="rect">
            <a:avLst/>
          </a:prstGeom>
          <a:noFill/>
          <a:ln>
            <a:noFill/>
          </a:ln>
        </p:spPr>
        <p:txBody>
          <a:bodyPr vert="horz" wrap="square" lIns="91425" tIns="45700" rIns="91425" bIns="45700" rtlCol="0" anchor="b" anchorCtr="0">
            <a:noAutofit/>
          </a:bodyPr>
          <a:lstStyle/>
          <a:p>
            <a:pPr algn="ctr">
              <a:spcBef>
                <a:spcPts val="0"/>
              </a:spcBef>
              <a:buClr>
                <a:srgbClr val="1F497D"/>
              </a:buClr>
              <a:buSzPct val="25000"/>
            </a:pPr>
            <a:r>
              <a:rPr lang="en-US" sz="3300" dirty="0">
                <a:solidFill>
                  <a:schemeClr val="tx1"/>
                </a:solidFill>
                <a:latin typeface="Cambria"/>
                <a:ea typeface="Cambria"/>
                <a:cs typeface="Cambria"/>
                <a:sym typeface="Cambria"/>
              </a:rPr>
              <a:t>Student Independent Research </a:t>
            </a:r>
            <a:br>
              <a:rPr lang="en-US" sz="3300" dirty="0">
                <a:solidFill>
                  <a:schemeClr val="tx1"/>
                </a:solidFill>
                <a:latin typeface="Cambria"/>
                <a:ea typeface="Cambria"/>
                <a:cs typeface="Cambria"/>
                <a:sym typeface="Cambria"/>
              </a:rPr>
            </a:br>
            <a:r>
              <a:rPr lang="en-US" sz="3300" dirty="0">
                <a:solidFill>
                  <a:schemeClr val="tx1"/>
                </a:solidFill>
                <a:latin typeface="Cambria"/>
                <a:ea typeface="Cambria"/>
                <a:cs typeface="Cambria"/>
                <a:sym typeface="Cambria"/>
              </a:rPr>
              <a:t>Based on Their Own Learning Profiles</a:t>
            </a:r>
          </a:p>
        </p:txBody>
      </p:sp>
      <p:pic>
        <p:nvPicPr>
          <p:cNvPr id="331" name="Shape 331" descr="GoQuest Screenshot.tiff"/>
          <p:cNvPicPr preferRelativeResize="0"/>
          <p:nvPr/>
        </p:nvPicPr>
        <p:blipFill rotWithShape="1">
          <a:blip r:embed="rId3">
            <a:alphaModFix/>
          </a:blip>
          <a:srcRect l="8030" t="25299" r="9629" b="28518"/>
          <a:stretch/>
        </p:blipFill>
        <p:spPr>
          <a:xfrm>
            <a:off x="1439126" y="2906163"/>
            <a:ext cx="8128364" cy="3039903"/>
          </a:xfrm>
          <a:prstGeom prst="rect">
            <a:avLst/>
          </a:prstGeom>
          <a:noFill/>
          <a:ln>
            <a:noFill/>
          </a:ln>
        </p:spPr>
      </p:pic>
      <p:sp>
        <p:nvSpPr>
          <p:cNvPr id="2" name="TextBox 1"/>
          <p:cNvSpPr txBox="1"/>
          <p:nvPr/>
        </p:nvSpPr>
        <p:spPr>
          <a:xfrm>
            <a:off x="2304283" y="1897468"/>
            <a:ext cx="7910574"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rebuchet MS" panose="020B0603020202020204"/>
                <a:ea typeface="+mn-ea"/>
                <a:cs typeface="+mn-cs"/>
              </a:rPr>
              <a:t>Renzulli</a:t>
            </a:r>
            <a:r>
              <a:rPr kumimoji="0" lang="en-US" sz="30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3000" b="1" i="0" u="none" strike="noStrike" kern="1200" cap="none" spc="0" normalizeH="0" baseline="0" noProof="0" dirty="0" err="1">
                <a:ln>
                  <a:noFill/>
                </a:ln>
                <a:solidFill>
                  <a:prstClr val="black"/>
                </a:solidFill>
                <a:effectLst/>
                <a:uLnTx/>
                <a:uFillTx/>
                <a:latin typeface="Trebuchet MS" panose="020B0603020202020204"/>
                <a:ea typeface="+mn-ea"/>
                <a:cs typeface="+mn-cs"/>
              </a:rPr>
              <a:t>Learning.com</a:t>
            </a:r>
            <a:endParaRPr kumimoji="0" lang="en-US" sz="30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3" name="Picture 2" descr="Renzulli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4259" y="1666447"/>
            <a:ext cx="875990" cy="875990"/>
          </a:xfrm>
          <a:prstGeom prst="rect">
            <a:avLst/>
          </a:prstGeom>
        </p:spPr>
      </p:pic>
    </p:spTree>
    <p:extLst>
      <p:ext uri="{BB962C8B-B14F-4D97-AF65-F5344CB8AC3E}">
        <p14:creationId xmlns:p14="http://schemas.microsoft.com/office/powerpoint/2010/main" val="3909924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title"/>
          </p:nvPr>
        </p:nvSpPr>
        <p:spPr>
          <a:xfrm>
            <a:off x="1345246" y="745849"/>
            <a:ext cx="8531697" cy="837724"/>
          </a:xfrm>
          <a:prstGeom prst="rect">
            <a:avLst/>
          </a:prstGeom>
          <a:noFill/>
          <a:ln>
            <a:noFill/>
          </a:ln>
        </p:spPr>
        <p:txBody>
          <a:bodyPr vert="horz" wrap="square" lIns="91425" tIns="45700" rIns="91425" bIns="45700" rtlCol="0" anchor="b" anchorCtr="0">
            <a:noAutofit/>
          </a:bodyPr>
          <a:lstStyle/>
          <a:p>
            <a:pPr algn="ctr">
              <a:spcBef>
                <a:spcPts val="0"/>
              </a:spcBef>
              <a:buClr>
                <a:srgbClr val="1F497D"/>
              </a:buClr>
              <a:buSzPct val="25000"/>
            </a:pPr>
            <a:r>
              <a:rPr lang="en-US" dirty="0">
                <a:solidFill>
                  <a:schemeClr val="tx1"/>
                </a:solidFill>
              </a:rPr>
              <a:t>Science Hands on Activities</a:t>
            </a:r>
            <a:endParaRPr lang="en-US" sz="3300" dirty="0">
              <a:solidFill>
                <a:schemeClr val="tx1"/>
              </a:solidFill>
              <a:latin typeface="Cambria"/>
              <a:ea typeface="Cambria"/>
              <a:cs typeface="Cambria"/>
              <a:sym typeface="Cambria"/>
            </a:endParaRPr>
          </a:p>
        </p:txBody>
      </p:sp>
      <p:sp>
        <p:nvSpPr>
          <p:cNvPr id="9" name="TextBox 8"/>
          <p:cNvSpPr txBox="1"/>
          <p:nvPr/>
        </p:nvSpPr>
        <p:spPr>
          <a:xfrm>
            <a:off x="2315057" y="1516372"/>
            <a:ext cx="7764854" cy="553998"/>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2" name="Picture 1" descr="IMG_0214.jpg"/>
          <p:cNvPicPr>
            <a:picLocks noChangeAspect="1"/>
          </p:cNvPicPr>
          <p:nvPr/>
        </p:nvPicPr>
        <p:blipFill rotWithShape="1">
          <a:blip r:embed="rId3">
            <a:extLst>
              <a:ext uri="{28A0092B-C50C-407E-A947-70E740481C1C}">
                <a14:useLocalDpi xmlns:a14="http://schemas.microsoft.com/office/drawing/2010/main" val="0"/>
              </a:ext>
            </a:extLst>
          </a:blip>
          <a:srcRect t="20043" r="29844" b="22657"/>
          <a:stretch/>
        </p:blipFill>
        <p:spPr>
          <a:xfrm>
            <a:off x="5316153" y="4546500"/>
            <a:ext cx="1761353" cy="1743737"/>
          </a:xfrm>
          <a:prstGeom prst="rect">
            <a:avLst/>
          </a:prstGeom>
        </p:spPr>
      </p:pic>
      <p:pic>
        <p:nvPicPr>
          <p:cNvPr id="6" name="Picture 5" descr="IMG_0216.jpg"/>
          <p:cNvPicPr>
            <a:picLocks noChangeAspect="1"/>
          </p:cNvPicPr>
          <p:nvPr/>
        </p:nvPicPr>
        <p:blipFill rotWithShape="1">
          <a:blip r:embed="rId4">
            <a:extLst>
              <a:ext uri="{28A0092B-C50C-407E-A947-70E740481C1C}">
                <a14:useLocalDpi xmlns:a14="http://schemas.microsoft.com/office/drawing/2010/main" val="0"/>
              </a:ext>
            </a:extLst>
          </a:blip>
          <a:srcRect l="15816" t="14332" r="7428" b="10447"/>
          <a:stretch/>
        </p:blipFill>
        <p:spPr>
          <a:xfrm>
            <a:off x="2315056" y="4527176"/>
            <a:ext cx="1761354" cy="1763060"/>
          </a:xfrm>
          <a:prstGeom prst="rect">
            <a:avLst/>
          </a:prstGeom>
        </p:spPr>
      </p:pic>
      <p:pic>
        <p:nvPicPr>
          <p:cNvPr id="8" name="Picture 7" descr="IMG_0222.jpg"/>
          <p:cNvPicPr>
            <a:picLocks noChangeAspect="1"/>
          </p:cNvPicPr>
          <p:nvPr/>
        </p:nvPicPr>
        <p:blipFill rotWithShape="1">
          <a:blip r:embed="rId5">
            <a:extLst>
              <a:ext uri="{28A0092B-C50C-407E-A947-70E740481C1C}">
                <a14:useLocalDpi xmlns:a14="http://schemas.microsoft.com/office/drawing/2010/main" val="0"/>
              </a:ext>
            </a:extLst>
          </a:blip>
          <a:srcRect l="5642" b="17340"/>
          <a:stretch/>
        </p:blipFill>
        <p:spPr>
          <a:xfrm>
            <a:off x="5243977" y="2375647"/>
            <a:ext cx="1761354" cy="1833747"/>
          </a:xfrm>
          <a:prstGeom prst="rect">
            <a:avLst/>
          </a:prstGeom>
        </p:spPr>
      </p:pic>
      <p:pic>
        <p:nvPicPr>
          <p:cNvPr id="11" name="Picture 10" descr="IMG_0219.jpg"/>
          <p:cNvPicPr>
            <a:picLocks noChangeAspect="1"/>
          </p:cNvPicPr>
          <p:nvPr/>
        </p:nvPicPr>
        <p:blipFill rotWithShape="1">
          <a:blip r:embed="rId6">
            <a:extLst>
              <a:ext uri="{28A0092B-C50C-407E-A947-70E740481C1C}">
                <a14:useLocalDpi xmlns:a14="http://schemas.microsoft.com/office/drawing/2010/main" val="0"/>
              </a:ext>
            </a:extLst>
          </a:blip>
          <a:srcRect t="17925" r="7168" b="30647"/>
          <a:stretch/>
        </p:blipFill>
        <p:spPr>
          <a:xfrm rot="10800000" flipH="1" flipV="1">
            <a:off x="2315056" y="2439881"/>
            <a:ext cx="1761354" cy="1769512"/>
          </a:xfrm>
          <a:prstGeom prst="rect">
            <a:avLst/>
          </a:prstGeom>
        </p:spPr>
      </p:pic>
      <p:pic>
        <p:nvPicPr>
          <p:cNvPr id="12" name="Picture 11" descr="IMG_0220.jpg"/>
          <p:cNvPicPr>
            <a:picLocks noChangeAspect="1"/>
          </p:cNvPicPr>
          <p:nvPr/>
        </p:nvPicPr>
        <p:blipFill rotWithShape="1">
          <a:blip r:embed="rId7">
            <a:extLst>
              <a:ext uri="{28A0092B-C50C-407E-A947-70E740481C1C}">
                <a14:useLocalDpi xmlns:a14="http://schemas.microsoft.com/office/drawing/2010/main" val="0"/>
              </a:ext>
            </a:extLst>
          </a:blip>
          <a:srcRect t="3403" r="21797" b="7445"/>
          <a:stretch/>
        </p:blipFill>
        <p:spPr>
          <a:xfrm rot="5400000">
            <a:off x="7903609" y="4518368"/>
            <a:ext cx="1743737" cy="1761354"/>
          </a:xfrm>
          <a:prstGeom prst="rect">
            <a:avLst/>
          </a:prstGeom>
        </p:spPr>
      </p:pic>
      <p:pic>
        <p:nvPicPr>
          <p:cNvPr id="13" name="Picture 12" descr="IMG_0225.jpg"/>
          <p:cNvPicPr>
            <a:picLocks noChangeAspect="1"/>
          </p:cNvPicPr>
          <p:nvPr/>
        </p:nvPicPr>
        <p:blipFill rotWithShape="1">
          <a:blip r:embed="rId8">
            <a:extLst>
              <a:ext uri="{28A0092B-C50C-407E-A947-70E740481C1C}">
                <a14:useLocalDpi xmlns:a14="http://schemas.microsoft.com/office/drawing/2010/main" val="0"/>
              </a:ext>
            </a:extLst>
          </a:blip>
          <a:srcRect t="16667" b="5238"/>
          <a:stretch/>
        </p:blipFill>
        <p:spPr>
          <a:xfrm>
            <a:off x="7894800" y="2375647"/>
            <a:ext cx="1761354" cy="1833747"/>
          </a:xfrm>
          <a:prstGeom prst="rect">
            <a:avLst/>
          </a:prstGeom>
        </p:spPr>
      </p:pic>
      <p:sp>
        <p:nvSpPr>
          <p:cNvPr id="14" name="TextBox 13"/>
          <p:cNvSpPr txBox="1"/>
          <p:nvPr/>
        </p:nvSpPr>
        <p:spPr>
          <a:xfrm>
            <a:off x="2315056" y="2529534"/>
            <a:ext cx="1761354"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rebuchet MS" panose="020B0603020202020204"/>
                <a:ea typeface="+mn-ea"/>
                <a:cs typeface="+mn-cs"/>
              </a:rPr>
              <a:t>Chemistry</a:t>
            </a:r>
          </a:p>
        </p:txBody>
      </p:sp>
      <p:sp>
        <p:nvSpPr>
          <p:cNvPr id="22" name="TextBox 21"/>
          <p:cNvSpPr txBox="1"/>
          <p:nvPr/>
        </p:nvSpPr>
        <p:spPr>
          <a:xfrm>
            <a:off x="5243977" y="2528046"/>
            <a:ext cx="1761354"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rebuchet MS" panose="020B0603020202020204"/>
                <a:ea typeface="+mn-ea"/>
                <a:cs typeface="+mn-cs"/>
              </a:rPr>
              <a:t>Astronomy</a:t>
            </a:r>
          </a:p>
        </p:txBody>
      </p:sp>
      <p:sp>
        <p:nvSpPr>
          <p:cNvPr id="23" name="TextBox 22"/>
          <p:cNvSpPr txBox="1"/>
          <p:nvPr/>
        </p:nvSpPr>
        <p:spPr>
          <a:xfrm>
            <a:off x="7894799" y="2528046"/>
            <a:ext cx="1761354"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rebuchet MS" panose="020B0603020202020204"/>
                <a:ea typeface="+mn-ea"/>
                <a:cs typeface="+mn-cs"/>
              </a:rPr>
              <a:t>Circuits</a:t>
            </a:r>
          </a:p>
        </p:txBody>
      </p:sp>
      <p:sp>
        <p:nvSpPr>
          <p:cNvPr id="24" name="TextBox 23"/>
          <p:cNvSpPr txBox="1"/>
          <p:nvPr/>
        </p:nvSpPr>
        <p:spPr>
          <a:xfrm>
            <a:off x="2315056" y="4669110"/>
            <a:ext cx="1761354"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rebuchet MS" panose="020B0603020202020204"/>
                <a:ea typeface="+mn-ea"/>
                <a:cs typeface="+mn-cs"/>
              </a:rPr>
              <a:t>Soil Science</a:t>
            </a:r>
          </a:p>
        </p:txBody>
      </p:sp>
      <p:sp>
        <p:nvSpPr>
          <p:cNvPr id="25" name="TextBox 24"/>
          <p:cNvSpPr txBox="1"/>
          <p:nvPr/>
        </p:nvSpPr>
        <p:spPr>
          <a:xfrm>
            <a:off x="5316152" y="4679562"/>
            <a:ext cx="1761354"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rebuchet MS" panose="020B0603020202020204"/>
                <a:ea typeface="+mn-ea"/>
                <a:cs typeface="+mn-cs"/>
              </a:rPr>
              <a:t>Health Science</a:t>
            </a:r>
          </a:p>
        </p:txBody>
      </p:sp>
      <p:sp>
        <p:nvSpPr>
          <p:cNvPr id="26" name="TextBox 25"/>
          <p:cNvSpPr txBox="1"/>
          <p:nvPr/>
        </p:nvSpPr>
        <p:spPr>
          <a:xfrm>
            <a:off x="7894799" y="4634739"/>
            <a:ext cx="1761354"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rebuchet MS" panose="020B0603020202020204"/>
                <a:ea typeface="+mn-ea"/>
                <a:cs typeface="+mn-cs"/>
              </a:rPr>
              <a:t>Window Garden</a:t>
            </a:r>
          </a:p>
        </p:txBody>
      </p:sp>
    </p:spTree>
    <p:extLst>
      <p:ext uri="{BB962C8B-B14F-4D97-AF65-F5344CB8AC3E}">
        <p14:creationId xmlns:p14="http://schemas.microsoft.com/office/powerpoint/2010/main" val="1694616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337"/>
          <p:cNvSpPr txBox="1">
            <a:spLocks/>
          </p:cNvSpPr>
          <p:nvPr/>
        </p:nvSpPr>
        <p:spPr>
          <a:xfrm>
            <a:off x="819301" y="699624"/>
            <a:ext cx="8529608" cy="816748"/>
          </a:xfrm>
          <a:prstGeom prst="rect">
            <a:avLst/>
          </a:prstGeom>
          <a:noFill/>
          <a:ln>
            <a:noFill/>
          </a:ln>
        </p:spPr>
        <p:txBody>
          <a:bodyPr wrap="square" lIns="91425" tIns="45700" rIns="91425" bIns="45700" anchor="b"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1F497D"/>
              </a:buClr>
              <a:buFont typeface="Cambria"/>
              <a:buNone/>
              <a:defRPr sz="3300" b="0" i="0" u="none" strike="noStrike" cap="none">
                <a:solidFill>
                  <a:srgbClr val="1F497D"/>
                </a:solidFill>
                <a:latin typeface="Cambria"/>
                <a:ea typeface="Cambria"/>
                <a:cs typeface="Cambria"/>
                <a:sym typeface="Cambr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marL="0" marR="0" lvl="0" indent="0" algn="ctr" defTabSz="457200" rtl="0" eaLnBrk="1" fontAlgn="auto" latinLnBrk="0" hangingPunct="1">
              <a:lnSpc>
                <a:spcPct val="100000"/>
              </a:lnSpc>
              <a:spcBef>
                <a:spcPts val="0"/>
              </a:spcBef>
              <a:spcAft>
                <a:spcPts val="0"/>
              </a:spcAft>
              <a:buClr>
                <a:srgbClr val="1F497D"/>
              </a:buClr>
              <a:buSzPct val="25000"/>
              <a:buFont typeface="Cambria"/>
              <a:buNone/>
              <a:tabLst/>
              <a:defRPr/>
            </a:pPr>
            <a:r>
              <a:rPr kumimoji="0" lang="en-US" sz="3300" b="0" i="0" u="none" strike="noStrike" kern="1200" cap="none" spc="0" normalizeH="0" baseline="0" noProof="0" dirty="0">
                <a:ln>
                  <a:noFill/>
                </a:ln>
                <a:solidFill>
                  <a:prstClr val="black"/>
                </a:solidFill>
                <a:effectLst/>
                <a:uLnTx/>
                <a:uFillTx/>
                <a:latin typeface="Cambria"/>
                <a:ea typeface="Cambria"/>
                <a:sym typeface="Cambria"/>
              </a:rPr>
              <a:t>Independent Science Projects</a:t>
            </a:r>
          </a:p>
        </p:txBody>
      </p:sp>
      <p:pic>
        <p:nvPicPr>
          <p:cNvPr id="4" name="Picture 3" descr="Student Project Titles.JPG"/>
          <p:cNvPicPr>
            <a:picLocks noChangeAspect="1"/>
          </p:cNvPicPr>
          <p:nvPr/>
        </p:nvPicPr>
        <p:blipFill rotWithShape="1">
          <a:blip r:embed="rId3">
            <a:extLst>
              <a:ext uri="{28A0092B-C50C-407E-A947-70E740481C1C}">
                <a14:useLocalDpi xmlns:a14="http://schemas.microsoft.com/office/drawing/2010/main" val="0"/>
              </a:ext>
            </a:extLst>
          </a:blip>
          <a:srcRect b="10544"/>
          <a:stretch/>
        </p:blipFill>
        <p:spPr>
          <a:xfrm>
            <a:off x="1827622" y="2070370"/>
            <a:ext cx="5602941" cy="3984823"/>
          </a:xfrm>
          <a:prstGeom prst="rect">
            <a:avLst/>
          </a:prstGeom>
        </p:spPr>
      </p:pic>
      <p:sp>
        <p:nvSpPr>
          <p:cNvPr id="5" name="TextBox 4"/>
          <p:cNvSpPr txBox="1"/>
          <p:nvPr/>
        </p:nvSpPr>
        <p:spPr>
          <a:xfrm>
            <a:off x="2315057" y="1516372"/>
            <a:ext cx="7764854" cy="553998"/>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198430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1078777" y="714052"/>
            <a:ext cx="8534400" cy="758952"/>
          </a:xfrm>
          <a:prstGeom prst="rect">
            <a:avLst/>
          </a:prstGeom>
          <a:noFill/>
          <a:ln>
            <a:noFill/>
          </a:ln>
        </p:spPr>
        <p:txBody>
          <a:bodyPr vert="horz" wrap="square" lIns="91425" tIns="45700" rIns="91425" bIns="45700" rtlCol="0" anchor="b" anchorCtr="0">
            <a:noAutofit/>
          </a:bodyPr>
          <a:lstStyle/>
          <a:p>
            <a:pPr algn="ctr">
              <a:spcBef>
                <a:spcPts val="0"/>
              </a:spcBef>
              <a:buClr>
                <a:srgbClr val="17365D"/>
              </a:buClr>
              <a:buSzPct val="25000"/>
            </a:pPr>
            <a:r>
              <a:rPr lang="en-US" sz="4000" dirty="0">
                <a:solidFill>
                  <a:schemeClr val="tx1"/>
                </a:solidFill>
                <a:latin typeface="Cambria"/>
                <a:ea typeface="Cambria"/>
                <a:cs typeface="Cambria"/>
                <a:sym typeface="Cambria"/>
              </a:rPr>
              <a:t>Component 2: Mentoring</a:t>
            </a:r>
          </a:p>
        </p:txBody>
      </p:sp>
      <p:sp>
        <p:nvSpPr>
          <p:cNvPr id="2" name="Text Placeholder 1"/>
          <p:cNvSpPr>
            <a:spLocks noGrp="1"/>
          </p:cNvSpPr>
          <p:nvPr>
            <p:ph type="body" idx="1"/>
          </p:nvPr>
        </p:nvSpPr>
        <p:spPr/>
        <p:txBody>
          <a:bodyPr>
            <a:normAutofit fontScale="85000" lnSpcReduction="10000"/>
          </a:bodyPr>
          <a:lstStyle/>
          <a:p>
            <a:pPr marL="134938" indent="0">
              <a:buNone/>
            </a:pPr>
            <a:r>
              <a:rPr lang="en-US" sz="3400" b="1" dirty="0"/>
              <a:t>Purpose</a:t>
            </a:r>
          </a:p>
          <a:p>
            <a:pPr marL="134938" indent="0">
              <a:buNone/>
            </a:pPr>
            <a:endParaRPr lang="en-US" sz="2000" u="sng" dirty="0"/>
          </a:p>
          <a:p>
            <a:pPr marL="134938" indent="0">
              <a:buNone/>
            </a:pPr>
            <a:r>
              <a:rPr lang="en-US" sz="3100" dirty="0"/>
              <a:t>Students learn more about their own disability and improve their interest in the STEM fields by learning how to set goals and advocate for themselves and other related topics.</a:t>
            </a:r>
          </a:p>
          <a:p>
            <a:pPr marL="134938" indent="0">
              <a:buNone/>
            </a:pPr>
            <a:endParaRPr lang="en-US" sz="2000" u="sng" dirty="0"/>
          </a:p>
          <a:p>
            <a:pPr marL="134938" indent="0">
              <a:buNone/>
            </a:pPr>
            <a:endParaRPr lang="en-US" sz="2000" u="sng" dirty="0"/>
          </a:p>
          <a:p>
            <a:pPr marL="134938" indent="0">
              <a:buNone/>
            </a:pPr>
            <a:endParaRPr lang="en-US" sz="3000" u="sng" dirty="0"/>
          </a:p>
        </p:txBody>
      </p:sp>
      <p:pic>
        <p:nvPicPr>
          <p:cNvPr id="351" name="Shape 351" descr="Mentoring Roles: Advisor, Coach, Mentor, Role Model, and Leader"/>
          <p:cNvPicPr preferRelativeResize="0">
            <a:picLocks noGrp="1"/>
          </p:cNvPicPr>
          <p:nvPr>
            <p:ph type="body" idx="2"/>
          </p:nvPr>
        </p:nvPicPr>
        <p:blipFill rotWithShape="1">
          <a:blip r:embed="rId3">
            <a:alphaModFix/>
          </a:blip>
          <a:srcRect l="16068" r="20060"/>
          <a:stretch/>
        </p:blipFill>
        <p:spPr>
          <a:xfrm>
            <a:off x="6324600" y="1549400"/>
            <a:ext cx="4038600" cy="4681538"/>
          </a:xfrm>
          <a:prstGeom prst="roundRect">
            <a:avLst>
              <a:gd name="adj" fmla="val 16667"/>
            </a:avLst>
          </a:prstGeom>
          <a:noFill/>
          <a:ln>
            <a:noFill/>
          </a:ln>
        </p:spPr>
      </p:pic>
      <p:sp>
        <p:nvSpPr>
          <p:cNvPr id="352" name="Shape 352"/>
          <p:cNvSpPr txBox="1"/>
          <p:nvPr/>
        </p:nvSpPr>
        <p:spPr>
          <a:xfrm>
            <a:off x="6324600" y="6196829"/>
            <a:ext cx="4035552" cy="276999"/>
          </a:xfrm>
          <a:prstGeom prst="rect">
            <a:avLst/>
          </a:prstGeom>
          <a:noFill/>
          <a:ln>
            <a:noFill/>
          </a:ln>
        </p:spPr>
        <p:txBody>
          <a:bodyPr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a:ln>
                  <a:noFill/>
                </a:ln>
                <a:solidFill>
                  <a:prstClr val="white"/>
                </a:solidFill>
                <a:effectLst/>
                <a:uLnTx/>
                <a:uFillTx/>
                <a:latin typeface="Calibri"/>
                <a:ea typeface="Calibri"/>
                <a:cs typeface="Calibri"/>
                <a:sym typeface="Calibri"/>
              </a:rPr>
              <a:t>http://www.ceracycloan.co.uk/upcoming-events/mentoring/</a:t>
            </a:r>
          </a:p>
        </p:txBody>
      </p:sp>
      <p:sp>
        <p:nvSpPr>
          <p:cNvPr id="6" name="Rectangle 5">
            <a:extLst>
              <a:ext uri="{FF2B5EF4-FFF2-40B4-BE49-F238E27FC236}">
                <a16:creationId xmlns:a16="http://schemas.microsoft.com/office/drawing/2014/main" id="{C24D8741-F83E-0C4C-8637-90B3E433C526}"/>
              </a:ext>
            </a:extLst>
          </p:cNvPr>
          <p:cNvSpPr/>
          <p:nvPr/>
        </p:nvSpPr>
        <p:spPr>
          <a:xfrm>
            <a:off x="1524000" y="6550224"/>
            <a:ext cx="9144000" cy="307777"/>
          </a:xfrm>
          <a:prstGeom prst="rect">
            <a:avLst/>
          </a:prstGeom>
          <a:solidFill>
            <a:schemeClr val="bg2">
              <a:lumMod val="5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541660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1825752" y="228600"/>
            <a:ext cx="8534400" cy="758952"/>
          </a:xfrm>
          <a:prstGeom prst="rect">
            <a:avLst/>
          </a:prstGeom>
          <a:noFill/>
          <a:ln>
            <a:noFill/>
          </a:ln>
        </p:spPr>
        <p:txBody>
          <a:bodyPr vert="horz" wrap="square" lIns="91425" tIns="45700" rIns="91425" bIns="45700" rtlCol="0" anchor="b" anchorCtr="0">
            <a:noAutofit/>
          </a:bodyPr>
          <a:lstStyle/>
          <a:p>
            <a:pPr algn="ctr">
              <a:spcBef>
                <a:spcPts val="0"/>
              </a:spcBef>
              <a:buClr>
                <a:srgbClr val="17365D"/>
              </a:buClr>
              <a:buSzPct val="25000"/>
            </a:pPr>
            <a:endParaRPr lang="en-US" sz="3300" dirty="0">
              <a:solidFill>
                <a:srgbClr val="17365D"/>
              </a:solidFill>
              <a:latin typeface="Cambria"/>
              <a:ea typeface="Cambria"/>
              <a:cs typeface="Cambria"/>
              <a:sym typeface="Cambria"/>
            </a:endParaRPr>
          </a:p>
        </p:txBody>
      </p:sp>
      <p:sp>
        <p:nvSpPr>
          <p:cNvPr id="352" name="Shape 352"/>
          <p:cNvSpPr txBox="1"/>
          <p:nvPr/>
        </p:nvSpPr>
        <p:spPr>
          <a:xfrm>
            <a:off x="6324600" y="6196829"/>
            <a:ext cx="4035552" cy="276999"/>
          </a:xfrm>
          <a:prstGeom prst="rect">
            <a:avLst/>
          </a:prstGeom>
          <a:noFill/>
          <a:ln>
            <a:noFill/>
          </a:ln>
        </p:spPr>
        <p:txBody>
          <a:bodyPr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kumimoji="0" lang="en-US" sz="900" b="0" i="0" u="none" strike="noStrike" kern="1200" cap="none" spc="0" normalizeH="0" baseline="0" noProof="0" dirty="0">
                <a:ln>
                  <a:noFill/>
                </a:ln>
                <a:solidFill>
                  <a:prstClr val="white"/>
                </a:solidFill>
                <a:effectLst/>
                <a:uLnTx/>
                <a:uFillTx/>
                <a:latin typeface="Trebuchet MS" panose="020B0603020202020204"/>
                <a:ea typeface="+mn-ea"/>
                <a:cs typeface="+mn-cs"/>
                <a:hlinkClick r:id="rId3">
                  <a:extLst>
                    <a:ext uri="{A12FA001-AC4F-418D-AE19-62706E023703}">
                      <ahyp:hlinkClr xmlns:ahyp="http://schemas.microsoft.com/office/drawing/2018/hyperlinkcolor" val="tx"/>
                    </a:ext>
                  </a:extLst>
                </a:hlinkClick>
              </a:rPr>
              <a:t>https://choosework.ssa.gov/blog/2017-10-14-disability-mentoring-day</a:t>
            </a:r>
            <a:endParaRPr kumimoji="0" lang="en-US" sz="9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 name="Text Placeholder 1"/>
          <p:cNvSpPr>
            <a:spLocks noGrp="1"/>
          </p:cNvSpPr>
          <p:nvPr>
            <p:ph type="body" idx="1"/>
          </p:nvPr>
        </p:nvSpPr>
        <p:spPr/>
        <p:txBody>
          <a:bodyPr/>
          <a:lstStyle/>
          <a:p>
            <a:pPr marL="134938" indent="0">
              <a:buNone/>
            </a:pPr>
            <a:r>
              <a:rPr lang="en-US" sz="3000" u="sng" dirty="0"/>
              <a:t>Session Topics</a:t>
            </a:r>
          </a:p>
          <a:p>
            <a:pPr marL="134938" indent="0">
              <a:buNone/>
            </a:pPr>
            <a:endParaRPr lang="en-US" sz="3000" u="sng" dirty="0"/>
          </a:p>
          <a:p>
            <a:r>
              <a:rPr lang="en-US" dirty="0"/>
              <a:t>Goal-Setting</a:t>
            </a:r>
          </a:p>
          <a:p>
            <a:r>
              <a:rPr lang="en-US" dirty="0"/>
              <a:t>Self-Advocacy</a:t>
            </a:r>
          </a:p>
          <a:p>
            <a:r>
              <a:rPr lang="en-US" dirty="0"/>
              <a:t>What Does a Scientist Look Like?</a:t>
            </a:r>
          </a:p>
          <a:p>
            <a:r>
              <a:rPr lang="en-US" dirty="0"/>
              <a:t>STEM Career Exploration</a:t>
            </a:r>
          </a:p>
          <a:p>
            <a:r>
              <a:rPr lang="en-US" dirty="0"/>
              <a:t>Internships in STEM</a:t>
            </a:r>
          </a:p>
        </p:txBody>
      </p:sp>
      <p:pic>
        <p:nvPicPr>
          <p:cNvPr id="4" name="Picture 3">
            <a:extLst>
              <a:ext uri="{FF2B5EF4-FFF2-40B4-BE49-F238E27FC236}">
                <a16:creationId xmlns:a16="http://schemas.microsoft.com/office/drawing/2014/main" id="{99CAB800-DF81-DF4B-A919-19ED4C73518F}"/>
              </a:ext>
            </a:extLst>
          </p:cNvPr>
          <p:cNvPicPr>
            <a:picLocks noChangeAspect="1"/>
          </p:cNvPicPr>
          <p:nvPr/>
        </p:nvPicPr>
        <p:blipFill>
          <a:blip r:embed="rId4"/>
          <a:stretch>
            <a:fillRect/>
          </a:stretch>
        </p:blipFill>
        <p:spPr>
          <a:xfrm>
            <a:off x="5329793" y="2154464"/>
            <a:ext cx="3810000" cy="2921000"/>
          </a:xfrm>
          <a:prstGeom prst="rect">
            <a:avLst/>
          </a:prstGeom>
        </p:spPr>
      </p:pic>
      <p:sp>
        <p:nvSpPr>
          <p:cNvPr id="3" name="Text Placeholder 2">
            <a:extLst>
              <a:ext uri="{FF2B5EF4-FFF2-40B4-BE49-F238E27FC236}">
                <a16:creationId xmlns:a16="http://schemas.microsoft.com/office/drawing/2014/main" id="{0C6C6CA7-AACC-6E4F-96A8-42F1A88314BC}"/>
              </a:ext>
            </a:extLst>
          </p:cNvPr>
          <p:cNvSpPr>
            <a:spLocks noGrp="1"/>
          </p:cNvSpPr>
          <p:nvPr>
            <p:ph type="body" idx="2"/>
          </p:nvPr>
        </p:nvSpPr>
        <p:spPr>
          <a:xfrm>
            <a:off x="4861369" y="2157526"/>
            <a:ext cx="4184034" cy="3880773"/>
          </a:xfrm>
        </p:spPr>
        <p:txBody>
          <a:bodyPr/>
          <a:lstStyle/>
          <a:p>
            <a:pPr marL="0" indent="0">
              <a:buNone/>
            </a:pPr>
            <a:endParaRPr lang="en-US" dirty="0"/>
          </a:p>
        </p:txBody>
      </p:sp>
    </p:spTree>
    <p:extLst>
      <p:ext uri="{BB962C8B-B14F-4D97-AF65-F5344CB8AC3E}">
        <p14:creationId xmlns:p14="http://schemas.microsoft.com/office/powerpoint/2010/main" val="3575477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1825752" y="228600"/>
            <a:ext cx="8534400" cy="758952"/>
          </a:xfrm>
          <a:prstGeom prst="rect">
            <a:avLst/>
          </a:prstGeom>
          <a:noFill/>
          <a:ln>
            <a:noFill/>
          </a:ln>
        </p:spPr>
        <p:txBody>
          <a:bodyPr vert="horz" wrap="square" lIns="91425" tIns="45700" rIns="91425" bIns="45700" rtlCol="0" anchor="b" anchorCtr="0">
            <a:noAutofit/>
          </a:bodyPr>
          <a:lstStyle/>
          <a:p>
            <a:pPr algn="ctr">
              <a:spcBef>
                <a:spcPts val="0"/>
              </a:spcBef>
              <a:buClr>
                <a:srgbClr val="17365D"/>
              </a:buClr>
              <a:buSzPct val="25000"/>
            </a:pPr>
            <a:endParaRPr lang="en-US" sz="4000" dirty="0">
              <a:solidFill>
                <a:srgbClr val="17365D"/>
              </a:solidFill>
              <a:latin typeface="Cambria"/>
              <a:ea typeface="Cambria"/>
              <a:cs typeface="Cambria"/>
              <a:sym typeface="Cambria"/>
            </a:endParaRPr>
          </a:p>
        </p:txBody>
      </p:sp>
      <p:sp>
        <p:nvSpPr>
          <p:cNvPr id="2" name="Text Placeholder 1"/>
          <p:cNvSpPr>
            <a:spLocks noGrp="1"/>
          </p:cNvSpPr>
          <p:nvPr>
            <p:ph type="body" idx="1"/>
          </p:nvPr>
        </p:nvSpPr>
        <p:spPr>
          <a:xfrm>
            <a:off x="1688532" y="1505906"/>
            <a:ext cx="4818285" cy="4614526"/>
          </a:xfrm>
        </p:spPr>
        <p:txBody>
          <a:bodyPr>
            <a:normAutofit fontScale="85000" lnSpcReduction="20000"/>
          </a:bodyPr>
          <a:lstStyle/>
          <a:p>
            <a:pPr marL="134938" indent="0">
              <a:buNone/>
            </a:pPr>
            <a:r>
              <a:rPr lang="en-US" sz="2600" b="1" u="sng" dirty="0"/>
              <a:t>Example</a:t>
            </a:r>
          </a:p>
          <a:p>
            <a:pPr marL="134938" indent="0">
              <a:buNone/>
            </a:pPr>
            <a:endParaRPr lang="en-US" sz="2400" b="1" u="sng" dirty="0"/>
          </a:p>
          <a:p>
            <a:pPr marL="0" indent="0">
              <a:buNone/>
            </a:pPr>
            <a:r>
              <a:rPr lang="en-US" sz="2600" dirty="0"/>
              <a:t>Self-Advocacy</a:t>
            </a:r>
          </a:p>
          <a:p>
            <a:r>
              <a:rPr lang="en-US" sz="2600" dirty="0"/>
              <a:t>At college-different experiences from high school</a:t>
            </a:r>
          </a:p>
          <a:p>
            <a:r>
              <a:rPr lang="en-US" sz="2600" dirty="0"/>
              <a:t>Becoming their own self-advocates</a:t>
            </a:r>
          </a:p>
          <a:p>
            <a:pPr lvl="1"/>
            <a:r>
              <a:rPr lang="en-US" sz="2600" dirty="0"/>
              <a:t>Understand one’s own needs &amp; being able to explain needs to others</a:t>
            </a:r>
          </a:p>
          <a:p>
            <a:pPr lvl="1"/>
            <a:r>
              <a:rPr lang="en-US" sz="2600" dirty="0"/>
              <a:t>Request accommodations </a:t>
            </a:r>
          </a:p>
          <a:p>
            <a:pPr lvl="2"/>
            <a:r>
              <a:rPr lang="en-US" sz="2800" dirty="0"/>
              <a:t>i.e., </a:t>
            </a:r>
            <a:r>
              <a:rPr lang="en-US" sz="2600" dirty="0"/>
              <a:t>visit Kokua program at UH Manoa</a:t>
            </a:r>
          </a:p>
        </p:txBody>
      </p:sp>
      <p:sp>
        <p:nvSpPr>
          <p:cNvPr id="6" name="Rectangle 5">
            <a:extLst>
              <a:ext uri="{FF2B5EF4-FFF2-40B4-BE49-F238E27FC236}">
                <a16:creationId xmlns:a16="http://schemas.microsoft.com/office/drawing/2014/main" id="{F445B6F9-D024-8E48-B753-675F5042E9C6}"/>
              </a:ext>
            </a:extLst>
          </p:cNvPr>
          <p:cNvSpPr/>
          <p:nvPr/>
        </p:nvSpPr>
        <p:spPr>
          <a:xfrm>
            <a:off x="1524000" y="6550224"/>
            <a:ext cx="9144000" cy="307777"/>
          </a:xfrm>
          <a:prstGeom prst="rect">
            <a:avLst/>
          </a:prstGeom>
          <a:solidFill>
            <a:schemeClr val="bg2">
              <a:lumMod val="5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026" name="Picture 2" descr="Image result for self advocacy college students with disabilities">
            <a:extLst>
              <a:ext uri="{FF2B5EF4-FFF2-40B4-BE49-F238E27FC236}">
                <a16:creationId xmlns:a16="http://schemas.microsoft.com/office/drawing/2014/main" id="{385C6810-CD66-7240-983D-0CCC14606DA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617268" y="1961322"/>
            <a:ext cx="3915162" cy="2549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664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Shape 358"/>
          <p:cNvSpPr txBox="1">
            <a:spLocks noGrp="1"/>
          </p:cNvSpPr>
          <p:nvPr>
            <p:ph type="title"/>
          </p:nvPr>
        </p:nvSpPr>
        <p:spPr>
          <a:xfrm>
            <a:off x="1156051" y="804862"/>
            <a:ext cx="8534400" cy="758952"/>
          </a:xfrm>
          <a:prstGeom prst="rect">
            <a:avLst/>
          </a:prstGeom>
          <a:noFill/>
          <a:ln>
            <a:noFill/>
          </a:ln>
        </p:spPr>
        <p:txBody>
          <a:bodyPr vert="horz" wrap="square" lIns="91425" tIns="45700" rIns="91425" bIns="45700" rtlCol="0" anchor="b" anchorCtr="0">
            <a:noAutofit/>
          </a:bodyPr>
          <a:lstStyle/>
          <a:p>
            <a:pPr algn="ctr">
              <a:spcBef>
                <a:spcPts val="0"/>
              </a:spcBef>
              <a:buClr>
                <a:srgbClr val="17365D"/>
              </a:buClr>
              <a:buSzPct val="25000"/>
            </a:pPr>
            <a:r>
              <a:rPr lang="en-US" sz="3300" dirty="0">
                <a:solidFill>
                  <a:schemeClr val="tx1"/>
                </a:solidFill>
                <a:latin typeface="Cambria"/>
                <a:ea typeface="Cambria"/>
                <a:cs typeface="Cambria"/>
                <a:sym typeface="Cambria"/>
              </a:rPr>
              <a:t>Component 3: College Transition</a:t>
            </a:r>
          </a:p>
        </p:txBody>
      </p:sp>
      <p:sp>
        <p:nvSpPr>
          <p:cNvPr id="2" name="Session Topics"/>
          <p:cNvSpPr>
            <a:spLocks noGrp="1"/>
          </p:cNvSpPr>
          <p:nvPr>
            <p:ph type="body" idx="1"/>
          </p:nvPr>
        </p:nvSpPr>
        <p:spPr>
          <a:xfrm>
            <a:off x="1735600" y="2517819"/>
            <a:ext cx="4038600" cy="5085520"/>
          </a:xfrm>
        </p:spPr>
        <p:txBody>
          <a:bodyPr>
            <a:normAutofit/>
          </a:bodyPr>
          <a:lstStyle/>
          <a:p>
            <a:pPr marL="134938" indent="0">
              <a:buNone/>
            </a:pPr>
            <a:r>
              <a:rPr lang="en-US" sz="3200" b="1" dirty="0"/>
              <a:t>Purpose</a:t>
            </a:r>
          </a:p>
          <a:p>
            <a:pPr marL="134938" indent="0">
              <a:buNone/>
            </a:pPr>
            <a:endParaRPr lang="en-US" u="sng" dirty="0"/>
          </a:p>
          <a:p>
            <a:pPr marL="134938" indent="0">
              <a:buNone/>
            </a:pPr>
            <a:r>
              <a:rPr lang="en-US" dirty="0"/>
              <a:t>Provide students with early awareness of the benefits of continuing their education by enrolling in college and college application process. </a:t>
            </a:r>
          </a:p>
          <a:p>
            <a:pPr marL="0" indent="0">
              <a:buNone/>
            </a:pPr>
            <a:endParaRPr lang="en-US" dirty="0"/>
          </a:p>
        </p:txBody>
      </p:sp>
      <p:pic>
        <p:nvPicPr>
          <p:cNvPr id="360" name="Shape 360" descr="Road Sign that reads &quot;College: Just Ahead&quot;"/>
          <p:cNvPicPr preferRelativeResize="0">
            <a:picLocks noGrp="1"/>
          </p:cNvPicPr>
          <p:nvPr>
            <p:ph type="body" idx="2"/>
          </p:nvPr>
        </p:nvPicPr>
        <p:blipFill rotWithShape="1">
          <a:blip r:embed="rId3">
            <a:alphaModFix/>
          </a:blip>
          <a:srcRect t="-36896" b="-36896"/>
          <a:stretch/>
        </p:blipFill>
        <p:spPr>
          <a:xfrm>
            <a:off x="6324600" y="1371600"/>
            <a:ext cx="4038600" cy="4681538"/>
          </a:xfrm>
          <a:prstGeom prst="rect">
            <a:avLst/>
          </a:prstGeom>
          <a:noFill/>
          <a:ln>
            <a:noFill/>
          </a:ln>
        </p:spPr>
      </p:pic>
      <p:sp>
        <p:nvSpPr>
          <p:cNvPr id="361" name="Shape 361"/>
          <p:cNvSpPr txBox="1"/>
          <p:nvPr/>
        </p:nvSpPr>
        <p:spPr>
          <a:xfrm>
            <a:off x="6388100" y="5462201"/>
            <a:ext cx="4203700" cy="276999"/>
          </a:xfrm>
          <a:prstGeom prst="rect">
            <a:avLst/>
          </a:prstGeom>
          <a:noFill/>
          <a:ln>
            <a:noFill/>
          </a:ln>
        </p:spPr>
        <p:txBody>
          <a:bodyPr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a:ln>
                  <a:noFill/>
                </a:ln>
                <a:solidFill>
                  <a:prstClr val="white"/>
                </a:solidFill>
                <a:effectLst/>
                <a:uLnTx/>
                <a:uFillTx/>
                <a:latin typeface="Calibri"/>
                <a:ea typeface="Calibri"/>
                <a:cs typeface="Calibri"/>
                <a:sym typeface="Calibri"/>
              </a:rPr>
              <a:t>Image: http://www.mcdowelledu.org/college-transition.html</a:t>
            </a:r>
          </a:p>
        </p:txBody>
      </p:sp>
      <p:sp>
        <p:nvSpPr>
          <p:cNvPr id="6" name="Rectangle 5">
            <a:extLst>
              <a:ext uri="{FF2B5EF4-FFF2-40B4-BE49-F238E27FC236}">
                <a16:creationId xmlns:a16="http://schemas.microsoft.com/office/drawing/2014/main" id="{FC01193C-3933-4F48-AD4B-58C6A7B2A008}"/>
              </a:ext>
            </a:extLst>
          </p:cNvPr>
          <p:cNvSpPr/>
          <p:nvPr/>
        </p:nvSpPr>
        <p:spPr>
          <a:xfrm>
            <a:off x="1524000" y="6550224"/>
            <a:ext cx="9144000" cy="307777"/>
          </a:xfrm>
          <a:prstGeom prst="rect">
            <a:avLst/>
          </a:prstGeom>
          <a:solidFill>
            <a:schemeClr val="bg2">
              <a:lumMod val="5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620955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Shape 358"/>
          <p:cNvSpPr txBox="1">
            <a:spLocks noGrp="1"/>
          </p:cNvSpPr>
          <p:nvPr>
            <p:ph type="title"/>
          </p:nvPr>
        </p:nvSpPr>
        <p:spPr>
          <a:xfrm>
            <a:off x="1825752" y="228600"/>
            <a:ext cx="8534400" cy="758952"/>
          </a:xfrm>
          <a:prstGeom prst="rect">
            <a:avLst/>
          </a:prstGeom>
          <a:noFill/>
          <a:ln>
            <a:noFill/>
          </a:ln>
        </p:spPr>
        <p:txBody>
          <a:bodyPr vert="horz" wrap="square" lIns="91425" tIns="45700" rIns="91425" bIns="45700" rtlCol="0" anchor="b" anchorCtr="0">
            <a:noAutofit/>
          </a:bodyPr>
          <a:lstStyle/>
          <a:p>
            <a:pPr algn="ctr">
              <a:spcBef>
                <a:spcPts val="0"/>
              </a:spcBef>
              <a:buClr>
                <a:srgbClr val="17365D"/>
              </a:buClr>
              <a:buSzPct val="25000"/>
            </a:pPr>
            <a:endParaRPr lang="en-US" sz="3300" dirty="0">
              <a:solidFill>
                <a:srgbClr val="17365D"/>
              </a:solidFill>
              <a:latin typeface="Cambria"/>
              <a:ea typeface="Cambria"/>
              <a:cs typeface="Cambria"/>
              <a:sym typeface="Cambria"/>
            </a:endParaRPr>
          </a:p>
        </p:txBody>
      </p:sp>
      <p:sp>
        <p:nvSpPr>
          <p:cNvPr id="361" name="Shape 361"/>
          <p:cNvSpPr txBox="1"/>
          <p:nvPr/>
        </p:nvSpPr>
        <p:spPr>
          <a:xfrm>
            <a:off x="6388100" y="5462201"/>
            <a:ext cx="4203700" cy="276999"/>
          </a:xfrm>
          <a:prstGeom prst="rect">
            <a:avLst/>
          </a:prstGeom>
          <a:noFill/>
          <a:ln>
            <a:noFill/>
          </a:ln>
        </p:spPr>
        <p:txBody>
          <a:bodyPr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kumimoji="0" lang="en-US" sz="900" b="0" i="0" u="none" strike="noStrike" kern="1200" cap="none" spc="0" normalizeH="0" baseline="0" noProof="0" dirty="0">
                <a:ln>
                  <a:noFill/>
                </a:ln>
                <a:solidFill>
                  <a:prstClr val="white"/>
                </a:solidFill>
                <a:effectLst/>
                <a:uLnTx/>
                <a:uFillTx/>
                <a:latin typeface="Trebuchet MS" panose="020B0603020202020204"/>
                <a:ea typeface="+mn-ea"/>
                <a:cs typeface="+mn-cs"/>
                <a:hlinkClick r:id="rId3">
                  <a:extLst>
                    <a:ext uri="{A12FA001-AC4F-418D-AE19-62706E023703}">
                      <ahyp:hlinkClr xmlns:ahyp="http://schemas.microsoft.com/office/drawing/2018/hyperlinkcolor" val="tx"/>
                    </a:ext>
                  </a:extLst>
                </a:hlinkClick>
              </a:rPr>
              <a:t>https://www.ncmich.edu/resources-support/other-support/institutional-data-center/college-going-behavior.html</a:t>
            </a:r>
            <a:endParaRPr kumimoji="0" lang="en-US" sz="9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 name="Text Placeholder 1"/>
          <p:cNvSpPr>
            <a:spLocks noGrp="1"/>
          </p:cNvSpPr>
          <p:nvPr>
            <p:ph type="body" idx="1"/>
          </p:nvPr>
        </p:nvSpPr>
        <p:spPr>
          <a:xfrm>
            <a:off x="1825752" y="1371600"/>
            <a:ext cx="4038600" cy="5085520"/>
          </a:xfrm>
        </p:spPr>
        <p:txBody>
          <a:bodyPr/>
          <a:lstStyle/>
          <a:p>
            <a:pPr marL="134938" indent="0">
              <a:buNone/>
            </a:pPr>
            <a:r>
              <a:rPr lang="en-US" sz="3000" b="1" u="sng" dirty="0"/>
              <a:t>Session Topics</a:t>
            </a:r>
          </a:p>
          <a:p>
            <a:r>
              <a:rPr lang="en-US" dirty="0"/>
              <a:t>Introduction to College</a:t>
            </a:r>
          </a:p>
          <a:p>
            <a:r>
              <a:rPr lang="en-US" dirty="0"/>
              <a:t>Personal Statements</a:t>
            </a:r>
          </a:p>
          <a:p>
            <a:r>
              <a:rPr lang="en-US" dirty="0"/>
              <a:t>STEM College Programs</a:t>
            </a:r>
          </a:p>
          <a:p>
            <a:r>
              <a:rPr lang="en-US" dirty="0"/>
              <a:t>Study Skills</a:t>
            </a:r>
          </a:p>
          <a:p>
            <a:r>
              <a:rPr lang="en-US" dirty="0"/>
              <a:t>Scholarships</a:t>
            </a:r>
          </a:p>
          <a:p>
            <a:r>
              <a:rPr lang="en-US" dirty="0"/>
              <a:t>Disability Services in College</a:t>
            </a:r>
          </a:p>
          <a:p>
            <a:r>
              <a:rPr lang="en-US" dirty="0"/>
              <a:t>Assistive Technology</a:t>
            </a:r>
          </a:p>
          <a:p>
            <a:r>
              <a:rPr lang="en-US" dirty="0"/>
              <a:t>Resume Building</a:t>
            </a:r>
          </a:p>
          <a:p>
            <a:r>
              <a:rPr lang="en-US" dirty="0"/>
              <a:t>Interview Skill Building</a:t>
            </a:r>
          </a:p>
          <a:p>
            <a:endParaRPr lang="en-US" dirty="0"/>
          </a:p>
        </p:txBody>
      </p:sp>
      <p:pic>
        <p:nvPicPr>
          <p:cNvPr id="4" name="Picture 3">
            <a:extLst>
              <a:ext uri="{FF2B5EF4-FFF2-40B4-BE49-F238E27FC236}">
                <a16:creationId xmlns:a16="http://schemas.microsoft.com/office/drawing/2014/main" id="{27E6DCB5-9BF7-2546-B5A8-47B2F9081581}"/>
              </a:ext>
            </a:extLst>
          </p:cNvPr>
          <p:cNvPicPr>
            <a:picLocks noChangeAspect="1"/>
          </p:cNvPicPr>
          <p:nvPr/>
        </p:nvPicPr>
        <p:blipFill>
          <a:blip r:embed="rId4"/>
          <a:stretch>
            <a:fillRect/>
          </a:stretch>
        </p:blipFill>
        <p:spPr>
          <a:xfrm>
            <a:off x="6643852" y="2018121"/>
            <a:ext cx="3400096" cy="3129951"/>
          </a:xfrm>
          <a:prstGeom prst="rect">
            <a:avLst/>
          </a:prstGeom>
        </p:spPr>
      </p:pic>
      <p:sp>
        <p:nvSpPr>
          <p:cNvPr id="3" name="Text Placeholder 2">
            <a:extLst>
              <a:ext uri="{FF2B5EF4-FFF2-40B4-BE49-F238E27FC236}">
                <a16:creationId xmlns:a16="http://schemas.microsoft.com/office/drawing/2014/main" id="{88B88631-4C0A-3C4D-938E-412A7FD8DCC7}"/>
              </a:ext>
            </a:extLst>
          </p:cNvPr>
          <p:cNvSpPr>
            <a:spLocks noGrp="1"/>
          </p:cNvSpPr>
          <p:nvPr>
            <p:ph type="body" idx="2"/>
          </p:nvPr>
        </p:nvSpPr>
        <p:spPr>
          <a:xfrm>
            <a:off x="6324600" y="1371600"/>
            <a:ext cx="4035552" cy="4090600"/>
          </a:xfrm>
        </p:spPr>
        <p:txBody>
          <a:bodyPr/>
          <a:lstStyle/>
          <a:p>
            <a:pPr marL="134938" indent="0">
              <a:buNone/>
            </a:pPr>
            <a:endParaRPr lang="en-US" dirty="0"/>
          </a:p>
          <a:p>
            <a:pPr marL="134938" indent="0">
              <a:buNone/>
            </a:pPr>
            <a:endParaRPr lang="en-US" dirty="0"/>
          </a:p>
          <a:p>
            <a:pPr marL="134938" indent="0">
              <a:buNone/>
            </a:pPr>
            <a:endParaRPr lang="en-US" dirty="0"/>
          </a:p>
          <a:p>
            <a:pPr marL="134938" indent="0">
              <a:buNone/>
            </a:pPr>
            <a:endParaRPr lang="en-US" dirty="0"/>
          </a:p>
          <a:p>
            <a:pPr marL="134938" indent="0">
              <a:buNone/>
            </a:pPr>
            <a:endParaRPr lang="en-US" dirty="0"/>
          </a:p>
          <a:p>
            <a:pPr marL="134938" indent="0">
              <a:buNone/>
            </a:pPr>
            <a:endParaRPr lang="en-US" dirty="0"/>
          </a:p>
          <a:p>
            <a:pPr marL="134938" indent="0">
              <a:buNone/>
            </a:pPr>
            <a:endParaRPr lang="en-US" dirty="0"/>
          </a:p>
          <a:p>
            <a:pPr marL="134938" indent="0">
              <a:buNone/>
            </a:pPr>
            <a:endParaRPr lang="en-US" dirty="0"/>
          </a:p>
          <a:p>
            <a:pPr marL="134938" indent="0">
              <a:buNone/>
            </a:pPr>
            <a:endParaRPr lang="en-US" dirty="0"/>
          </a:p>
        </p:txBody>
      </p:sp>
    </p:spTree>
    <p:extLst>
      <p:ext uri="{BB962C8B-B14F-4D97-AF65-F5344CB8AC3E}">
        <p14:creationId xmlns:p14="http://schemas.microsoft.com/office/powerpoint/2010/main" val="1483820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Shape 358"/>
          <p:cNvSpPr txBox="1">
            <a:spLocks noGrp="1"/>
          </p:cNvSpPr>
          <p:nvPr>
            <p:ph type="title"/>
          </p:nvPr>
        </p:nvSpPr>
        <p:spPr>
          <a:xfrm>
            <a:off x="1825752" y="228600"/>
            <a:ext cx="8534400" cy="758952"/>
          </a:xfrm>
          <a:prstGeom prst="rect">
            <a:avLst/>
          </a:prstGeom>
          <a:noFill/>
          <a:ln>
            <a:noFill/>
          </a:ln>
        </p:spPr>
        <p:txBody>
          <a:bodyPr vert="horz" wrap="square" lIns="91425" tIns="45700" rIns="91425" bIns="45700" rtlCol="0" anchor="b" anchorCtr="0">
            <a:noAutofit/>
          </a:bodyPr>
          <a:lstStyle/>
          <a:p>
            <a:pPr algn="ctr">
              <a:spcBef>
                <a:spcPts val="0"/>
              </a:spcBef>
              <a:buClr>
                <a:srgbClr val="17365D"/>
              </a:buClr>
              <a:buSzPct val="25000"/>
            </a:pPr>
            <a:endParaRPr lang="en-US" sz="3300" dirty="0">
              <a:solidFill>
                <a:srgbClr val="17365D"/>
              </a:solidFill>
              <a:latin typeface="Cambria"/>
              <a:ea typeface="Cambria"/>
              <a:cs typeface="Cambria"/>
              <a:sym typeface="Cambria"/>
            </a:endParaRPr>
          </a:p>
        </p:txBody>
      </p:sp>
      <p:sp>
        <p:nvSpPr>
          <p:cNvPr id="2" name="Session Topics"/>
          <p:cNvSpPr>
            <a:spLocks noGrp="1"/>
          </p:cNvSpPr>
          <p:nvPr>
            <p:ph type="body" idx="1"/>
          </p:nvPr>
        </p:nvSpPr>
        <p:spPr>
          <a:xfrm>
            <a:off x="1825752" y="1371600"/>
            <a:ext cx="4562348" cy="5085520"/>
          </a:xfrm>
        </p:spPr>
        <p:txBody>
          <a:bodyPr>
            <a:normAutofit/>
          </a:bodyPr>
          <a:lstStyle/>
          <a:p>
            <a:pPr marL="134938" indent="0">
              <a:buNone/>
            </a:pPr>
            <a:r>
              <a:rPr lang="en-US" sz="3000" b="1" u="sng" dirty="0"/>
              <a:t>Example</a:t>
            </a:r>
          </a:p>
          <a:p>
            <a:pPr marL="0" indent="0">
              <a:buNone/>
            </a:pPr>
            <a:r>
              <a:rPr lang="en-US" dirty="0"/>
              <a:t>Scholarships</a:t>
            </a:r>
          </a:p>
          <a:p>
            <a:r>
              <a:rPr lang="en-US" dirty="0"/>
              <a:t>Knowing annually awarded by U.S., State governments and private corporations</a:t>
            </a:r>
          </a:p>
          <a:p>
            <a:r>
              <a:rPr lang="en-US" dirty="0"/>
              <a:t>FAFSA (Free Application for Federal Student Aid)</a:t>
            </a:r>
          </a:p>
          <a:p>
            <a:pPr lvl="1"/>
            <a:r>
              <a:rPr lang="en-US" dirty="0"/>
              <a:t>Talk to a transition counselor at high school</a:t>
            </a:r>
          </a:p>
        </p:txBody>
      </p:sp>
      <p:sp>
        <p:nvSpPr>
          <p:cNvPr id="361" name="Shape 361"/>
          <p:cNvSpPr txBox="1"/>
          <p:nvPr/>
        </p:nvSpPr>
        <p:spPr>
          <a:xfrm>
            <a:off x="6388100" y="5462201"/>
            <a:ext cx="4203700" cy="276999"/>
          </a:xfrm>
          <a:prstGeom prst="rect">
            <a:avLst/>
          </a:prstGeom>
          <a:noFill/>
          <a:ln>
            <a:noFill/>
          </a:ln>
        </p:spPr>
        <p:txBody>
          <a:bodyPr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a:ln>
                  <a:noFill/>
                </a:ln>
                <a:solidFill>
                  <a:prstClr val="white"/>
                </a:solidFill>
                <a:effectLst/>
                <a:uLnTx/>
                <a:uFillTx/>
                <a:latin typeface="Calibri"/>
                <a:ea typeface="Calibri"/>
                <a:cs typeface="Calibri"/>
                <a:sym typeface="Calibri"/>
              </a:rPr>
              <a:t>Image: http://www.mcdowelledu.org/college-transition.html</a:t>
            </a:r>
          </a:p>
        </p:txBody>
      </p:sp>
      <p:sp>
        <p:nvSpPr>
          <p:cNvPr id="6" name="Rectangle 5">
            <a:extLst>
              <a:ext uri="{FF2B5EF4-FFF2-40B4-BE49-F238E27FC236}">
                <a16:creationId xmlns:a16="http://schemas.microsoft.com/office/drawing/2014/main" id="{FC01193C-3933-4F48-AD4B-58C6A7B2A008}"/>
              </a:ext>
            </a:extLst>
          </p:cNvPr>
          <p:cNvSpPr/>
          <p:nvPr/>
        </p:nvSpPr>
        <p:spPr>
          <a:xfrm>
            <a:off x="1524000" y="6550224"/>
            <a:ext cx="9144000" cy="307777"/>
          </a:xfrm>
          <a:prstGeom prst="rect">
            <a:avLst/>
          </a:prstGeom>
          <a:solidFill>
            <a:schemeClr val="bg2">
              <a:lumMod val="5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2050" name="Picture 2" descr="Image result for College transitions">
            <a:extLst>
              <a:ext uri="{FF2B5EF4-FFF2-40B4-BE49-F238E27FC236}">
                <a16:creationId xmlns:a16="http://schemas.microsoft.com/office/drawing/2014/main" id="{D354E534-F550-564D-8A8A-25DD131604B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8540" y="2068702"/>
            <a:ext cx="4181613" cy="2312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201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125C5-4552-9645-97F7-FC2C4F9E62C7}"/>
              </a:ext>
            </a:extLst>
          </p:cNvPr>
          <p:cNvSpPr>
            <a:spLocks noGrp="1"/>
          </p:cNvSpPr>
          <p:nvPr>
            <p:ph type="ctrTitle"/>
          </p:nvPr>
        </p:nvSpPr>
        <p:spPr/>
        <p:txBody>
          <a:bodyPr/>
          <a:lstStyle/>
          <a:p>
            <a:r>
              <a:rPr lang="en-US" dirty="0"/>
              <a:t>Transition from High School to Postsecondary</a:t>
            </a:r>
          </a:p>
        </p:txBody>
      </p:sp>
      <p:sp>
        <p:nvSpPr>
          <p:cNvPr id="3" name="Subtitle 2">
            <a:extLst>
              <a:ext uri="{FF2B5EF4-FFF2-40B4-BE49-F238E27FC236}">
                <a16:creationId xmlns:a16="http://schemas.microsoft.com/office/drawing/2014/main" id="{52F482BC-8043-754A-A434-085CA8175CC4}"/>
              </a:ext>
            </a:extLst>
          </p:cNvPr>
          <p:cNvSpPr>
            <a:spLocks noGrp="1"/>
          </p:cNvSpPr>
          <p:nvPr>
            <p:ph type="subTitle" idx="1"/>
          </p:nvPr>
        </p:nvSpPr>
        <p:spPr/>
        <p:txBody>
          <a:bodyPr/>
          <a:lstStyle/>
          <a:p>
            <a:r>
              <a:rPr lang="en-US" dirty="0" err="1"/>
              <a:t>Kiriko</a:t>
            </a:r>
            <a:r>
              <a:rPr lang="en-US" dirty="0"/>
              <a:t> Takahashi &amp; Hye Jin Park</a:t>
            </a:r>
          </a:p>
          <a:p>
            <a:r>
              <a:rPr lang="en-US" dirty="0"/>
              <a:t>Center on Disability Studies, University of Hawaii at Manoa</a:t>
            </a:r>
          </a:p>
        </p:txBody>
      </p:sp>
      <p:pic>
        <p:nvPicPr>
          <p:cNvPr id="5" name="Picture 4">
            <a:extLst>
              <a:ext uri="{FF2B5EF4-FFF2-40B4-BE49-F238E27FC236}">
                <a16:creationId xmlns:a16="http://schemas.microsoft.com/office/drawing/2014/main" id="{74AE84F4-E016-C4A2-41D1-03D52C92F1C4}"/>
              </a:ext>
            </a:extLst>
          </p:cNvPr>
          <p:cNvPicPr>
            <a:picLocks noChangeAspect="1"/>
          </p:cNvPicPr>
          <p:nvPr/>
        </p:nvPicPr>
        <p:blipFill>
          <a:blip r:embed="rId2"/>
          <a:stretch>
            <a:fillRect/>
          </a:stretch>
        </p:blipFill>
        <p:spPr>
          <a:xfrm>
            <a:off x="2039184" y="5457580"/>
            <a:ext cx="3969730" cy="1096899"/>
          </a:xfrm>
          <a:prstGeom prst="rect">
            <a:avLst/>
          </a:prstGeom>
        </p:spPr>
      </p:pic>
      <p:pic>
        <p:nvPicPr>
          <p:cNvPr id="6" name="Picture 5">
            <a:extLst>
              <a:ext uri="{FF2B5EF4-FFF2-40B4-BE49-F238E27FC236}">
                <a16:creationId xmlns:a16="http://schemas.microsoft.com/office/drawing/2014/main" id="{CE1F0973-5B43-B8A5-EEF4-F60603B50AEE}"/>
              </a:ext>
            </a:extLst>
          </p:cNvPr>
          <p:cNvPicPr>
            <a:picLocks noChangeAspect="1"/>
          </p:cNvPicPr>
          <p:nvPr/>
        </p:nvPicPr>
        <p:blipFill>
          <a:blip r:embed="rId3"/>
          <a:stretch>
            <a:fillRect/>
          </a:stretch>
        </p:blipFill>
        <p:spPr>
          <a:xfrm>
            <a:off x="753835" y="5440136"/>
            <a:ext cx="1104900" cy="1104900"/>
          </a:xfrm>
          <a:prstGeom prst="rect">
            <a:avLst/>
          </a:prstGeom>
        </p:spPr>
      </p:pic>
    </p:spTree>
    <p:extLst>
      <p:ext uri="{BB962C8B-B14F-4D97-AF65-F5344CB8AC3E}">
        <p14:creationId xmlns:p14="http://schemas.microsoft.com/office/powerpoint/2010/main" val="1796359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Shape 367"/>
          <p:cNvSpPr txBox="1">
            <a:spLocks noGrp="1"/>
          </p:cNvSpPr>
          <p:nvPr>
            <p:ph type="title"/>
          </p:nvPr>
        </p:nvSpPr>
        <p:spPr>
          <a:xfrm>
            <a:off x="760169" y="403439"/>
            <a:ext cx="8534400" cy="758952"/>
          </a:xfrm>
          <a:prstGeom prst="rect">
            <a:avLst/>
          </a:prstGeom>
          <a:noFill/>
          <a:ln>
            <a:noFill/>
          </a:ln>
        </p:spPr>
        <p:txBody>
          <a:bodyPr vert="horz" wrap="square" lIns="91425" tIns="45700" rIns="91425" bIns="45700" rtlCol="0" anchor="b" anchorCtr="0">
            <a:noAutofit/>
          </a:bodyPr>
          <a:lstStyle/>
          <a:p>
            <a:pPr algn="ctr">
              <a:spcBef>
                <a:spcPts val="0"/>
              </a:spcBef>
              <a:buClr>
                <a:srgbClr val="1F497D"/>
              </a:buClr>
              <a:buSzPct val="25000"/>
            </a:pPr>
            <a:r>
              <a:rPr lang="en-US" sz="3300" dirty="0">
                <a:solidFill>
                  <a:schemeClr val="tx1"/>
                </a:solidFill>
                <a:latin typeface="Cambria"/>
                <a:ea typeface="Cambria"/>
                <a:cs typeface="Cambria"/>
                <a:sym typeface="Cambria"/>
              </a:rPr>
              <a:t>Community of Practice</a:t>
            </a:r>
          </a:p>
        </p:txBody>
      </p:sp>
      <p:grpSp>
        <p:nvGrpSpPr>
          <p:cNvPr id="368" name="Shape 368"/>
          <p:cNvGrpSpPr/>
          <p:nvPr/>
        </p:nvGrpSpPr>
        <p:grpSpPr>
          <a:xfrm>
            <a:off x="2816896" y="1870379"/>
            <a:ext cx="4368801" cy="4490633"/>
            <a:chOff x="863599" y="-213317"/>
            <a:chExt cx="4368801" cy="4490633"/>
          </a:xfrm>
        </p:grpSpPr>
        <p:sp>
          <p:nvSpPr>
            <p:cNvPr id="369" name="Shape 369"/>
            <p:cNvSpPr/>
            <p:nvPr/>
          </p:nvSpPr>
          <p:spPr>
            <a:xfrm>
              <a:off x="2133597" y="1168396"/>
              <a:ext cx="1828805" cy="1727206"/>
            </a:xfrm>
            <a:prstGeom prst="ellipse">
              <a:avLst/>
            </a:prstGeom>
            <a:solidFill>
              <a:srgbClr val="3E97C4">
                <a:alpha val="49803"/>
              </a:srgbClr>
            </a:solidFill>
            <a:ln>
              <a:noFill/>
            </a:ln>
          </p:spPr>
          <p:txBody>
            <a:bodyPr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70" name="Shape 370"/>
            <p:cNvSpPr txBox="1"/>
            <p:nvPr/>
          </p:nvSpPr>
          <p:spPr>
            <a:xfrm>
              <a:off x="2401419" y="1421339"/>
              <a:ext cx="1293161" cy="1221320"/>
            </a:xfrm>
            <a:prstGeom prst="rect">
              <a:avLst/>
            </a:prstGeom>
            <a:noFill/>
            <a:ln>
              <a:noFill/>
            </a:ln>
          </p:spPr>
          <p:txBody>
            <a:bodyPr wrap="square" lIns="25400" tIns="25400" rIns="25400" bIns="25400" anchor="ctr" anchorCtr="0">
              <a:noAutofit/>
            </a:bodyPr>
            <a:lstStyle/>
            <a:p>
              <a:pPr marL="0" marR="0" lvl="0" indent="0" algn="ctr" defTabSz="457200" rtl="0" eaLnBrk="1" fontAlgn="auto" latinLnBrk="0" hangingPunct="1">
                <a:lnSpc>
                  <a:spcPct val="90000"/>
                </a:lnSpc>
                <a:spcBef>
                  <a:spcPts val="0"/>
                </a:spcBef>
                <a:spcAft>
                  <a:spcPts val="0"/>
                </a:spcAft>
                <a:buClrTx/>
                <a:buSzPct val="25000"/>
                <a:buFontTx/>
                <a:buNone/>
                <a:tabLst/>
                <a:defRPr/>
              </a:pPr>
              <a:r>
                <a:rPr kumimoji="0" lang="en-US" sz="2000" b="0" i="0" u="none" strike="noStrike" kern="1200" cap="none" spc="0" normalizeH="0" baseline="0" noProof="0">
                  <a:ln>
                    <a:noFill/>
                  </a:ln>
                  <a:solidFill>
                    <a:prstClr val="white"/>
                  </a:solidFill>
                  <a:effectLst/>
                  <a:uLnTx/>
                  <a:uFillTx/>
                  <a:latin typeface="Calibri"/>
                  <a:ea typeface="Calibri"/>
                  <a:cs typeface="Calibri"/>
                  <a:sym typeface="Calibri"/>
                </a:rPr>
                <a:t>Community of Practice</a:t>
              </a:r>
            </a:p>
          </p:txBody>
        </p:sp>
        <p:sp>
          <p:nvSpPr>
            <p:cNvPr id="371" name="Shape 371"/>
            <p:cNvSpPr/>
            <p:nvPr/>
          </p:nvSpPr>
          <p:spPr>
            <a:xfrm>
              <a:off x="2134955" y="-213317"/>
              <a:ext cx="1826089" cy="1554564"/>
            </a:xfrm>
            <a:prstGeom prst="ellipse">
              <a:avLst/>
            </a:prstGeom>
            <a:solidFill>
              <a:srgbClr val="3E97C4">
                <a:alpha val="49803"/>
              </a:srgbClr>
            </a:solidFill>
            <a:ln>
              <a:noFill/>
            </a:ln>
          </p:spPr>
          <p:txBody>
            <a:bodyPr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72" name="Shape 372"/>
            <p:cNvSpPr txBox="1"/>
            <p:nvPr/>
          </p:nvSpPr>
          <p:spPr>
            <a:xfrm>
              <a:off x="2294740" y="-136324"/>
              <a:ext cx="1558664" cy="1099242"/>
            </a:xfrm>
            <a:prstGeom prst="rect">
              <a:avLst/>
            </a:prstGeom>
            <a:noFill/>
            <a:ln>
              <a:noFill/>
            </a:ln>
          </p:spPr>
          <p:txBody>
            <a:bodyPr wrap="square" lIns="22850" tIns="22850" rIns="22850" bIns="22850" anchor="ctr" anchorCtr="0">
              <a:noAutofit/>
            </a:bodyPr>
            <a:lstStyle/>
            <a:p>
              <a:pPr marL="0" marR="0" lvl="0" indent="0" algn="ctr" defTabSz="457200" rtl="0" eaLnBrk="1" fontAlgn="auto" latinLnBrk="0" hangingPunct="1">
                <a:lnSpc>
                  <a:spcPct val="90000"/>
                </a:lnSpc>
                <a:spcBef>
                  <a:spcPts val="0"/>
                </a:spcBef>
                <a:spcAft>
                  <a:spcPts val="0"/>
                </a:spcAft>
                <a:buClrTx/>
                <a:buSzPct val="25000"/>
                <a:buFontTx/>
                <a:buNone/>
                <a:tabLst/>
                <a:defRPr/>
              </a:pPr>
              <a:r>
                <a:rPr kumimoji="0" lang="en-US" sz="1800" b="0" i="0" u="none" strike="noStrike" kern="1200" cap="none" spc="0" normalizeH="0" baseline="0" noProof="0" dirty="0">
                  <a:ln>
                    <a:noFill/>
                  </a:ln>
                  <a:solidFill>
                    <a:prstClr val="white"/>
                  </a:solidFill>
                  <a:effectLst/>
                  <a:uLnTx/>
                  <a:uFillTx/>
                  <a:latin typeface="Calibri"/>
                  <a:ea typeface="Calibri"/>
                  <a:cs typeface="Calibri"/>
                  <a:sym typeface="Calibri"/>
                </a:rPr>
                <a:t>Administrators</a:t>
              </a:r>
            </a:p>
          </p:txBody>
        </p:sp>
        <p:sp>
          <p:nvSpPr>
            <p:cNvPr id="373" name="Shape 373"/>
            <p:cNvSpPr/>
            <p:nvPr/>
          </p:nvSpPr>
          <p:spPr>
            <a:xfrm>
              <a:off x="3406311" y="520700"/>
              <a:ext cx="1826089" cy="1554564"/>
            </a:xfrm>
            <a:prstGeom prst="ellipse">
              <a:avLst/>
            </a:prstGeom>
            <a:solidFill>
              <a:srgbClr val="3E97C4">
                <a:alpha val="49803"/>
              </a:srgbClr>
            </a:solidFill>
            <a:ln>
              <a:noFill/>
            </a:ln>
          </p:spPr>
          <p:txBody>
            <a:bodyPr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74" name="Shape 374"/>
            <p:cNvSpPr txBox="1"/>
            <p:nvPr/>
          </p:nvSpPr>
          <p:spPr>
            <a:xfrm>
              <a:off x="3673736" y="748361"/>
              <a:ext cx="1291239" cy="1099242"/>
            </a:xfrm>
            <a:prstGeom prst="rect">
              <a:avLst/>
            </a:prstGeom>
            <a:noFill/>
            <a:ln>
              <a:noFill/>
            </a:ln>
          </p:spPr>
          <p:txBody>
            <a:bodyPr wrap="square" lIns="22850" tIns="22850" rIns="22850" bIns="22850" anchor="ctr" anchorCtr="0">
              <a:noAutofit/>
            </a:bodyPr>
            <a:lstStyle/>
            <a:p>
              <a:pPr marL="0" marR="0" lvl="0" indent="0" algn="ctr" defTabSz="457200" rtl="0" eaLnBrk="1" fontAlgn="auto" latinLnBrk="0" hangingPunct="1">
                <a:lnSpc>
                  <a:spcPct val="90000"/>
                </a:lnSpc>
                <a:spcBef>
                  <a:spcPts val="0"/>
                </a:spcBef>
                <a:spcAft>
                  <a:spcPts val="0"/>
                </a:spcAft>
                <a:buClrTx/>
                <a:buSzPct val="25000"/>
                <a:buFontTx/>
                <a:buNone/>
                <a:tabLst/>
                <a:defRPr/>
              </a:pPr>
              <a:r>
                <a:rPr kumimoji="0" lang="en-US" sz="1800" b="0" i="0" u="none" strike="noStrike" kern="1200" cap="none" spc="0" normalizeH="0" baseline="0" noProof="0">
                  <a:ln>
                    <a:noFill/>
                  </a:ln>
                  <a:solidFill>
                    <a:prstClr val="white"/>
                  </a:solidFill>
                  <a:effectLst/>
                  <a:uLnTx/>
                  <a:uFillTx/>
                  <a:latin typeface="Calibri"/>
                  <a:ea typeface="Calibri"/>
                  <a:cs typeface="Calibri"/>
                  <a:sym typeface="Calibri"/>
                </a:rPr>
                <a:t>Special Education Teachers</a:t>
              </a:r>
            </a:p>
          </p:txBody>
        </p:sp>
        <p:sp>
          <p:nvSpPr>
            <p:cNvPr id="375" name="Shape 375"/>
            <p:cNvSpPr/>
            <p:nvPr/>
          </p:nvSpPr>
          <p:spPr>
            <a:xfrm>
              <a:off x="3406311" y="1988735"/>
              <a:ext cx="1826089" cy="1554564"/>
            </a:xfrm>
            <a:prstGeom prst="ellipse">
              <a:avLst/>
            </a:prstGeom>
            <a:solidFill>
              <a:srgbClr val="3E97C4">
                <a:alpha val="49803"/>
              </a:srgbClr>
            </a:solidFill>
            <a:ln>
              <a:noFill/>
            </a:ln>
          </p:spPr>
          <p:txBody>
            <a:bodyPr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76" name="Shape 376"/>
            <p:cNvSpPr txBox="1"/>
            <p:nvPr/>
          </p:nvSpPr>
          <p:spPr>
            <a:xfrm>
              <a:off x="3673736" y="2216396"/>
              <a:ext cx="1291239" cy="1099242"/>
            </a:xfrm>
            <a:prstGeom prst="rect">
              <a:avLst/>
            </a:prstGeom>
            <a:noFill/>
            <a:ln>
              <a:noFill/>
            </a:ln>
          </p:spPr>
          <p:txBody>
            <a:bodyPr wrap="square" lIns="22850" tIns="22850" rIns="22850" bIns="22850" anchor="ctr" anchorCtr="0">
              <a:noAutofit/>
            </a:bodyPr>
            <a:lstStyle/>
            <a:p>
              <a:pPr marL="0" marR="0" lvl="0" indent="0" algn="ctr" defTabSz="457200" rtl="0" eaLnBrk="1" fontAlgn="auto" latinLnBrk="0" hangingPunct="1">
                <a:lnSpc>
                  <a:spcPct val="90000"/>
                </a:lnSpc>
                <a:spcBef>
                  <a:spcPts val="0"/>
                </a:spcBef>
                <a:spcAft>
                  <a:spcPts val="0"/>
                </a:spcAft>
                <a:buClrTx/>
                <a:buSzPct val="25000"/>
                <a:buFontTx/>
                <a:buNone/>
                <a:tabLst/>
                <a:defRPr/>
              </a:pPr>
              <a:r>
                <a:rPr kumimoji="0" lang="en-US" sz="1800" b="0" i="0" u="none" strike="noStrike" kern="1200" cap="none" spc="0" normalizeH="0" baseline="0" noProof="0">
                  <a:ln>
                    <a:noFill/>
                  </a:ln>
                  <a:solidFill>
                    <a:prstClr val="white"/>
                  </a:solidFill>
                  <a:effectLst/>
                  <a:uLnTx/>
                  <a:uFillTx/>
                  <a:latin typeface="Calibri"/>
                  <a:ea typeface="Calibri"/>
                  <a:cs typeface="Calibri"/>
                  <a:sym typeface="Calibri"/>
                </a:rPr>
                <a:t>Transition Coordinators</a:t>
              </a:r>
            </a:p>
          </p:txBody>
        </p:sp>
        <p:sp>
          <p:nvSpPr>
            <p:cNvPr id="377" name="Shape 377"/>
            <p:cNvSpPr/>
            <p:nvPr/>
          </p:nvSpPr>
          <p:spPr>
            <a:xfrm>
              <a:off x="2134955" y="2722752"/>
              <a:ext cx="1826089" cy="1554564"/>
            </a:xfrm>
            <a:prstGeom prst="ellipse">
              <a:avLst/>
            </a:prstGeom>
            <a:solidFill>
              <a:srgbClr val="3E97C4">
                <a:alpha val="49803"/>
              </a:srgbClr>
            </a:solidFill>
            <a:ln>
              <a:noFill/>
            </a:ln>
          </p:spPr>
          <p:txBody>
            <a:bodyPr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78" name="Shape 378"/>
            <p:cNvSpPr txBox="1"/>
            <p:nvPr/>
          </p:nvSpPr>
          <p:spPr>
            <a:xfrm>
              <a:off x="2402380" y="2950413"/>
              <a:ext cx="1291239" cy="1099242"/>
            </a:xfrm>
            <a:prstGeom prst="rect">
              <a:avLst/>
            </a:prstGeom>
            <a:noFill/>
            <a:ln>
              <a:noFill/>
            </a:ln>
          </p:spPr>
          <p:txBody>
            <a:bodyPr wrap="square" lIns="22850" tIns="22850" rIns="22850" bIns="22850" anchor="ctr" anchorCtr="0">
              <a:noAutofit/>
            </a:bodyPr>
            <a:lstStyle/>
            <a:p>
              <a:pPr marL="0" marR="0" lvl="0" indent="0" algn="ctr" defTabSz="457200" rtl="0" eaLnBrk="1" fontAlgn="auto" latinLnBrk="0" hangingPunct="1">
                <a:lnSpc>
                  <a:spcPct val="90000"/>
                </a:lnSpc>
                <a:spcBef>
                  <a:spcPts val="0"/>
                </a:spcBef>
                <a:spcAft>
                  <a:spcPts val="0"/>
                </a:spcAft>
                <a:buClrTx/>
                <a:buSzPct val="25000"/>
                <a:buFontTx/>
                <a:buNone/>
                <a:tabLst/>
                <a:defRPr/>
              </a:pPr>
              <a:r>
                <a:rPr kumimoji="0" lang="en-US" sz="1800" b="0" i="0" u="none" strike="noStrike" kern="1200" cap="none" spc="0" normalizeH="0" baseline="0" noProof="0">
                  <a:ln>
                    <a:noFill/>
                  </a:ln>
                  <a:solidFill>
                    <a:prstClr val="white"/>
                  </a:solidFill>
                  <a:effectLst/>
                  <a:uLnTx/>
                  <a:uFillTx/>
                  <a:latin typeface="Calibri"/>
                  <a:ea typeface="Calibri"/>
                  <a:cs typeface="Calibri"/>
                  <a:sym typeface="Calibri"/>
                </a:rPr>
                <a:t>Science Teachers</a:t>
              </a:r>
            </a:p>
          </p:txBody>
        </p:sp>
        <p:sp>
          <p:nvSpPr>
            <p:cNvPr id="379" name="Shape 379"/>
            <p:cNvSpPr/>
            <p:nvPr/>
          </p:nvSpPr>
          <p:spPr>
            <a:xfrm>
              <a:off x="863599" y="1988735"/>
              <a:ext cx="1826089" cy="1554564"/>
            </a:xfrm>
            <a:prstGeom prst="ellipse">
              <a:avLst/>
            </a:prstGeom>
            <a:solidFill>
              <a:srgbClr val="3E97C4">
                <a:alpha val="49803"/>
              </a:srgbClr>
            </a:solidFill>
            <a:ln>
              <a:noFill/>
            </a:ln>
          </p:spPr>
          <p:txBody>
            <a:bodyPr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80" name="Shape 380"/>
            <p:cNvSpPr txBox="1"/>
            <p:nvPr/>
          </p:nvSpPr>
          <p:spPr>
            <a:xfrm>
              <a:off x="1131024" y="2216396"/>
              <a:ext cx="1291239" cy="1099242"/>
            </a:xfrm>
            <a:prstGeom prst="rect">
              <a:avLst/>
            </a:prstGeom>
            <a:noFill/>
            <a:ln>
              <a:noFill/>
            </a:ln>
          </p:spPr>
          <p:txBody>
            <a:bodyPr wrap="square" lIns="22850" tIns="22850" rIns="22850" bIns="22850" anchor="ctr" anchorCtr="0">
              <a:noAutofit/>
            </a:bodyPr>
            <a:lstStyle/>
            <a:p>
              <a:pPr marL="0" marR="0" lvl="0" indent="0" algn="ctr" defTabSz="457200" rtl="0" eaLnBrk="1" fontAlgn="auto" latinLnBrk="0" hangingPunct="1">
                <a:lnSpc>
                  <a:spcPct val="90000"/>
                </a:lnSpc>
                <a:spcBef>
                  <a:spcPts val="0"/>
                </a:spcBef>
                <a:spcAft>
                  <a:spcPts val="0"/>
                </a:spcAft>
                <a:buClrTx/>
                <a:buSzPct val="25000"/>
                <a:buFontTx/>
                <a:buNone/>
                <a:tabLst/>
                <a:defRPr/>
              </a:pPr>
              <a:r>
                <a:rPr kumimoji="0" lang="en-US" sz="1800" b="0" i="0" u="none" strike="noStrike" kern="1200" cap="none" spc="0" normalizeH="0" baseline="0" noProof="0">
                  <a:ln>
                    <a:noFill/>
                  </a:ln>
                  <a:solidFill>
                    <a:prstClr val="white"/>
                  </a:solidFill>
                  <a:effectLst/>
                  <a:uLnTx/>
                  <a:uFillTx/>
                  <a:latin typeface="Calibri"/>
                  <a:ea typeface="Calibri"/>
                  <a:cs typeface="Calibri"/>
                  <a:sym typeface="Calibri"/>
                </a:rPr>
                <a:t>Disability and Gifted Education Specialists</a:t>
              </a:r>
            </a:p>
          </p:txBody>
        </p:sp>
        <p:sp>
          <p:nvSpPr>
            <p:cNvPr id="381" name="Shape 381"/>
            <p:cNvSpPr/>
            <p:nvPr/>
          </p:nvSpPr>
          <p:spPr>
            <a:xfrm>
              <a:off x="863599" y="520700"/>
              <a:ext cx="1826089" cy="1554564"/>
            </a:xfrm>
            <a:prstGeom prst="ellipse">
              <a:avLst/>
            </a:prstGeom>
            <a:solidFill>
              <a:srgbClr val="3E97C4">
                <a:alpha val="49803"/>
              </a:srgbClr>
            </a:solidFill>
            <a:ln>
              <a:noFill/>
            </a:ln>
          </p:spPr>
          <p:txBody>
            <a:bodyPr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82" name="Shape 382"/>
            <p:cNvSpPr txBox="1"/>
            <p:nvPr/>
          </p:nvSpPr>
          <p:spPr>
            <a:xfrm>
              <a:off x="1131024" y="748361"/>
              <a:ext cx="1291239" cy="1099242"/>
            </a:xfrm>
            <a:prstGeom prst="rect">
              <a:avLst/>
            </a:prstGeom>
            <a:noFill/>
            <a:ln>
              <a:noFill/>
            </a:ln>
          </p:spPr>
          <p:txBody>
            <a:bodyPr wrap="square" lIns="22850" tIns="22850" rIns="22850" bIns="22850" anchor="ctr" anchorCtr="0">
              <a:noAutofit/>
            </a:bodyPr>
            <a:lstStyle/>
            <a:p>
              <a:pPr marL="0" marR="0" lvl="0" indent="0" algn="ctr" defTabSz="457200" rtl="0" eaLnBrk="1" fontAlgn="auto" latinLnBrk="0" hangingPunct="1">
                <a:lnSpc>
                  <a:spcPct val="90000"/>
                </a:lnSpc>
                <a:spcBef>
                  <a:spcPts val="0"/>
                </a:spcBef>
                <a:spcAft>
                  <a:spcPts val="0"/>
                </a:spcAft>
                <a:buClrTx/>
                <a:buSzPct val="25000"/>
                <a:buFontTx/>
                <a:buNone/>
                <a:tabLst/>
                <a:defRPr/>
              </a:pPr>
              <a:r>
                <a:rPr kumimoji="0" lang="en-US" sz="1800" b="0" i="0" u="none" strike="noStrike" kern="1200" cap="none" spc="0" normalizeH="0" baseline="0" noProof="0">
                  <a:ln>
                    <a:noFill/>
                  </a:ln>
                  <a:solidFill>
                    <a:prstClr val="white"/>
                  </a:solidFill>
                  <a:effectLst/>
                  <a:uLnTx/>
                  <a:uFillTx/>
                  <a:latin typeface="Calibri"/>
                  <a:ea typeface="Calibri"/>
                  <a:cs typeface="Calibri"/>
                  <a:sym typeface="Calibri"/>
                </a:rPr>
                <a:t>Parents</a:t>
              </a:r>
            </a:p>
          </p:txBody>
        </p:sp>
      </p:grpSp>
    </p:spTree>
    <p:extLst>
      <p:ext uri="{BB962C8B-B14F-4D97-AF65-F5344CB8AC3E}">
        <p14:creationId xmlns:p14="http://schemas.microsoft.com/office/powerpoint/2010/main" val="2581548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F5135-8971-8C41-B294-A34C54422E40}"/>
              </a:ext>
            </a:extLst>
          </p:cNvPr>
          <p:cNvSpPr>
            <a:spLocks noGrp="1"/>
          </p:cNvSpPr>
          <p:nvPr>
            <p:ph type="title"/>
          </p:nvPr>
        </p:nvSpPr>
        <p:spPr/>
        <p:txBody>
          <a:bodyPr/>
          <a:lstStyle/>
          <a:p>
            <a:r>
              <a:rPr lang="en-US" dirty="0"/>
              <a:t>Student Demographics</a:t>
            </a:r>
          </a:p>
        </p:txBody>
      </p:sp>
      <p:sp>
        <p:nvSpPr>
          <p:cNvPr id="4" name="Content Placeholder 3">
            <a:extLst>
              <a:ext uri="{FF2B5EF4-FFF2-40B4-BE49-F238E27FC236}">
                <a16:creationId xmlns:a16="http://schemas.microsoft.com/office/drawing/2014/main" id="{AF334AA5-926C-8A42-82FB-4A5B970FB6E8}"/>
              </a:ext>
            </a:extLst>
          </p:cNvPr>
          <p:cNvSpPr>
            <a:spLocks noGrp="1"/>
          </p:cNvSpPr>
          <p:nvPr>
            <p:ph idx="1"/>
          </p:nvPr>
        </p:nvSpPr>
        <p:spPr>
          <a:xfrm>
            <a:off x="515155" y="1493949"/>
            <a:ext cx="9079606" cy="5164428"/>
          </a:xfrm>
        </p:spPr>
        <p:txBody>
          <a:bodyPr>
            <a:normAutofit/>
          </a:bodyPr>
          <a:lstStyle/>
          <a:p>
            <a:r>
              <a:rPr lang="en-US" sz="1800" dirty="0">
                <a:solidFill>
                  <a:srgbClr val="000000"/>
                </a:solidFill>
                <a:effectLst/>
                <a:latin typeface="Calibri" panose="020F0502020204030204" pitchFamily="34" charset="0"/>
                <a:ea typeface="Batang" panose="02030600000101010101" pitchFamily="18" charset="-127"/>
                <a:cs typeface="Calibri" panose="020F0502020204030204" pitchFamily="34" charset="0"/>
              </a:rPr>
              <a:t>63.28% of the participants are male</a:t>
            </a:r>
          </a:p>
          <a:p>
            <a:r>
              <a:rPr lang="en-US" sz="1800" dirty="0">
                <a:solidFill>
                  <a:srgbClr val="000000"/>
                </a:solidFill>
                <a:effectLst/>
                <a:latin typeface="Calibri" panose="020F0502020204030204" pitchFamily="34" charset="0"/>
                <a:ea typeface="Batang" panose="02030600000101010101" pitchFamily="18" charset="-127"/>
                <a:cs typeface="Calibri" panose="020F0502020204030204" pitchFamily="34" charset="0"/>
              </a:rPr>
              <a:t>28% speak other than English at home</a:t>
            </a:r>
          </a:p>
          <a:p>
            <a:r>
              <a:rPr lang="en-US" sz="1800" dirty="0">
                <a:solidFill>
                  <a:srgbClr val="000000"/>
                </a:solidFill>
                <a:effectLst/>
                <a:latin typeface="Calibri" panose="020F0502020204030204" pitchFamily="34" charset="0"/>
                <a:ea typeface="Batang" panose="02030600000101010101" pitchFamily="18" charset="-127"/>
                <a:cs typeface="Calibri" panose="020F0502020204030204" pitchFamily="34" charset="0"/>
              </a:rPr>
              <a:t>70% of students’ parents did not have any college experiences.  </a:t>
            </a:r>
          </a:p>
          <a:p>
            <a:r>
              <a:rPr lang="en-US" sz="1800" dirty="0">
                <a:solidFill>
                  <a:srgbClr val="000000"/>
                </a:solidFill>
                <a:effectLst/>
                <a:latin typeface="Calibri" panose="020F0502020204030204" pitchFamily="34" charset="0"/>
                <a:ea typeface="Batang" panose="02030600000101010101" pitchFamily="18" charset="-127"/>
                <a:cs typeface="Calibri" panose="020F0502020204030204" pitchFamily="34" charset="0"/>
              </a:rPr>
              <a:t>84% of students did not know anyone who was working or studying in the STEM fields.</a:t>
            </a:r>
          </a:p>
          <a:p>
            <a:r>
              <a:rPr lang="en-US" sz="1800" dirty="0">
                <a:solidFill>
                  <a:srgbClr val="000000"/>
                </a:solidFill>
                <a:effectLst/>
                <a:latin typeface="Calibri" panose="020F0502020204030204" pitchFamily="34" charset="0"/>
                <a:ea typeface="Batang" panose="02030600000101010101" pitchFamily="18" charset="-127"/>
                <a:cs typeface="Calibri" panose="020F0502020204030204" pitchFamily="34" charset="0"/>
              </a:rPr>
              <a:t> Among those who revealed a disability type, </a:t>
            </a:r>
          </a:p>
          <a:p>
            <a:pPr lvl="1"/>
            <a:r>
              <a:rPr lang="en-US" dirty="0">
                <a:solidFill>
                  <a:srgbClr val="000000"/>
                </a:solidFill>
                <a:effectLst/>
                <a:latin typeface="Calibri" panose="020F0502020204030204" pitchFamily="34" charset="0"/>
                <a:ea typeface="Batang" panose="02030600000101010101" pitchFamily="18" charset="-127"/>
                <a:cs typeface="Calibri" panose="020F0502020204030204" pitchFamily="34" charset="0"/>
              </a:rPr>
              <a:t>37.9% learning disabilities; </a:t>
            </a:r>
          </a:p>
          <a:p>
            <a:pPr lvl="1"/>
            <a:r>
              <a:rPr lang="en-US" dirty="0">
                <a:solidFill>
                  <a:srgbClr val="000000"/>
                </a:solidFill>
                <a:effectLst/>
                <a:latin typeface="Calibri" panose="020F0502020204030204" pitchFamily="34" charset="0"/>
                <a:ea typeface="Batang" panose="02030600000101010101" pitchFamily="18" charset="-127"/>
                <a:cs typeface="Calibri" panose="020F0502020204030204" pitchFamily="34" charset="0"/>
              </a:rPr>
              <a:t>23.1% ADD/ADHD; </a:t>
            </a:r>
          </a:p>
          <a:p>
            <a:pPr lvl="1"/>
            <a:r>
              <a:rPr lang="en-US" dirty="0">
                <a:solidFill>
                  <a:srgbClr val="000000"/>
                </a:solidFill>
                <a:effectLst/>
                <a:latin typeface="Calibri" panose="020F0502020204030204" pitchFamily="34" charset="0"/>
                <a:ea typeface="Batang" panose="02030600000101010101" pitchFamily="18" charset="-127"/>
                <a:cs typeface="Calibri" panose="020F0502020204030204" pitchFamily="34" charset="0"/>
              </a:rPr>
              <a:t>10.3% Asperger’s/Autism Spectrum Disorder; </a:t>
            </a:r>
          </a:p>
          <a:p>
            <a:pPr lvl="1"/>
            <a:r>
              <a:rPr lang="en-US" dirty="0">
                <a:solidFill>
                  <a:srgbClr val="000000"/>
                </a:solidFill>
                <a:effectLst/>
                <a:latin typeface="Calibri" panose="020F0502020204030204" pitchFamily="34" charset="0"/>
                <a:ea typeface="Batang" panose="02030600000101010101" pitchFamily="18" charset="-127"/>
                <a:cs typeface="Calibri" panose="020F0502020204030204" pitchFamily="34" charset="0"/>
              </a:rPr>
              <a:t>9.2% speech impairment; </a:t>
            </a:r>
          </a:p>
          <a:p>
            <a:pPr lvl="1"/>
            <a:r>
              <a:rPr lang="en-US" dirty="0">
                <a:solidFill>
                  <a:srgbClr val="000000"/>
                </a:solidFill>
                <a:effectLst/>
                <a:latin typeface="Calibri" panose="020F0502020204030204" pitchFamily="34" charset="0"/>
                <a:ea typeface="Batang" panose="02030600000101010101" pitchFamily="18" charset="-127"/>
                <a:cs typeface="Calibri" panose="020F0502020204030204" pitchFamily="34" charset="0"/>
              </a:rPr>
              <a:t>7.2% psychological disorder; </a:t>
            </a:r>
          </a:p>
          <a:p>
            <a:pPr lvl="1"/>
            <a:r>
              <a:rPr lang="en-US" dirty="0">
                <a:solidFill>
                  <a:srgbClr val="000000"/>
                </a:solidFill>
                <a:effectLst/>
                <a:latin typeface="Calibri" panose="020F0502020204030204" pitchFamily="34" charset="0"/>
                <a:ea typeface="Batang" panose="02030600000101010101" pitchFamily="18" charset="-127"/>
                <a:cs typeface="Calibri" panose="020F0502020204030204" pitchFamily="34" charset="0"/>
              </a:rPr>
              <a:t>4.6% blind/visual impairment; </a:t>
            </a:r>
          </a:p>
          <a:p>
            <a:pPr lvl="1"/>
            <a:r>
              <a:rPr lang="en-US" dirty="0">
                <a:solidFill>
                  <a:srgbClr val="000000"/>
                </a:solidFill>
                <a:effectLst/>
                <a:latin typeface="Calibri" panose="020F0502020204030204" pitchFamily="34" charset="0"/>
                <a:ea typeface="Batang" panose="02030600000101010101" pitchFamily="18" charset="-127"/>
                <a:cs typeface="Calibri" panose="020F0502020204030204" pitchFamily="34" charset="0"/>
              </a:rPr>
              <a:t>3.1% intellectual disability; </a:t>
            </a:r>
          </a:p>
          <a:p>
            <a:pPr lvl="1"/>
            <a:r>
              <a:rPr lang="en-US" dirty="0">
                <a:solidFill>
                  <a:srgbClr val="000000"/>
                </a:solidFill>
                <a:effectLst/>
                <a:latin typeface="Calibri" panose="020F0502020204030204" pitchFamily="34" charset="0"/>
                <a:ea typeface="Batang" panose="02030600000101010101" pitchFamily="18" charset="-127"/>
                <a:cs typeface="Calibri" panose="020F0502020204030204" pitchFamily="34" charset="0"/>
              </a:rPr>
              <a:t>2.6% health impairment; 1% TBI; 0.5% physical disability; and 0.5% deaf/hard of hearing.    </a:t>
            </a:r>
            <a:endParaRPr lang="en-US" dirty="0">
              <a:effectLst/>
              <a:latin typeface="Calibri" panose="020F0502020204030204" pitchFamily="34" charset="0"/>
              <a:ea typeface="Batang" panose="02030600000101010101" pitchFamily="18" charset="-127"/>
              <a:cs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2861680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68BF0-065F-BC42-AF10-FBC5E218F708}"/>
              </a:ext>
            </a:extLst>
          </p:cNvPr>
          <p:cNvSpPr>
            <a:spLocks noGrp="1"/>
          </p:cNvSpPr>
          <p:nvPr>
            <p:ph type="title"/>
          </p:nvPr>
        </p:nvSpPr>
        <p:spPr/>
        <p:txBody>
          <a:bodyPr/>
          <a:lstStyle/>
          <a:p>
            <a:r>
              <a:rPr lang="en-US" dirty="0"/>
              <a:t>Findings</a:t>
            </a:r>
          </a:p>
        </p:txBody>
      </p:sp>
      <p:sp>
        <p:nvSpPr>
          <p:cNvPr id="3" name="Content Placeholder 2">
            <a:extLst>
              <a:ext uri="{FF2B5EF4-FFF2-40B4-BE49-F238E27FC236}">
                <a16:creationId xmlns:a16="http://schemas.microsoft.com/office/drawing/2014/main" id="{B0727522-EFC3-0448-B6A6-E5CB9044E1CC}"/>
              </a:ext>
            </a:extLst>
          </p:cNvPr>
          <p:cNvSpPr>
            <a:spLocks noGrp="1"/>
          </p:cNvSpPr>
          <p:nvPr>
            <p:ph idx="1"/>
          </p:nvPr>
        </p:nvSpPr>
        <p:spPr>
          <a:xfrm>
            <a:off x="360608" y="1403797"/>
            <a:ext cx="8913394" cy="4521656"/>
          </a:xfrm>
        </p:spPr>
        <p:txBody>
          <a:bodyPr>
            <a:noAutofit/>
          </a:bodyPr>
          <a:lstStyle/>
          <a:p>
            <a:pPr marL="0" marR="0">
              <a:spcBef>
                <a:spcPts val="0"/>
              </a:spcBef>
              <a:spcAft>
                <a:spcPts val="0"/>
              </a:spcAft>
            </a:pPr>
            <a:r>
              <a:rPr lang="en-US" sz="2200" u="sng" dirty="0">
                <a:solidFill>
                  <a:srgbClr val="000000"/>
                </a:solidFill>
                <a:effectLst/>
                <a:latin typeface="Calibri" panose="020F0502020204030204" pitchFamily="34" charset="0"/>
                <a:ea typeface="Batang" panose="02030600000101010101" pitchFamily="18" charset="-127"/>
                <a:cs typeface="Calibri" panose="020F0502020204030204" pitchFamily="34" charset="0"/>
              </a:rPr>
              <a:t>Statistically significant improvement </a:t>
            </a:r>
            <a:r>
              <a:rPr lang="en-US" sz="2200" dirty="0">
                <a:solidFill>
                  <a:srgbClr val="000000"/>
                </a:solidFill>
                <a:effectLst/>
                <a:latin typeface="Calibri" panose="020F0502020204030204" pitchFamily="34" charset="0"/>
                <a:ea typeface="Batang" panose="02030600000101010101" pitchFamily="18" charset="-127"/>
                <a:cs typeface="Calibri" panose="020F0502020204030204" pitchFamily="34" charset="0"/>
              </a:rPr>
              <a:t>in </a:t>
            </a:r>
          </a:p>
          <a:p>
            <a:pPr marL="400050" lvl="1">
              <a:spcBef>
                <a:spcPts val="0"/>
              </a:spcBef>
            </a:pPr>
            <a:r>
              <a:rPr lang="en-US" sz="2200" dirty="0">
                <a:solidFill>
                  <a:srgbClr val="000000"/>
                </a:solidFill>
                <a:effectLst/>
                <a:latin typeface="Calibri" panose="020F0502020204030204" pitchFamily="34" charset="0"/>
                <a:ea typeface="Batang" panose="02030600000101010101" pitchFamily="18" charset="-127"/>
                <a:cs typeface="Calibri" panose="020F0502020204030204" pitchFamily="34" charset="0"/>
              </a:rPr>
              <a:t>Students’ attitude toward school</a:t>
            </a:r>
            <a:endParaRPr lang="en-US" sz="2200" dirty="0">
              <a:effectLst/>
              <a:latin typeface="Calibri" panose="020F0502020204030204" pitchFamily="34" charset="0"/>
              <a:ea typeface="Batang" panose="02030600000101010101" pitchFamily="18" charset="-127"/>
              <a:cs typeface="Calibri" panose="020F0502020204030204" pitchFamily="34" charset="0"/>
            </a:endParaRPr>
          </a:p>
          <a:p>
            <a:pPr marL="400050" lvl="1">
              <a:spcBef>
                <a:spcPts val="0"/>
              </a:spcBef>
            </a:pPr>
            <a:r>
              <a:rPr lang="en-US" sz="2200" dirty="0">
                <a:solidFill>
                  <a:srgbClr val="000000"/>
                </a:solidFill>
                <a:effectLst/>
                <a:latin typeface="Calibri" panose="020F0502020204030204" pitchFamily="34" charset="0"/>
                <a:ea typeface="Batang" panose="02030600000101010101" pitchFamily="18" charset="-127"/>
                <a:cs typeface="Calibri" panose="020F0502020204030204" pitchFamily="34" charset="0"/>
              </a:rPr>
              <a:t>attitudes towards STEM</a:t>
            </a:r>
          </a:p>
          <a:p>
            <a:pPr marL="400050" lvl="1">
              <a:spcBef>
                <a:spcPts val="0"/>
              </a:spcBef>
            </a:pPr>
            <a:r>
              <a:rPr lang="en-US" sz="2200" dirty="0">
                <a:solidFill>
                  <a:srgbClr val="000000"/>
                </a:solidFill>
                <a:effectLst/>
                <a:latin typeface="Calibri" panose="020F0502020204030204" pitchFamily="34" charset="0"/>
                <a:ea typeface="Batang" panose="02030600000101010101" pitchFamily="18" charset="-127"/>
                <a:cs typeface="Calibri" panose="020F0502020204030204" pitchFamily="34" charset="0"/>
              </a:rPr>
              <a:t>achievement in science</a:t>
            </a:r>
            <a:endParaRPr lang="en-US" sz="2200" dirty="0">
              <a:latin typeface="Calibri" panose="020F0502020204030204" pitchFamily="34" charset="0"/>
              <a:ea typeface="Batang" panose="02030600000101010101" pitchFamily="18" charset="-127"/>
              <a:cs typeface="Calibri" panose="020F0502020204030204" pitchFamily="34" charset="0"/>
            </a:endParaRPr>
          </a:p>
          <a:p>
            <a:pPr marL="400050" lvl="1">
              <a:spcBef>
                <a:spcPts val="0"/>
              </a:spcBef>
            </a:pPr>
            <a:r>
              <a:rPr lang="en-US" sz="2200" dirty="0">
                <a:solidFill>
                  <a:srgbClr val="000000"/>
                </a:solidFill>
                <a:effectLst/>
                <a:latin typeface="Calibri" panose="020F0502020204030204" pitchFamily="34" charset="0"/>
                <a:ea typeface="Batang" panose="02030600000101010101" pitchFamily="18" charset="-127"/>
                <a:cs typeface="Calibri" panose="020F0502020204030204" pitchFamily="34" charset="0"/>
              </a:rPr>
              <a:t>level of STEM identity development</a:t>
            </a:r>
          </a:p>
          <a:p>
            <a:pPr marL="400050" lvl="1">
              <a:spcBef>
                <a:spcPts val="0"/>
              </a:spcBef>
            </a:pPr>
            <a:r>
              <a:rPr lang="en-US" sz="2200" dirty="0">
                <a:solidFill>
                  <a:srgbClr val="000000"/>
                </a:solidFill>
                <a:effectLst/>
                <a:latin typeface="Calibri" panose="020F0502020204030204" pitchFamily="34" charset="0"/>
                <a:ea typeface="Batang" panose="02030600000101010101" pitchFamily="18" charset="-127"/>
                <a:cs typeface="Calibri" panose="020F0502020204030204" pitchFamily="34" charset="0"/>
              </a:rPr>
              <a:t>intention to enroll in postsecondary STEM programs</a:t>
            </a:r>
          </a:p>
          <a:p>
            <a:pPr marL="114300" lvl="1" indent="0">
              <a:spcBef>
                <a:spcPts val="0"/>
              </a:spcBef>
              <a:buNone/>
            </a:pPr>
            <a:endParaRPr lang="en-US" sz="2200" dirty="0">
              <a:solidFill>
                <a:srgbClr val="000000"/>
              </a:solidFill>
              <a:effectLst/>
              <a:latin typeface="Calibri" panose="020F0502020204030204" pitchFamily="34" charset="0"/>
              <a:ea typeface="Batang" panose="02030600000101010101" pitchFamily="18" charset="-127"/>
              <a:cs typeface="Calibri" panose="020F0502020204030204" pitchFamily="34" charset="0"/>
            </a:endParaRPr>
          </a:p>
          <a:p>
            <a:pPr marL="0">
              <a:spcBef>
                <a:spcPts val="0"/>
              </a:spcBef>
            </a:pPr>
            <a:r>
              <a:rPr lang="en-US" sz="2200" u="sng" dirty="0">
                <a:solidFill>
                  <a:srgbClr val="000000"/>
                </a:solidFill>
                <a:effectLst/>
                <a:latin typeface="Calibri" panose="020F0502020204030204" pitchFamily="34" charset="0"/>
                <a:ea typeface="Batang" panose="02030600000101010101" pitchFamily="18" charset="-127"/>
                <a:cs typeface="Calibri" panose="020F0502020204030204" pitchFamily="34" charset="0"/>
              </a:rPr>
              <a:t>Summative portfolio assessment</a:t>
            </a:r>
            <a:r>
              <a:rPr lang="en-US" sz="2200" dirty="0">
                <a:solidFill>
                  <a:srgbClr val="000000"/>
                </a:solidFill>
                <a:effectLst/>
                <a:latin typeface="Calibri" panose="020F0502020204030204" pitchFamily="34" charset="0"/>
                <a:ea typeface="Batang" panose="02030600000101010101" pitchFamily="18" charset="-127"/>
                <a:cs typeface="Calibri" panose="020F0502020204030204" pitchFamily="34" charset="0"/>
              </a:rPr>
              <a:t>: As comparing students’ grade-level peers (i.e., standards of excellence) and their own baseline performance (i.e., standards of growth), mentors evaluated that TEAMS group students have adequately progressed toward both standards. </a:t>
            </a:r>
          </a:p>
          <a:p>
            <a:pPr marL="0">
              <a:spcBef>
                <a:spcPts val="0"/>
              </a:spcBef>
            </a:pPr>
            <a:r>
              <a:rPr lang="en-US" sz="2200" u="sng" dirty="0">
                <a:solidFill>
                  <a:srgbClr val="000000"/>
                </a:solidFill>
                <a:latin typeface="Calibri" panose="020F0502020204030204" pitchFamily="34" charset="0"/>
                <a:ea typeface="Batang" panose="02030600000101010101" pitchFamily="18" charset="-127"/>
                <a:cs typeface="Calibri" panose="020F0502020204030204" pitchFamily="34" charset="0"/>
              </a:rPr>
              <a:t>F</a:t>
            </a:r>
            <a:r>
              <a:rPr lang="en-US" sz="2200" u="sng" dirty="0">
                <a:solidFill>
                  <a:srgbClr val="000000"/>
                </a:solidFill>
                <a:effectLst/>
                <a:latin typeface="Calibri" panose="020F0502020204030204" pitchFamily="34" charset="0"/>
                <a:ea typeface="Batang" panose="02030600000101010101" pitchFamily="18" charset="-127"/>
                <a:cs typeface="Calibri" panose="020F0502020204030204" pitchFamily="34" charset="0"/>
              </a:rPr>
              <a:t>inal product and presentation evaluation: </a:t>
            </a:r>
            <a:r>
              <a:rPr lang="en-US" sz="2200" dirty="0">
                <a:solidFill>
                  <a:srgbClr val="000000"/>
                </a:solidFill>
                <a:effectLst/>
                <a:latin typeface="Calibri" panose="020F0502020204030204" pitchFamily="34" charset="0"/>
                <a:ea typeface="Batang" panose="02030600000101010101" pitchFamily="18" charset="-127"/>
                <a:cs typeface="Calibri" panose="020F0502020204030204" pitchFamily="34" charset="0"/>
              </a:rPr>
              <a:t>Final showcase audience (mentors, teachers, and administrators) evaluated that students produced quality products and presentations (esp. statement of purpose, problem focusing, and time, effort, and energy).  </a:t>
            </a:r>
          </a:p>
        </p:txBody>
      </p:sp>
    </p:spTree>
    <p:extLst>
      <p:ext uri="{BB962C8B-B14F-4D97-AF65-F5344CB8AC3E}">
        <p14:creationId xmlns:p14="http://schemas.microsoft.com/office/powerpoint/2010/main" val="1229733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F2F7B-3BD5-B61F-E8DB-95FA6E49E036}"/>
              </a:ext>
            </a:extLst>
          </p:cNvPr>
          <p:cNvSpPr>
            <a:spLocks noGrp="1"/>
          </p:cNvSpPr>
          <p:nvPr>
            <p:ph type="ctrTitle"/>
          </p:nvPr>
        </p:nvSpPr>
        <p:spPr>
          <a:xfrm>
            <a:off x="985404" y="2619375"/>
            <a:ext cx="5964382" cy="1304492"/>
          </a:xfrm>
        </p:spPr>
        <p:txBody>
          <a:bodyPr>
            <a:normAutofit/>
          </a:bodyPr>
          <a:lstStyle/>
          <a:p>
            <a:pPr algn="l"/>
            <a:r>
              <a:rPr lang="en-US" sz="4000" b="1" dirty="0">
                <a:latin typeface="+mn-lt"/>
              </a:rPr>
              <a:t>Supporting Inclusive Practices in Colleges (SIP-C)</a:t>
            </a:r>
          </a:p>
        </p:txBody>
      </p:sp>
      <p:sp>
        <p:nvSpPr>
          <p:cNvPr id="3" name="Subtitle 2">
            <a:extLst>
              <a:ext uri="{FF2B5EF4-FFF2-40B4-BE49-F238E27FC236}">
                <a16:creationId xmlns:a16="http://schemas.microsoft.com/office/drawing/2014/main" id="{456982DC-F95E-BE2A-290C-8D8932B42B60}"/>
              </a:ext>
            </a:extLst>
          </p:cNvPr>
          <p:cNvSpPr>
            <a:spLocks noGrp="1"/>
          </p:cNvSpPr>
          <p:nvPr>
            <p:ph type="subTitle" idx="1"/>
          </p:nvPr>
        </p:nvSpPr>
        <p:spPr>
          <a:xfrm>
            <a:off x="985404" y="3923867"/>
            <a:ext cx="10125076" cy="762001"/>
          </a:xfrm>
        </p:spPr>
        <p:txBody>
          <a:bodyPr>
            <a:noAutofit/>
          </a:bodyPr>
          <a:lstStyle/>
          <a:p>
            <a:pPr algn="l"/>
            <a:r>
              <a:rPr lang="en-US" sz="2200" b="0" i="0" u="none" strike="noStrike" baseline="0" dirty="0"/>
              <a:t>An Exemplary Model for Students with Intellectual and Developmental Disabilities in Postsecondary Education Settings</a:t>
            </a:r>
          </a:p>
          <a:p>
            <a:pPr algn="l"/>
            <a:endParaRPr lang="en-US" sz="2000" dirty="0"/>
          </a:p>
          <a:p>
            <a:pPr algn="l"/>
            <a:endParaRPr lang="en-US" sz="2000" dirty="0"/>
          </a:p>
          <a:p>
            <a:pPr algn="l"/>
            <a:endParaRPr lang="en-US" sz="2000" dirty="0"/>
          </a:p>
          <a:p>
            <a:pPr algn="l"/>
            <a:endParaRPr lang="en-US" sz="2000" dirty="0"/>
          </a:p>
          <a:p>
            <a:pPr algn="l"/>
            <a:endParaRPr lang="en-US" sz="2000" dirty="0"/>
          </a:p>
          <a:p>
            <a:pPr algn="l"/>
            <a:endParaRPr lang="en-US" sz="2000" dirty="0"/>
          </a:p>
          <a:p>
            <a:pPr algn="l"/>
            <a:endParaRPr lang="en-US" sz="2000" dirty="0"/>
          </a:p>
          <a:p>
            <a:pPr algn="l"/>
            <a:endParaRPr lang="en-US" sz="2000" b="0" i="0" u="none" strike="noStrike" baseline="0" dirty="0"/>
          </a:p>
        </p:txBody>
      </p:sp>
      <p:sp>
        <p:nvSpPr>
          <p:cNvPr id="4" name="TextBox 3">
            <a:extLst>
              <a:ext uri="{FF2B5EF4-FFF2-40B4-BE49-F238E27FC236}">
                <a16:creationId xmlns:a16="http://schemas.microsoft.com/office/drawing/2014/main" id="{C12FD81D-EBCB-0409-7DE7-C727A8BB4FE3}"/>
              </a:ext>
            </a:extLst>
          </p:cNvPr>
          <p:cNvSpPr txBox="1"/>
          <p:nvPr/>
        </p:nvSpPr>
        <p:spPr>
          <a:xfrm>
            <a:off x="1081520" y="5934670"/>
            <a:ext cx="5362575"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Dr. Kelly Roberts, Principal Investigator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Sakénya McDonald, Program Director</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850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F2F7B-3BD5-B61F-E8DB-95FA6E49E036}"/>
              </a:ext>
            </a:extLst>
          </p:cNvPr>
          <p:cNvSpPr>
            <a:spLocks noGrp="1"/>
          </p:cNvSpPr>
          <p:nvPr>
            <p:ph type="ctrTitle"/>
          </p:nvPr>
        </p:nvSpPr>
        <p:spPr>
          <a:xfrm>
            <a:off x="1123949" y="398791"/>
            <a:ext cx="2819401" cy="954087"/>
          </a:xfrm>
        </p:spPr>
        <p:txBody>
          <a:bodyPr>
            <a:normAutofit/>
          </a:bodyPr>
          <a:lstStyle/>
          <a:p>
            <a:pPr algn="l"/>
            <a:r>
              <a:rPr lang="en-US" sz="4000" b="1" dirty="0">
                <a:latin typeface="+mn-lt"/>
              </a:rPr>
              <a:t>Justification</a:t>
            </a:r>
          </a:p>
        </p:txBody>
      </p:sp>
      <p:sp>
        <p:nvSpPr>
          <p:cNvPr id="4" name="TextBox 3">
            <a:extLst>
              <a:ext uri="{FF2B5EF4-FFF2-40B4-BE49-F238E27FC236}">
                <a16:creationId xmlns:a16="http://schemas.microsoft.com/office/drawing/2014/main" id="{BC837C5B-E1B7-E63B-08FA-E482080B0640}"/>
              </a:ext>
            </a:extLst>
          </p:cNvPr>
          <p:cNvSpPr txBox="1"/>
          <p:nvPr/>
        </p:nvSpPr>
        <p:spPr>
          <a:xfrm>
            <a:off x="1123949" y="1458988"/>
            <a:ext cx="5455527"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Individuals with I/DD often exit high school without having developed the skills necessary to successfully pursue meaningful, integrated employment and independence.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The opportunity to participate in postsecondary education (PSE) can empower persons with disabilities 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develop academic competencies and knowledge;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improve their prospects in the job market;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hone their social skills;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and broaden their views of the world (Baum, Ma, &amp; Payea, 2013).</a:t>
            </a:r>
          </a:p>
        </p:txBody>
      </p:sp>
    </p:spTree>
    <p:extLst>
      <p:ext uri="{BB962C8B-B14F-4D97-AF65-F5344CB8AC3E}">
        <p14:creationId xmlns:p14="http://schemas.microsoft.com/office/powerpoint/2010/main" val="1523326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4A2C8-3259-DB8D-F2A6-BBA76AF1EB51}"/>
              </a:ext>
            </a:extLst>
          </p:cNvPr>
          <p:cNvSpPr>
            <a:spLocks noGrp="1"/>
          </p:cNvSpPr>
          <p:nvPr>
            <p:ph type="title"/>
          </p:nvPr>
        </p:nvSpPr>
        <p:spPr>
          <a:xfrm>
            <a:off x="1480703" y="792890"/>
            <a:ext cx="7169729" cy="685800"/>
          </a:xfrm>
        </p:spPr>
        <p:txBody>
          <a:bodyPr>
            <a:normAutofit fontScale="90000"/>
          </a:bodyPr>
          <a:lstStyle/>
          <a:p>
            <a:r>
              <a:rPr lang="en-US" b="1" dirty="0">
                <a:latin typeface="+mn-lt"/>
              </a:rPr>
              <a:t>Arizona PSE Data (2020-21)</a:t>
            </a:r>
          </a:p>
        </p:txBody>
      </p:sp>
      <p:pic>
        <p:nvPicPr>
          <p:cNvPr id="6" name="Picture 5" descr="A graph, titled AZ public high school graduates is shown. the graph compares graduates to 2 yr enrollments and 4 year enrollments. Significant point so of data include 3,914 graduates with a specific learning disability in 2 yr enrollments">
            <a:extLst>
              <a:ext uri="{FF2B5EF4-FFF2-40B4-BE49-F238E27FC236}">
                <a16:creationId xmlns:a16="http://schemas.microsoft.com/office/drawing/2014/main" id="{7FECF31F-5910-6968-32FD-8EBE50DFE819}"/>
              </a:ext>
            </a:extLst>
          </p:cNvPr>
          <p:cNvPicPr>
            <a:picLocks noChangeAspect="1"/>
          </p:cNvPicPr>
          <p:nvPr/>
        </p:nvPicPr>
        <p:blipFill>
          <a:blip r:embed="rId2"/>
          <a:stretch>
            <a:fillRect/>
          </a:stretch>
        </p:blipFill>
        <p:spPr>
          <a:xfrm>
            <a:off x="1480703" y="1478690"/>
            <a:ext cx="7329454" cy="4241291"/>
          </a:xfrm>
          <a:prstGeom prst="rect">
            <a:avLst/>
          </a:prstGeom>
        </p:spPr>
      </p:pic>
    </p:spTree>
    <p:extLst>
      <p:ext uri="{BB962C8B-B14F-4D97-AF65-F5344CB8AC3E}">
        <p14:creationId xmlns:p14="http://schemas.microsoft.com/office/powerpoint/2010/main" val="2576671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F2F7B-3BD5-B61F-E8DB-95FA6E49E036}"/>
              </a:ext>
            </a:extLst>
          </p:cNvPr>
          <p:cNvSpPr>
            <a:spLocks noGrp="1"/>
          </p:cNvSpPr>
          <p:nvPr>
            <p:ph type="ctrTitle"/>
          </p:nvPr>
        </p:nvSpPr>
        <p:spPr>
          <a:xfrm>
            <a:off x="1323109" y="940676"/>
            <a:ext cx="3162300" cy="824201"/>
          </a:xfrm>
        </p:spPr>
        <p:txBody>
          <a:bodyPr>
            <a:normAutofit/>
          </a:bodyPr>
          <a:lstStyle/>
          <a:p>
            <a:pPr algn="l"/>
            <a:r>
              <a:rPr lang="en-US" sz="4000" b="1" dirty="0">
                <a:latin typeface="+mn-lt"/>
              </a:rPr>
              <a:t>Philosophy</a:t>
            </a:r>
          </a:p>
        </p:txBody>
      </p:sp>
      <p:sp>
        <p:nvSpPr>
          <p:cNvPr id="3" name="Subtitle 2">
            <a:extLst>
              <a:ext uri="{FF2B5EF4-FFF2-40B4-BE49-F238E27FC236}">
                <a16:creationId xmlns:a16="http://schemas.microsoft.com/office/drawing/2014/main" id="{456982DC-F95E-BE2A-290C-8D8932B42B60}"/>
              </a:ext>
            </a:extLst>
          </p:cNvPr>
          <p:cNvSpPr>
            <a:spLocks noGrp="1"/>
          </p:cNvSpPr>
          <p:nvPr>
            <p:ph type="subTitle" idx="1"/>
          </p:nvPr>
        </p:nvSpPr>
        <p:spPr>
          <a:xfrm>
            <a:off x="1323109" y="2185527"/>
            <a:ext cx="6055153" cy="3437507"/>
          </a:xfrm>
        </p:spPr>
        <p:txBody>
          <a:bodyPr>
            <a:noAutofit/>
          </a:bodyPr>
          <a:lstStyle/>
          <a:p>
            <a:pPr algn="l"/>
            <a:r>
              <a:rPr lang="en-US" sz="2200" b="0" u="none" strike="noStrike" baseline="0" dirty="0"/>
              <a:t>If students with </a:t>
            </a:r>
            <a:r>
              <a:rPr lang="en-US" sz="2200" dirty="0"/>
              <a:t>intellectual and/or developmental disabilities</a:t>
            </a:r>
            <a:r>
              <a:rPr lang="en-US" sz="2200" b="0" u="none" strike="noStrike" baseline="0" dirty="0"/>
              <a:t> self determine their education and employment goals and have access to supports to realize these goals in authentic inclusive and age-appropriate environments, these students will achieve significantly improved transition and employment outcomes.</a:t>
            </a:r>
            <a:endParaRPr lang="en-US" sz="2200" dirty="0"/>
          </a:p>
        </p:txBody>
      </p:sp>
    </p:spTree>
    <p:extLst>
      <p:ext uri="{BB962C8B-B14F-4D97-AF65-F5344CB8AC3E}">
        <p14:creationId xmlns:p14="http://schemas.microsoft.com/office/powerpoint/2010/main" val="1507538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B6D2D-D34D-5CF6-ACDB-E3CC46810332}"/>
              </a:ext>
            </a:extLst>
          </p:cNvPr>
          <p:cNvSpPr>
            <a:spLocks noGrp="1"/>
          </p:cNvSpPr>
          <p:nvPr>
            <p:ph type="title"/>
          </p:nvPr>
        </p:nvSpPr>
        <p:spPr/>
        <p:txBody>
          <a:bodyPr>
            <a:normAutofit/>
          </a:bodyPr>
          <a:lstStyle/>
          <a:p>
            <a:r>
              <a:rPr lang="en-US" sz="4000" b="1" dirty="0">
                <a:latin typeface="+mn-lt"/>
              </a:rPr>
              <a:t>Core Values</a:t>
            </a:r>
          </a:p>
        </p:txBody>
      </p:sp>
      <p:sp>
        <p:nvSpPr>
          <p:cNvPr id="5" name="Text Placeholder 4">
            <a:extLst>
              <a:ext uri="{FF2B5EF4-FFF2-40B4-BE49-F238E27FC236}">
                <a16:creationId xmlns:a16="http://schemas.microsoft.com/office/drawing/2014/main" id="{6025EC78-4982-1F1C-3031-8EF6895826AD}"/>
              </a:ext>
            </a:extLst>
          </p:cNvPr>
          <p:cNvSpPr>
            <a:spLocks noGrp="1"/>
          </p:cNvSpPr>
          <p:nvPr>
            <p:ph type="body" idx="1"/>
          </p:nvPr>
        </p:nvSpPr>
        <p:spPr>
          <a:ln w="31750">
            <a:solidFill>
              <a:schemeClr val="accent2"/>
            </a:solidFill>
          </a:ln>
        </p:spPr>
        <p:txBody>
          <a:bodyPr>
            <a:normAutofit fontScale="32500" lnSpcReduction="20000"/>
          </a:bodyPr>
          <a:lstStyle/>
          <a:p>
            <a:pPr algn="ctr"/>
            <a:endParaRPr lang="en-US" sz="2400" b="1" i="1" dirty="0">
              <a:latin typeface="Calibri" panose="020F0502020204030204" pitchFamily="34" charset="0"/>
              <a:cs typeface="Calibri" panose="020F0502020204030204" pitchFamily="34" charset="0"/>
            </a:endParaRPr>
          </a:p>
          <a:p>
            <a:pPr algn="ctr"/>
            <a:endParaRPr lang="en-US" sz="2400" b="1" i="1" dirty="0">
              <a:latin typeface="Calibri" panose="020F0502020204030204" pitchFamily="34" charset="0"/>
              <a:cs typeface="Calibri" panose="020F0502020204030204" pitchFamily="34" charset="0"/>
            </a:endParaRPr>
          </a:p>
          <a:p>
            <a:pPr algn="ctr"/>
            <a:r>
              <a:rPr lang="en-US" sz="8600" b="1" i="1" dirty="0">
                <a:latin typeface="Calibri" panose="020F0502020204030204" pitchFamily="34" charset="0"/>
                <a:cs typeface="Calibri" panose="020F0502020204030204" pitchFamily="34" charset="0"/>
              </a:rPr>
              <a:t>“Front Door First”</a:t>
            </a:r>
            <a:endParaRPr lang="en-US" sz="8600" b="1" i="0" dirty="0">
              <a:effectLst/>
              <a:latin typeface="Calibri" panose="020F0502020204030204" pitchFamily="34" charset="0"/>
              <a:cs typeface="Calibri" panose="020F0502020204030204" pitchFamily="34" charset="0"/>
            </a:endParaRPr>
          </a:p>
          <a:p>
            <a:endParaRPr lang="en-US" dirty="0"/>
          </a:p>
        </p:txBody>
      </p:sp>
      <p:sp>
        <p:nvSpPr>
          <p:cNvPr id="3" name="Content Placeholder 2">
            <a:extLst>
              <a:ext uri="{FF2B5EF4-FFF2-40B4-BE49-F238E27FC236}">
                <a16:creationId xmlns:a16="http://schemas.microsoft.com/office/drawing/2014/main" id="{3C1F1472-88AF-332B-2E82-177A4CED382B}"/>
              </a:ext>
            </a:extLst>
          </p:cNvPr>
          <p:cNvSpPr>
            <a:spLocks noGrp="1"/>
          </p:cNvSpPr>
          <p:nvPr>
            <p:ph sz="half" idx="2"/>
          </p:nvPr>
        </p:nvSpPr>
        <p:spPr/>
        <p:txBody>
          <a:bodyPr/>
          <a:lstStyle/>
          <a:p>
            <a:pPr marL="0" indent="0">
              <a:buNone/>
            </a:pPr>
            <a:r>
              <a:rPr lang="en-US" sz="2200" dirty="0">
                <a:latin typeface="Calibri" panose="020F0502020204030204" pitchFamily="34" charset="0"/>
                <a:cs typeface="Calibri" panose="020F0502020204030204" pitchFamily="34" charset="0"/>
              </a:rPr>
              <a:t>Self-advocate and utilize campus resources before seeking specialized services</a:t>
            </a:r>
          </a:p>
          <a:p>
            <a:pPr marL="0" indent="0">
              <a:buNone/>
            </a:pPr>
            <a:r>
              <a:rPr lang="en-US" sz="2200" dirty="0">
                <a:latin typeface="Calibri" panose="020F0502020204030204" pitchFamily="34" charset="0"/>
                <a:cs typeface="Calibri" panose="020F0502020204030204" pitchFamily="34" charset="0"/>
              </a:rPr>
              <a:t>Improve socialization skills</a:t>
            </a:r>
          </a:p>
          <a:p>
            <a:pPr marL="0" indent="0">
              <a:buNone/>
            </a:pPr>
            <a:r>
              <a:rPr lang="en-US" sz="2200" dirty="0">
                <a:latin typeface="Calibri" panose="020F0502020204030204" pitchFamily="34" charset="0"/>
                <a:cs typeface="Calibri" panose="020F0502020204030204" pitchFamily="34" charset="0"/>
              </a:rPr>
              <a:t>Decreases campus-wide stigmas</a:t>
            </a:r>
          </a:p>
          <a:p>
            <a:pPr marL="0" indent="0">
              <a:buNone/>
            </a:pPr>
            <a:endParaRPr lang="en-US" dirty="0"/>
          </a:p>
        </p:txBody>
      </p:sp>
      <p:sp>
        <p:nvSpPr>
          <p:cNvPr id="6" name="Text Placeholder 5">
            <a:extLst>
              <a:ext uri="{FF2B5EF4-FFF2-40B4-BE49-F238E27FC236}">
                <a16:creationId xmlns:a16="http://schemas.microsoft.com/office/drawing/2014/main" id="{80676817-8263-5889-29F4-AB4D564B6635}"/>
              </a:ext>
            </a:extLst>
          </p:cNvPr>
          <p:cNvSpPr>
            <a:spLocks noGrp="1"/>
          </p:cNvSpPr>
          <p:nvPr>
            <p:ph type="body" sz="quarter" idx="3"/>
          </p:nvPr>
        </p:nvSpPr>
        <p:spPr>
          <a:ln w="31750">
            <a:solidFill>
              <a:schemeClr val="accent2"/>
            </a:solidFill>
          </a:ln>
        </p:spPr>
        <p:txBody>
          <a:bodyPr>
            <a:normAutofit fontScale="32500" lnSpcReduction="20000"/>
          </a:bodyPr>
          <a:lstStyle/>
          <a:p>
            <a:pPr algn="ctr"/>
            <a:r>
              <a:rPr lang="en-US" sz="8600" b="1" i="1" dirty="0">
                <a:solidFill>
                  <a:srgbClr val="404040"/>
                </a:solidFill>
                <a:effectLst/>
                <a:latin typeface="Calibri" panose="020F0502020204030204" pitchFamily="34" charset="0"/>
                <a:cs typeface="Calibri" panose="020F0502020204030204" pitchFamily="34" charset="0"/>
              </a:rPr>
              <a:t>“Set the Bar High</a:t>
            </a:r>
            <a:r>
              <a:rPr lang="en-US" sz="7000" b="1" i="1" dirty="0">
                <a:solidFill>
                  <a:srgbClr val="404040"/>
                </a:solidFill>
                <a:effectLst/>
                <a:latin typeface="Calibri" panose="020F0502020204030204" pitchFamily="34" charset="0"/>
                <a:cs typeface="Calibri" panose="020F0502020204030204" pitchFamily="34" charset="0"/>
              </a:rPr>
              <a:t>”</a:t>
            </a:r>
            <a:endParaRPr lang="en-US" sz="7000" b="1" i="0" dirty="0">
              <a:solidFill>
                <a:srgbClr val="404040"/>
              </a:solidFill>
              <a:effectLst/>
              <a:latin typeface="Calibri" panose="020F0502020204030204" pitchFamily="34" charset="0"/>
              <a:cs typeface="Calibri" panose="020F0502020204030204" pitchFamily="34" charset="0"/>
            </a:endParaRPr>
          </a:p>
          <a:p>
            <a:pPr algn="ctr"/>
            <a:endParaRPr lang="en-US" dirty="0"/>
          </a:p>
        </p:txBody>
      </p:sp>
      <p:sp>
        <p:nvSpPr>
          <p:cNvPr id="4" name="Content Placeholder 3">
            <a:extLst>
              <a:ext uri="{FF2B5EF4-FFF2-40B4-BE49-F238E27FC236}">
                <a16:creationId xmlns:a16="http://schemas.microsoft.com/office/drawing/2014/main" id="{EAA21655-DF44-43A9-6551-A422F6B02595}"/>
              </a:ext>
            </a:extLst>
          </p:cNvPr>
          <p:cNvSpPr>
            <a:spLocks noGrp="1"/>
          </p:cNvSpPr>
          <p:nvPr>
            <p:ph sz="quarter" idx="4"/>
          </p:nvPr>
        </p:nvSpPr>
        <p:spPr/>
        <p:txBody>
          <a:bodyPr>
            <a:normAutofit/>
          </a:bodyPr>
          <a:lstStyle/>
          <a:p>
            <a:pPr marL="0" indent="0">
              <a:buNone/>
            </a:pPr>
            <a:r>
              <a:rPr lang="en-US" sz="2200" dirty="0">
                <a:solidFill>
                  <a:srgbClr val="404040"/>
                </a:solidFill>
                <a:latin typeface="Calibri" panose="020F0502020204030204" pitchFamily="34" charset="0"/>
                <a:cs typeface="Calibri" panose="020F0502020204030204" pitchFamily="34" charset="0"/>
              </a:rPr>
              <a:t>Self-determine postsecondary goals</a:t>
            </a:r>
          </a:p>
          <a:p>
            <a:pPr marL="0" indent="0">
              <a:buNone/>
            </a:pPr>
            <a:r>
              <a:rPr lang="en-US" sz="2200" dirty="0">
                <a:solidFill>
                  <a:srgbClr val="404040"/>
                </a:solidFill>
                <a:latin typeface="Calibri" panose="020F0502020204030204" pitchFamily="34" charset="0"/>
                <a:cs typeface="Calibri" panose="020F0502020204030204" pitchFamily="34" charset="0"/>
              </a:rPr>
              <a:t>Develop soft-skills</a:t>
            </a:r>
          </a:p>
          <a:p>
            <a:pPr marL="0" indent="0">
              <a:buNone/>
            </a:pPr>
            <a:r>
              <a:rPr lang="en-US" sz="2200" dirty="0">
                <a:solidFill>
                  <a:srgbClr val="404040"/>
                </a:solidFill>
                <a:latin typeface="Calibri" panose="020F0502020204030204" pitchFamily="34" charset="0"/>
                <a:cs typeface="Calibri" panose="020F0502020204030204" pitchFamily="34" charset="0"/>
              </a:rPr>
              <a:t>Practice taking positive risks</a:t>
            </a:r>
          </a:p>
        </p:txBody>
      </p:sp>
    </p:spTree>
    <p:extLst>
      <p:ext uri="{BB962C8B-B14F-4D97-AF65-F5344CB8AC3E}">
        <p14:creationId xmlns:p14="http://schemas.microsoft.com/office/powerpoint/2010/main" val="3052007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F2F7B-3BD5-B61F-E8DB-95FA6E49E036}"/>
              </a:ext>
            </a:extLst>
          </p:cNvPr>
          <p:cNvSpPr>
            <a:spLocks noGrp="1"/>
          </p:cNvSpPr>
          <p:nvPr>
            <p:ph type="ctrTitle"/>
          </p:nvPr>
        </p:nvSpPr>
        <p:spPr>
          <a:xfrm>
            <a:off x="1523999" y="872764"/>
            <a:ext cx="3310759" cy="1001077"/>
          </a:xfrm>
        </p:spPr>
        <p:txBody>
          <a:bodyPr>
            <a:noAutofit/>
          </a:bodyPr>
          <a:lstStyle/>
          <a:p>
            <a:pPr algn="l"/>
            <a:r>
              <a:rPr lang="en-US" sz="4000" b="1" dirty="0">
                <a:latin typeface="+mn-lt"/>
              </a:rPr>
              <a:t>Strategy Areas</a:t>
            </a:r>
          </a:p>
        </p:txBody>
      </p:sp>
      <p:sp>
        <p:nvSpPr>
          <p:cNvPr id="3" name="Subtitle 2">
            <a:extLst>
              <a:ext uri="{FF2B5EF4-FFF2-40B4-BE49-F238E27FC236}">
                <a16:creationId xmlns:a16="http://schemas.microsoft.com/office/drawing/2014/main" id="{456982DC-F95E-BE2A-290C-8D8932B42B60}"/>
              </a:ext>
            </a:extLst>
          </p:cNvPr>
          <p:cNvSpPr>
            <a:spLocks noGrp="1"/>
          </p:cNvSpPr>
          <p:nvPr>
            <p:ph type="subTitle" idx="1"/>
          </p:nvPr>
        </p:nvSpPr>
        <p:spPr>
          <a:xfrm>
            <a:off x="1524000" y="2255520"/>
            <a:ext cx="5410200" cy="3850640"/>
          </a:xfrm>
        </p:spPr>
        <p:txBody>
          <a:bodyPr>
            <a:normAutofit fontScale="92500" lnSpcReduction="20000"/>
          </a:bodyPr>
          <a:lstStyle/>
          <a:p>
            <a:pPr marL="342900" indent="-342900" algn="l">
              <a:buClr>
                <a:schemeClr val="accent2"/>
              </a:buClr>
              <a:buFont typeface="Arial" panose="020B0604020202020204" pitchFamily="34" charset="0"/>
              <a:buChar char="•"/>
            </a:pPr>
            <a:r>
              <a:rPr lang="en-US" dirty="0"/>
              <a:t>Person-centered planning</a:t>
            </a:r>
          </a:p>
          <a:p>
            <a:pPr marL="342900" indent="-342900" algn="l">
              <a:buClr>
                <a:schemeClr val="accent2"/>
              </a:buClr>
              <a:buFont typeface="Arial" panose="020B0604020202020204" pitchFamily="34" charset="0"/>
              <a:buChar char="•"/>
            </a:pPr>
            <a:r>
              <a:rPr lang="en-US" dirty="0"/>
              <a:t>Self-Determination</a:t>
            </a:r>
          </a:p>
          <a:p>
            <a:pPr marL="342900" indent="-342900" algn="l">
              <a:buClr>
                <a:schemeClr val="accent2"/>
              </a:buClr>
              <a:buFont typeface="Arial" panose="020B0604020202020204" pitchFamily="34" charset="0"/>
              <a:buChar char="•"/>
            </a:pPr>
            <a:r>
              <a:rPr lang="en-US" dirty="0"/>
              <a:t>Self-Advocacy</a:t>
            </a:r>
          </a:p>
          <a:p>
            <a:pPr marL="342900" indent="-342900" algn="l">
              <a:buClr>
                <a:schemeClr val="accent2"/>
              </a:buClr>
              <a:buFont typeface="Arial" panose="020B0604020202020204" pitchFamily="34" charset="0"/>
              <a:buChar char="•"/>
            </a:pPr>
            <a:r>
              <a:rPr lang="en-US" dirty="0"/>
              <a:t>Dual Enrollment</a:t>
            </a:r>
          </a:p>
          <a:p>
            <a:pPr marL="342900" indent="-342900" algn="l">
              <a:buClr>
                <a:schemeClr val="accent2"/>
              </a:buClr>
              <a:buFont typeface="Arial" panose="020B0604020202020204" pitchFamily="34" charset="0"/>
              <a:buChar char="•"/>
            </a:pPr>
            <a:r>
              <a:rPr lang="en-US" dirty="0"/>
              <a:t>Collaborative Teaming</a:t>
            </a:r>
          </a:p>
          <a:p>
            <a:pPr marL="342900" indent="-342900" algn="l">
              <a:buClr>
                <a:schemeClr val="accent2"/>
              </a:buClr>
              <a:buFont typeface="Arial" panose="020B0604020202020204" pitchFamily="34" charset="0"/>
              <a:buChar char="•"/>
            </a:pPr>
            <a:r>
              <a:rPr lang="en-US" dirty="0"/>
              <a:t>Adaptive Educational Coaching</a:t>
            </a:r>
          </a:p>
          <a:p>
            <a:pPr marL="342900" indent="-342900" algn="l">
              <a:buClr>
                <a:schemeClr val="accent2"/>
              </a:buClr>
              <a:buFont typeface="Arial" panose="020B0604020202020204" pitchFamily="34" charset="0"/>
              <a:buChar char="•"/>
            </a:pPr>
            <a:r>
              <a:rPr lang="en-US" dirty="0"/>
              <a:t>Peer Mentoring</a:t>
            </a:r>
          </a:p>
          <a:p>
            <a:pPr marL="342900" indent="-342900" algn="l">
              <a:buClr>
                <a:schemeClr val="accent2"/>
              </a:buClr>
              <a:buFont typeface="Arial" panose="020B0604020202020204" pitchFamily="34" charset="0"/>
              <a:buChar char="•"/>
            </a:pPr>
            <a:r>
              <a:rPr lang="en-US" dirty="0"/>
              <a:t>Personal Technology support</a:t>
            </a:r>
          </a:p>
          <a:p>
            <a:pPr marL="342900" indent="-342900" algn="l">
              <a:buClr>
                <a:schemeClr val="accent2"/>
              </a:buClr>
              <a:buFont typeface="Arial" panose="020B0604020202020204" pitchFamily="34" charset="0"/>
              <a:buChar char="•"/>
            </a:pPr>
            <a:r>
              <a:rPr lang="en-US" dirty="0"/>
              <a:t>Career Coaching</a:t>
            </a:r>
          </a:p>
          <a:p>
            <a:pPr marL="342900" indent="-342900" algn="l">
              <a:buClr>
                <a:schemeClr val="accent2"/>
              </a:buClr>
              <a:buFont typeface="Arial" panose="020B0604020202020204" pitchFamily="34" charset="0"/>
              <a:buChar char="•"/>
            </a:pPr>
            <a:r>
              <a:rPr lang="en-US" dirty="0"/>
              <a:t>Professional Development</a:t>
            </a:r>
          </a:p>
          <a:p>
            <a:pPr algn="l"/>
            <a:endParaRPr lang="en-US" dirty="0"/>
          </a:p>
          <a:p>
            <a:pPr algn="l"/>
            <a:endParaRPr lang="en-US" dirty="0"/>
          </a:p>
          <a:p>
            <a:pPr algn="l"/>
            <a:endParaRPr lang="en-US" dirty="0"/>
          </a:p>
        </p:txBody>
      </p:sp>
    </p:spTree>
    <p:extLst>
      <p:ext uri="{BB962C8B-B14F-4D97-AF65-F5344CB8AC3E}">
        <p14:creationId xmlns:p14="http://schemas.microsoft.com/office/powerpoint/2010/main" val="283764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4A2C8-3259-DB8D-F2A6-BBA76AF1EB51}"/>
              </a:ext>
            </a:extLst>
          </p:cNvPr>
          <p:cNvSpPr>
            <a:spLocks noGrp="1"/>
          </p:cNvSpPr>
          <p:nvPr>
            <p:ph type="title"/>
          </p:nvPr>
        </p:nvSpPr>
        <p:spPr>
          <a:xfrm>
            <a:off x="838200" y="812800"/>
            <a:ext cx="2295525" cy="1325563"/>
          </a:xfrm>
        </p:spPr>
        <p:txBody>
          <a:bodyPr>
            <a:normAutofit/>
          </a:bodyPr>
          <a:lstStyle/>
          <a:p>
            <a:r>
              <a:rPr lang="en-US" sz="4000" b="1" dirty="0">
                <a:latin typeface="+mn-lt"/>
              </a:rPr>
              <a:t>Fast Facts</a:t>
            </a:r>
          </a:p>
        </p:txBody>
      </p:sp>
      <p:sp>
        <p:nvSpPr>
          <p:cNvPr id="3" name="Content Placeholder 2">
            <a:extLst>
              <a:ext uri="{FF2B5EF4-FFF2-40B4-BE49-F238E27FC236}">
                <a16:creationId xmlns:a16="http://schemas.microsoft.com/office/drawing/2014/main" id="{8F27DF38-D73F-0CEC-AA4F-2BA26C619BEB}"/>
              </a:ext>
            </a:extLst>
          </p:cNvPr>
          <p:cNvSpPr>
            <a:spLocks noGrp="1"/>
          </p:cNvSpPr>
          <p:nvPr>
            <p:ph idx="1"/>
          </p:nvPr>
        </p:nvSpPr>
        <p:spPr>
          <a:xfrm>
            <a:off x="838200" y="2138363"/>
            <a:ext cx="10515600" cy="4038600"/>
          </a:xfrm>
        </p:spPr>
        <p:txBody>
          <a:bodyPr>
            <a:normAutofit/>
          </a:bodyPr>
          <a:lstStyle/>
          <a:p>
            <a:pPr marL="0" indent="0">
              <a:buClr>
                <a:schemeClr val="accent2"/>
              </a:buClr>
              <a:buNone/>
            </a:pPr>
            <a:r>
              <a:rPr lang="en-US" sz="2200" dirty="0"/>
              <a:t>University of Hawai’i (CDS) Model</a:t>
            </a:r>
            <a:endParaRPr lang="en-US" sz="2200" dirty="0">
              <a:latin typeface="+mn-lt"/>
            </a:endParaRPr>
          </a:p>
          <a:p>
            <a:pPr marL="0" indent="0">
              <a:buClr>
                <a:schemeClr val="accent2"/>
              </a:buClr>
              <a:buNone/>
            </a:pPr>
            <a:r>
              <a:rPr lang="en-US" sz="2200" dirty="0">
                <a:latin typeface="+mn-lt"/>
              </a:rPr>
              <a:t>US Department of Education (Federal, 2.4M)</a:t>
            </a:r>
          </a:p>
          <a:p>
            <a:pPr marL="0" indent="0">
              <a:buClr>
                <a:schemeClr val="accent2"/>
              </a:buClr>
              <a:buNone/>
            </a:pPr>
            <a:r>
              <a:rPr lang="en-US" sz="2200" dirty="0">
                <a:latin typeface="+mn-lt"/>
              </a:rPr>
              <a:t>Arizona Developmental Disabilities Planning Council (State, $300K)</a:t>
            </a:r>
          </a:p>
          <a:p>
            <a:pPr marL="0" indent="0">
              <a:buClr>
                <a:schemeClr val="accent2"/>
              </a:buClr>
              <a:buNone/>
            </a:pPr>
            <a:r>
              <a:rPr lang="en-US" sz="2200" dirty="0">
                <a:latin typeface="+mn-lt"/>
              </a:rPr>
              <a:t>53,076 square miles, including The Navajo Nation</a:t>
            </a:r>
          </a:p>
          <a:p>
            <a:pPr lvl="1"/>
            <a:r>
              <a:rPr lang="en-US" sz="2200" dirty="0"/>
              <a:t>Northern Arizona University (UCEDD) – 4 yr university</a:t>
            </a:r>
          </a:p>
          <a:p>
            <a:pPr lvl="1"/>
            <a:r>
              <a:rPr lang="en-US" sz="2200" dirty="0"/>
              <a:t>Coconino Community College – 2 yr</a:t>
            </a:r>
          </a:p>
          <a:p>
            <a:pPr lvl="1"/>
            <a:r>
              <a:rPr lang="en-US" sz="2200" dirty="0"/>
              <a:t>Mohave Community College – 2 yr</a:t>
            </a:r>
          </a:p>
          <a:p>
            <a:pPr lvl="1"/>
            <a:r>
              <a:rPr lang="en-US" sz="2200" dirty="0"/>
              <a:t>Northland Pioneer College – 2 yr</a:t>
            </a:r>
          </a:p>
        </p:txBody>
      </p:sp>
    </p:spTree>
    <p:extLst>
      <p:ext uri="{BB962C8B-B14F-4D97-AF65-F5344CB8AC3E}">
        <p14:creationId xmlns:p14="http://schemas.microsoft.com/office/powerpoint/2010/main" val="3686539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7416F2-8D40-E744-8D28-29EF9BD26D04}"/>
              </a:ext>
            </a:extLst>
          </p:cNvPr>
          <p:cNvSpPr>
            <a:spLocks noGrp="1"/>
          </p:cNvSpPr>
          <p:nvPr>
            <p:ph type="title"/>
          </p:nvPr>
        </p:nvSpPr>
        <p:spPr>
          <a:xfrm>
            <a:off x="945558" y="719666"/>
            <a:ext cx="8596668" cy="1320800"/>
          </a:xfrm>
        </p:spPr>
        <p:txBody>
          <a:bodyPr/>
          <a:lstStyle/>
          <a:p>
            <a:r>
              <a:rPr lang="en-US" dirty="0"/>
              <a:t>Projects for Postsecondary Transition</a:t>
            </a:r>
          </a:p>
        </p:txBody>
      </p:sp>
      <p:graphicFrame>
        <p:nvGraphicFramePr>
          <p:cNvPr id="2" name="Diagram 1">
            <a:extLst>
              <a:ext uri="{FF2B5EF4-FFF2-40B4-BE49-F238E27FC236}">
                <a16:creationId xmlns:a16="http://schemas.microsoft.com/office/drawing/2014/main" id="{9D9E2F86-5D8D-BDF5-6650-94A2F0113B57}"/>
              </a:ext>
            </a:extLst>
          </p:cNvPr>
          <p:cNvGraphicFramePr/>
          <p:nvPr/>
        </p:nvGraphicFramePr>
        <p:xfrm>
          <a:off x="1094548" y="976037"/>
          <a:ext cx="9012620" cy="5424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1530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4A2C8-3259-DB8D-F2A6-BBA76AF1EB51}"/>
              </a:ext>
            </a:extLst>
          </p:cNvPr>
          <p:cNvSpPr>
            <a:spLocks noGrp="1"/>
          </p:cNvSpPr>
          <p:nvPr>
            <p:ph type="title"/>
          </p:nvPr>
        </p:nvSpPr>
        <p:spPr>
          <a:xfrm>
            <a:off x="838200" y="681037"/>
            <a:ext cx="3260834" cy="1325563"/>
          </a:xfrm>
        </p:spPr>
        <p:txBody>
          <a:bodyPr>
            <a:normAutofit/>
          </a:bodyPr>
          <a:lstStyle/>
          <a:p>
            <a:r>
              <a:rPr lang="en-US" sz="4000" b="1" dirty="0">
                <a:latin typeface="+mn-lt"/>
              </a:rPr>
              <a:t>YTD Progress</a:t>
            </a:r>
          </a:p>
        </p:txBody>
      </p:sp>
      <p:sp>
        <p:nvSpPr>
          <p:cNvPr id="3" name="Content Placeholder 2">
            <a:extLst>
              <a:ext uri="{FF2B5EF4-FFF2-40B4-BE49-F238E27FC236}">
                <a16:creationId xmlns:a16="http://schemas.microsoft.com/office/drawing/2014/main" id="{8F27DF38-D73F-0CEC-AA4F-2BA26C619BEB}"/>
              </a:ext>
            </a:extLst>
          </p:cNvPr>
          <p:cNvSpPr>
            <a:spLocks noGrp="1"/>
          </p:cNvSpPr>
          <p:nvPr>
            <p:ph sz="half" idx="1"/>
          </p:nvPr>
        </p:nvSpPr>
        <p:spPr>
          <a:xfrm>
            <a:off x="754117" y="2929211"/>
            <a:ext cx="5181600" cy="4351338"/>
          </a:xfrm>
        </p:spPr>
        <p:txBody>
          <a:bodyPr>
            <a:normAutofit/>
          </a:bodyPr>
          <a:lstStyle/>
          <a:p>
            <a:pPr marL="0" indent="0">
              <a:buClr>
                <a:schemeClr val="accent2"/>
              </a:buClr>
              <a:buNone/>
            </a:pPr>
            <a:r>
              <a:rPr lang="en-US" sz="2200" dirty="0"/>
              <a:t>32 participants</a:t>
            </a:r>
          </a:p>
          <a:p>
            <a:pPr>
              <a:buClr>
                <a:schemeClr val="accent2"/>
              </a:buClr>
            </a:pPr>
            <a:r>
              <a:rPr lang="en-US" sz="2200" dirty="0"/>
              <a:t>10 pending applications</a:t>
            </a:r>
          </a:p>
          <a:p>
            <a:pPr marL="0" indent="0">
              <a:buClr>
                <a:schemeClr val="accent2"/>
              </a:buClr>
              <a:buNone/>
            </a:pPr>
            <a:r>
              <a:rPr lang="en-US" sz="2200" dirty="0"/>
              <a:t>3 Campus Coordinator/ADEs</a:t>
            </a:r>
          </a:p>
          <a:p>
            <a:pPr marL="0" indent="0">
              <a:buClr>
                <a:schemeClr val="accent2"/>
              </a:buClr>
              <a:buNone/>
            </a:pPr>
            <a:r>
              <a:rPr lang="en-US" sz="2200" dirty="0"/>
              <a:t>2 ADEs</a:t>
            </a:r>
          </a:p>
          <a:p>
            <a:pPr marL="0" indent="0">
              <a:buClr>
                <a:schemeClr val="accent2"/>
              </a:buClr>
              <a:buNone/>
            </a:pPr>
            <a:r>
              <a:rPr lang="en-US" sz="2200" dirty="0"/>
              <a:t>5 Peer Mentors</a:t>
            </a:r>
          </a:p>
          <a:p>
            <a:pPr>
              <a:buClr>
                <a:schemeClr val="accent2"/>
              </a:buClr>
            </a:pPr>
            <a:r>
              <a:rPr lang="en-US" sz="2200" dirty="0"/>
              <a:t>3 trainees </a:t>
            </a:r>
          </a:p>
          <a:p>
            <a:pPr marL="0" indent="0">
              <a:buClr>
                <a:schemeClr val="accent2"/>
              </a:buClr>
              <a:buNone/>
            </a:pPr>
            <a:r>
              <a:rPr lang="en-US" sz="2200" dirty="0"/>
              <a:t>1 Graduate Intern</a:t>
            </a:r>
          </a:p>
          <a:p>
            <a:pPr marL="0" indent="0">
              <a:buNone/>
            </a:pPr>
            <a:endParaRPr lang="en-US" dirty="0"/>
          </a:p>
        </p:txBody>
      </p:sp>
      <p:sp>
        <p:nvSpPr>
          <p:cNvPr id="10" name="Content Placeholder 9">
            <a:extLst>
              <a:ext uri="{FF2B5EF4-FFF2-40B4-BE49-F238E27FC236}">
                <a16:creationId xmlns:a16="http://schemas.microsoft.com/office/drawing/2014/main" id="{A73599D9-80EB-65DF-C93E-4157A2081577}"/>
              </a:ext>
            </a:extLst>
          </p:cNvPr>
          <p:cNvSpPr>
            <a:spLocks noGrp="1"/>
          </p:cNvSpPr>
          <p:nvPr>
            <p:ph sz="half" idx="2"/>
          </p:nvPr>
        </p:nvSpPr>
        <p:spPr>
          <a:xfrm>
            <a:off x="6172202" y="2929211"/>
            <a:ext cx="5483772" cy="4351338"/>
          </a:xfrm>
        </p:spPr>
        <p:txBody>
          <a:bodyPr/>
          <a:lstStyle/>
          <a:p>
            <a:pPr marL="0" indent="0">
              <a:buClr>
                <a:schemeClr val="accent2"/>
              </a:buClr>
              <a:buNone/>
            </a:pPr>
            <a:r>
              <a:rPr lang="en-US" sz="2200" dirty="0"/>
              <a:t>Interagency Collaborative Team (59 members)</a:t>
            </a:r>
          </a:p>
          <a:p>
            <a:pPr marL="0" indent="0">
              <a:buClr>
                <a:schemeClr val="accent2"/>
              </a:buClr>
              <a:buNone/>
            </a:pPr>
            <a:r>
              <a:rPr lang="en-US" sz="2200" dirty="0"/>
              <a:t>22 Student-Centered Activities</a:t>
            </a:r>
          </a:p>
          <a:p>
            <a:pPr>
              <a:buClr>
                <a:schemeClr val="accent2"/>
              </a:buClr>
            </a:pPr>
            <a:r>
              <a:rPr lang="en-US" sz="2200" dirty="0"/>
              <a:t>778 hours (direct contact)</a:t>
            </a:r>
          </a:p>
          <a:p>
            <a:pPr marL="0" indent="0">
              <a:buClr>
                <a:schemeClr val="accent2"/>
              </a:buClr>
              <a:buNone/>
            </a:pPr>
            <a:r>
              <a:rPr lang="en-US" sz="2200" dirty="0"/>
              <a:t>5 PD events</a:t>
            </a:r>
          </a:p>
          <a:p>
            <a:pPr marL="0" indent="0">
              <a:buNone/>
            </a:pPr>
            <a:endParaRPr lang="en-US" dirty="0"/>
          </a:p>
        </p:txBody>
      </p:sp>
    </p:spTree>
    <p:extLst>
      <p:ext uri="{BB962C8B-B14F-4D97-AF65-F5344CB8AC3E}">
        <p14:creationId xmlns:p14="http://schemas.microsoft.com/office/powerpoint/2010/main" val="2816270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006D6-A2B4-47E2-99F0-3AACC81484D3}"/>
              </a:ext>
            </a:extLst>
          </p:cNvPr>
          <p:cNvSpPr>
            <a:spLocks noGrp="1"/>
          </p:cNvSpPr>
          <p:nvPr>
            <p:ph type="title"/>
          </p:nvPr>
        </p:nvSpPr>
        <p:spPr>
          <a:xfrm>
            <a:off x="847928" y="394309"/>
            <a:ext cx="10515600" cy="1325563"/>
          </a:xfrm>
        </p:spPr>
        <p:txBody>
          <a:bodyPr/>
          <a:lstStyle/>
          <a:p>
            <a:r>
              <a:rPr lang="en-US" b="1" dirty="0">
                <a:latin typeface="+mn-lt"/>
              </a:rPr>
              <a:t>Learn More</a:t>
            </a:r>
          </a:p>
        </p:txBody>
      </p:sp>
      <p:sp>
        <p:nvSpPr>
          <p:cNvPr id="7" name="TextBox 6">
            <a:extLst>
              <a:ext uri="{FF2B5EF4-FFF2-40B4-BE49-F238E27FC236}">
                <a16:creationId xmlns:a16="http://schemas.microsoft.com/office/drawing/2014/main" id="{B2C1A765-2BB7-4A77-2DC7-89F641E49B44}"/>
              </a:ext>
            </a:extLst>
          </p:cNvPr>
          <p:cNvSpPr txBox="1"/>
          <p:nvPr/>
        </p:nvSpPr>
        <p:spPr>
          <a:xfrm>
            <a:off x="1370012" y="1611055"/>
            <a:ext cx="36271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Follow Us:</a:t>
            </a:r>
          </a:p>
        </p:txBody>
      </p:sp>
      <p:pic>
        <p:nvPicPr>
          <p:cNvPr id="6" name="Content Placeholder 5" descr="Qr code">
            <a:extLst>
              <a:ext uri="{FF2B5EF4-FFF2-40B4-BE49-F238E27FC236}">
                <a16:creationId xmlns:a16="http://schemas.microsoft.com/office/drawing/2014/main" id="{5C7074BD-238E-74F0-B630-CE30559AFA6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61439" y="2000707"/>
            <a:ext cx="3644266" cy="3644266"/>
          </a:xfrm>
        </p:spPr>
      </p:pic>
      <p:sp>
        <p:nvSpPr>
          <p:cNvPr id="10" name="TextBox 9">
            <a:extLst>
              <a:ext uri="{FF2B5EF4-FFF2-40B4-BE49-F238E27FC236}">
                <a16:creationId xmlns:a16="http://schemas.microsoft.com/office/drawing/2014/main" id="{8CCB56BF-97B3-59FE-E101-E9FC1AB46ECE}"/>
              </a:ext>
            </a:extLst>
          </p:cNvPr>
          <p:cNvSpPr txBox="1"/>
          <p:nvPr/>
        </p:nvSpPr>
        <p:spPr>
          <a:xfrm>
            <a:off x="6604477" y="1611055"/>
            <a:ext cx="36271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Information Request:</a:t>
            </a:r>
          </a:p>
        </p:txBody>
      </p:sp>
      <p:pic>
        <p:nvPicPr>
          <p:cNvPr id="9" name="Content Placeholder 8" descr="Qr code">
            <a:extLst>
              <a:ext uri="{FF2B5EF4-FFF2-40B4-BE49-F238E27FC236}">
                <a16:creationId xmlns:a16="http://schemas.microsoft.com/office/drawing/2014/main" id="{720C8E17-1D68-9AE0-F673-DD0581EB014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04477" y="2000707"/>
            <a:ext cx="3644266" cy="3644266"/>
          </a:xfrm>
        </p:spPr>
      </p:pic>
    </p:spTree>
    <p:extLst>
      <p:ext uri="{BB962C8B-B14F-4D97-AF65-F5344CB8AC3E}">
        <p14:creationId xmlns:p14="http://schemas.microsoft.com/office/powerpoint/2010/main" val="1435931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D8053C-AF28-403A-90F2-67A100EDE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B1C13C-97C0-F755-1B5C-48356A4DBF4E}"/>
              </a:ext>
            </a:extLst>
          </p:cNvPr>
          <p:cNvSpPr>
            <a:spLocks noGrp="1"/>
          </p:cNvSpPr>
          <p:nvPr>
            <p:ph type="ctrTitle"/>
          </p:nvPr>
        </p:nvSpPr>
        <p:spPr>
          <a:xfrm>
            <a:off x="172099" y="931240"/>
            <a:ext cx="11824138" cy="2011390"/>
          </a:xfrm>
        </p:spPr>
        <p:txBody>
          <a:bodyPr>
            <a:normAutofit/>
          </a:bodyPr>
          <a:lstStyle/>
          <a:p>
            <a:pPr algn="l"/>
            <a:r>
              <a:rPr kumimoji="0" lang="en-US" sz="4400" b="1" i="0" u="none" strike="noStrike" kern="1200" cap="none" spc="0" normalizeH="0" baseline="0" noProof="0" dirty="0">
                <a:ln>
                  <a:noFill/>
                </a:ln>
                <a:effectLst/>
                <a:uLnTx/>
                <a:uFillTx/>
                <a:latin typeface="+mn-lt"/>
                <a:ea typeface="+mn-ea"/>
                <a:cs typeface="+mn-cs"/>
              </a:rPr>
              <a:t>Disability as Diversity: Postsecondary</a:t>
            </a:r>
            <a:r>
              <a:rPr kumimoji="0" lang="en-US" sz="4400" b="1" i="0" u="none" strike="noStrike" kern="1200" cap="none" spc="0" normalizeH="0" noProof="0" dirty="0">
                <a:ln>
                  <a:noFill/>
                </a:ln>
                <a:effectLst/>
                <a:uLnTx/>
                <a:uFillTx/>
                <a:latin typeface="+mn-lt"/>
                <a:ea typeface="+mn-ea"/>
                <a:cs typeface="+mn-cs"/>
              </a:rPr>
              <a:t> Perspectives</a:t>
            </a:r>
            <a:endParaRPr lang="en-US" sz="4400" b="1" dirty="0"/>
          </a:p>
        </p:txBody>
      </p:sp>
      <p:sp>
        <p:nvSpPr>
          <p:cNvPr id="3" name="Subtitle 2">
            <a:extLst>
              <a:ext uri="{FF2B5EF4-FFF2-40B4-BE49-F238E27FC236}">
                <a16:creationId xmlns:a16="http://schemas.microsoft.com/office/drawing/2014/main" id="{DB2FFDBD-F79D-47B2-7E95-3927A93AA36C}"/>
              </a:ext>
            </a:extLst>
          </p:cNvPr>
          <p:cNvSpPr>
            <a:spLocks noGrp="1"/>
          </p:cNvSpPr>
          <p:nvPr>
            <p:ph type="subTitle" idx="1"/>
          </p:nvPr>
        </p:nvSpPr>
        <p:spPr>
          <a:xfrm>
            <a:off x="5591977" y="4291602"/>
            <a:ext cx="6404260" cy="717208"/>
          </a:xfrm>
        </p:spPr>
        <p:txBody>
          <a:bodyPr>
            <a:noAutofit/>
          </a:bodyPr>
          <a:lstStyle/>
          <a:p>
            <a:pPr algn="l"/>
            <a:r>
              <a:rPr lang="en-US" sz="3200" dirty="0"/>
              <a:t>Ronda Jenson, Ph.D.</a:t>
            </a:r>
          </a:p>
          <a:p>
            <a:pPr algn="l"/>
            <a:r>
              <a:rPr lang="en-US" sz="3200" dirty="0"/>
              <a:t>Institute for Human Development</a:t>
            </a:r>
          </a:p>
          <a:p>
            <a:pPr algn="l"/>
            <a:r>
              <a:rPr lang="en-US" sz="3200" dirty="0"/>
              <a:t>Northern Arizona University</a:t>
            </a:r>
          </a:p>
          <a:p>
            <a:pPr algn="l"/>
            <a:endParaRPr lang="en-US" sz="3200" b="1" dirty="0"/>
          </a:p>
          <a:p>
            <a:pPr algn="l"/>
            <a:endParaRPr lang="en-US" sz="3200" b="1" dirty="0"/>
          </a:p>
          <a:p>
            <a:pPr algn="l"/>
            <a:endParaRPr lang="en-US" sz="3200" dirty="0"/>
          </a:p>
        </p:txBody>
      </p:sp>
      <p:pic>
        <p:nvPicPr>
          <p:cNvPr id="5" name="Picture 4">
            <a:extLst>
              <a:ext uri="{FF2B5EF4-FFF2-40B4-BE49-F238E27FC236}">
                <a16:creationId xmlns:a16="http://schemas.microsoft.com/office/drawing/2014/main" id="{BA398D47-6ECE-A3A8-E250-14099455FF3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06707" y="4392320"/>
            <a:ext cx="4073459" cy="1446078"/>
          </a:xfrm>
          <a:prstGeom prst="rect">
            <a:avLst/>
          </a:prstGeom>
        </p:spPr>
      </p:pic>
      <p:grpSp>
        <p:nvGrpSpPr>
          <p:cNvPr id="12" name="Group 11">
            <a:extLst>
              <a:ext uri="{FF2B5EF4-FFF2-40B4-BE49-F238E27FC236}">
                <a16:creationId xmlns:a16="http://schemas.microsoft.com/office/drawing/2014/main" id="{F73EE64F-16AA-4E92-AC75-26714B95F4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90916" y="746452"/>
            <a:ext cx="1128382" cy="847206"/>
            <a:chOff x="8183879" y="1000124"/>
            <a:chExt cx="1562267" cy="1172973"/>
          </a:xfrm>
        </p:grpSpPr>
        <p:sp>
          <p:nvSpPr>
            <p:cNvPr id="13" name="Freeform 5">
              <a:extLst>
                <a:ext uri="{FF2B5EF4-FFF2-40B4-BE49-F238E27FC236}">
                  <a16:creationId xmlns:a16="http://schemas.microsoft.com/office/drawing/2014/main" id="{82C925BF-6697-4E5C-A269-2F88053ACE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C34BFECD-A97E-4D3F-A8CF-03115207DA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5647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00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400"/>
                                        <p:tgtEl>
                                          <p:spTgt spid="3">
                                            <p:txEl>
                                              <p:pRg st="2" end="2"/>
                                            </p:txEl>
                                          </p:spTgt>
                                        </p:tgtEl>
                                      </p:cBhvr>
                                    </p:animEffect>
                                  </p:childTnLst>
                                </p:cTn>
                              </p:par>
                              <p:par>
                                <p:cTn id="18" presetID="10" presetClass="entr" presetSubtype="0" fill="hold" grpId="0" nodeType="withEffect">
                                  <p:stCondLst>
                                    <p:cond delay="1000"/>
                                  </p:stCondLst>
                                  <p:iterate type="lt">
                                    <p:tmPct val="10000"/>
                                  </p:iterate>
                                  <p:childTnLst>
                                    <p:set>
                                      <p:cBhvr>
                                        <p:cTn id="19" dur="1" fill="hold">
                                          <p:stCondLst>
                                            <p:cond delay="0"/>
                                          </p:stCondLst>
                                        </p:cTn>
                                        <p:tgtEl>
                                          <p:spTgt spid="2"/>
                                        </p:tgtEl>
                                        <p:attrNameLst>
                                          <p:attrName>style.visibility</p:attrName>
                                        </p:attrNameLst>
                                      </p:cBhvr>
                                      <p:to>
                                        <p:strVal val="visible"/>
                                      </p:to>
                                    </p:set>
                                    <p:animEffect transition="in" filter="fade">
                                      <p:cBhvr>
                                        <p:cTn id="2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D85BD-FDCF-C446-8D6B-357635C52100}"/>
              </a:ext>
            </a:extLst>
          </p:cNvPr>
          <p:cNvSpPr>
            <a:spLocks noGrp="1"/>
          </p:cNvSpPr>
          <p:nvPr>
            <p:ph type="title"/>
          </p:nvPr>
        </p:nvSpPr>
        <p:spPr>
          <a:xfrm>
            <a:off x="838200" y="684160"/>
            <a:ext cx="10515600" cy="675083"/>
          </a:xfrm>
        </p:spPr>
        <p:txBody>
          <a:bodyPr>
            <a:normAutofit fontScale="90000"/>
          </a:bodyPr>
          <a:lstStyle/>
          <a:p>
            <a:r>
              <a:rPr lang="en-US" b="1" dirty="0"/>
              <a:t>National Science Foundation Funding for this work</a:t>
            </a:r>
            <a:br>
              <a:rPr lang="en-US" b="1" dirty="0"/>
            </a:br>
            <a:endParaRPr lang="en-US" dirty="0"/>
          </a:p>
        </p:txBody>
      </p:sp>
      <p:sp>
        <p:nvSpPr>
          <p:cNvPr id="5" name="TextBox 4">
            <a:extLst>
              <a:ext uri="{FF2B5EF4-FFF2-40B4-BE49-F238E27FC236}">
                <a16:creationId xmlns:a16="http://schemas.microsoft.com/office/drawing/2014/main" id="{1A3EA889-85B2-D480-1853-262A6E44A864}"/>
              </a:ext>
            </a:extLst>
          </p:cNvPr>
          <p:cNvSpPr txBox="1"/>
          <p:nvPr/>
        </p:nvSpPr>
        <p:spPr>
          <a:xfrm>
            <a:off x="2035875" y="1481631"/>
            <a:ext cx="9534445" cy="4524315"/>
          </a:xfrm>
          <a:prstGeom prst="rect">
            <a:avLst/>
          </a:prstGeom>
          <a:noFill/>
        </p:spPr>
        <p:txBody>
          <a:bodyPr wrap="square">
            <a:spAutoFit/>
          </a:bodyPr>
          <a:lstStyle/>
          <a:p>
            <a:pPr marL="342900" indent="-342900">
              <a:buFont typeface="Wingdings" panose="05000000000000000000" pitchFamily="2" charset="2"/>
              <a:buChar char="v"/>
            </a:pPr>
            <a:r>
              <a:rPr lang="en-US" sz="3200" dirty="0"/>
              <a:t>NSF INCLUDES Planning Grant</a:t>
            </a:r>
          </a:p>
          <a:p>
            <a:pPr marL="342900" indent="-342900">
              <a:buFont typeface="Wingdings" panose="05000000000000000000" pitchFamily="2" charset="2"/>
              <a:buChar char="v"/>
            </a:pPr>
            <a:r>
              <a:rPr lang="en-US" sz="3200" dirty="0"/>
              <a:t>Research Synthesis of Effective Inclusion Practices for Neurodiverse K-12 Learners in Informal STEM Learning Contexts</a:t>
            </a:r>
          </a:p>
          <a:p>
            <a:pPr marL="342900" indent="-342900">
              <a:buFont typeface="Wingdings" panose="05000000000000000000" pitchFamily="2" charset="2"/>
              <a:buChar char="v"/>
            </a:pPr>
            <a:r>
              <a:rPr lang="en-US" sz="3200" cap="none" dirty="0">
                <a:solidFill>
                  <a:schemeClr val="tx1"/>
                </a:solidFill>
                <a:latin typeface="+mn-lt"/>
                <a:ea typeface="+mn-ea"/>
                <a:cs typeface="+mn-cs"/>
              </a:rPr>
              <a:t>NSF INCLUDES Alliance: The Alliance of Students with Disabilities for Inclusion, Networking, and Transition Opportunities in STEM (TAPDINTO-STEM)</a:t>
            </a:r>
          </a:p>
          <a:p>
            <a:pPr marL="1198563" indent="-342900">
              <a:buFont typeface="Wingdings" panose="05000000000000000000" pitchFamily="2" charset="2"/>
              <a:buChar char="Ø"/>
            </a:pPr>
            <a:r>
              <a:rPr lang="en-US" sz="3200" dirty="0"/>
              <a:t>NAU: Mountain Hub Lead</a:t>
            </a:r>
          </a:p>
          <a:p>
            <a:pPr marL="342900" indent="-342900">
              <a:buFont typeface="Wingdings" panose="05000000000000000000" pitchFamily="2" charset="2"/>
              <a:buChar char="v"/>
            </a:pPr>
            <a:endParaRPr lang="en-US" sz="3200" dirty="0"/>
          </a:p>
        </p:txBody>
      </p:sp>
      <p:pic>
        <p:nvPicPr>
          <p:cNvPr id="7" name="Content Placeholder 6">
            <a:extLst>
              <a:ext uri="{FF2B5EF4-FFF2-40B4-BE49-F238E27FC236}">
                <a16:creationId xmlns:a16="http://schemas.microsoft.com/office/drawing/2014/main" id="{7EC14CDD-21B4-42FF-B2A7-3D3B9B375252}"/>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621680" y="1489394"/>
            <a:ext cx="1306398" cy="1761893"/>
          </a:xfrm>
          <a:prstGeom prst="rect">
            <a:avLst/>
          </a:prstGeom>
        </p:spPr>
      </p:pic>
      <p:pic>
        <p:nvPicPr>
          <p:cNvPr id="1026" name="Picture 2">
            <a:extLst>
              <a:ext uri="{FF2B5EF4-FFF2-40B4-BE49-F238E27FC236}">
                <a16:creationId xmlns:a16="http://schemas.microsoft.com/office/drawing/2014/main" id="{B7588876-40C2-B77E-68BB-B63F09822A4E}"/>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390" y="3743789"/>
            <a:ext cx="867511" cy="8177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22A84B5-9BF5-426C-8ADA-B5A508227EB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13215" y="5741586"/>
            <a:ext cx="923329" cy="923329"/>
          </a:xfrm>
          <a:prstGeom prst="rect">
            <a:avLst/>
          </a:prstGeom>
        </p:spPr>
      </p:pic>
      <p:sp>
        <p:nvSpPr>
          <p:cNvPr id="10" name="TextBox 9">
            <a:extLst>
              <a:ext uri="{FF2B5EF4-FFF2-40B4-BE49-F238E27FC236}">
                <a16:creationId xmlns:a16="http://schemas.microsoft.com/office/drawing/2014/main" id="{6067990B-D73D-426F-BEEB-F06A73356AD6}"/>
              </a:ext>
            </a:extLst>
          </p:cNvPr>
          <p:cNvSpPr txBox="1">
            <a:spLocks/>
          </p:cNvSpPr>
          <p:nvPr/>
        </p:nvSpPr>
        <p:spPr>
          <a:xfrm>
            <a:off x="1911111" y="5603087"/>
            <a:ext cx="10196806"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Supported by the National Science Foundation under NSF Award #2040736</a:t>
            </a:r>
            <a:r>
              <a:rPr kumimoji="0" lang="en-US" sz="1800" b="0" i="1" u="none" strike="noStrike" kern="1200" cap="none" spc="0" normalizeH="0" baseline="0" noProof="0" dirty="0">
                <a:ln>
                  <a:noFill/>
                </a:ln>
                <a:solidFill>
                  <a:schemeClr val="tx1"/>
                </a:solidFill>
                <a:effectLst/>
                <a:uLnTx/>
                <a:uFillTx/>
                <a:latin typeface="+mn-lt"/>
                <a:ea typeface="+mn-ea"/>
                <a:cs typeface="+mn-cs"/>
              </a:rPr>
              <a:t> </a:t>
            </a:r>
            <a:r>
              <a:rPr kumimoji="0" lang="en-US" sz="1800" b="0" u="none" strike="noStrike" kern="1200" cap="none" spc="0" normalizeH="0" baseline="0" noProof="0" dirty="0">
                <a:ln>
                  <a:noFill/>
                </a:ln>
                <a:solidFill>
                  <a:schemeClr val="tx1"/>
                </a:solidFill>
                <a:effectLst/>
                <a:uLnTx/>
                <a:uFillTx/>
                <a:latin typeface="+mn-lt"/>
                <a:ea typeface="+mn-ea"/>
                <a:cs typeface="+mn-cs"/>
              </a:rPr>
              <a:t>(</a:t>
            </a:r>
            <a:r>
              <a:rPr kumimoji="0" lang="en-US" sz="1800" b="0" i="1" u="none" strike="noStrike" kern="1200" cap="none" spc="0" normalizeH="0" baseline="0" noProof="0" dirty="0">
                <a:ln>
                  <a:noFill/>
                </a:ln>
                <a:solidFill>
                  <a:schemeClr val="tx1"/>
                </a:solidFill>
                <a:effectLst/>
                <a:uLnTx/>
                <a:uFillTx/>
                <a:latin typeface="+mn-lt"/>
                <a:ea typeface="+mn-ea"/>
                <a:cs typeface="+mn-cs"/>
              </a:rPr>
              <a:t>NSF INCLUDES Planning Grant</a:t>
            </a:r>
            <a:r>
              <a:rPr kumimoji="0" lang="en-US" sz="1800" b="0" u="none" strike="noStrike" kern="1200" cap="none" spc="0" normalizeH="0" baseline="0" noProof="0" dirty="0">
                <a:ln>
                  <a:noFill/>
                </a:ln>
                <a:solidFill>
                  <a:schemeClr val="tx1"/>
                </a:solidFill>
                <a:effectLst/>
                <a:uLnTx/>
                <a:uFillTx/>
                <a:latin typeface="+mn-lt"/>
                <a:ea typeface="+mn-ea"/>
                <a:cs typeface="+mn-cs"/>
              </a:rPr>
              <a:t>)</a:t>
            </a:r>
            <a:r>
              <a:rPr kumimoji="0" lang="en-US" sz="1800" b="0" i="0" u="none" strike="noStrike" kern="1200" cap="none" spc="0" normalizeH="0" baseline="0" noProof="0" dirty="0">
                <a:ln>
                  <a:noFill/>
                </a:ln>
                <a:solidFill>
                  <a:schemeClr val="tx1"/>
                </a:solidFill>
                <a:effectLst/>
                <a:uLnTx/>
                <a:uFillTx/>
                <a:latin typeface="+mn-lt"/>
                <a:ea typeface="+mn-ea"/>
                <a:cs typeface="+mn-cs"/>
              </a:rPr>
              <a:t>,  Award # 2115542 </a:t>
            </a:r>
            <a:r>
              <a:rPr kumimoji="0" lang="en-US" sz="1800" b="0" u="none" strike="noStrike" kern="1200" cap="none" spc="0" normalizeH="0" baseline="0" noProof="0" dirty="0">
                <a:ln>
                  <a:noFill/>
                </a:ln>
                <a:solidFill>
                  <a:schemeClr val="tx1"/>
                </a:solidFill>
                <a:effectLst/>
                <a:uLnTx/>
                <a:uFillTx/>
                <a:latin typeface="+mn-lt"/>
                <a:ea typeface="+mn-ea"/>
                <a:cs typeface="+mn-cs"/>
              </a:rPr>
              <a:t>(</a:t>
            </a:r>
            <a:r>
              <a:rPr kumimoji="0" lang="en-US" sz="1800" b="0" i="1" u="none" strike="noStrike" kern="1200" cap="none" spc="0" normalizeH="0" baseline="0" noProof="0" dirty="0">
                <a:ln>
                  <a:noFill/>
                </a:ln>
                <a:solidFill>
                  <a:schemeClr val="tx1"/>
                </a:solidFill>
                <a:effectLst/>
                <a:uLnTx/>
                <a:uFillTx/>
                <a:latin typeface="+mn-lt"/>
                <a:ea typeface="+mn-ea"/>
                <a:cs typeface="+mn-cs"/>
              </a:rPr>
              <a:t>NSF AISL Grant</a:t>
            </a:r>
            <a:r>
              <a:rPr kumimoji="0" lang="en-US" sz="1800" b="0" u="none" strike="noStrike" kern="1200" cap="none" spc="0" normalizeH="0" baseline="0" noProof="0" dirty="0">
                <a:ln>
                  <a:noFill/>
                </a:ln>
                <a:solidFill>
                  <a:schemeClr val="tx1"/>
                </a:solidFill>
                <a:effectLst/>
                <a:uLnTx/>
                <a:uFillTx/>
                <a:latin typeface="+mn-lt"/>
                <a:ea typeface="+mn-ea"/>
                <a:cs typeface="+mn-cs"/>
              </a:rPr>
              <a:t>), and subaward to Award #2119902 (NSF INCLUDES Alliance)</a:t>
            </a:r>
            <a:r>
              <a:rPr kumimoji="0" lang="en-US" sz="1800" b="0" i="0" u="none" strike="noStrike" kern="1200" cap="none" spc="0" normalizeH="0" baseline="0" noProof="0" dirty="0">
                <a:ln>
                  <a:noFill/>
                </a:ln>
                <a:solidFill>
                  <a:schemeClr val="tx1"/>
                </a:solidFill>
                <a:effectLst/>
                <a:uLnTx/>
                <a:uFillTx/>
                <a:latin typeface="+mn-lt"/>
                <a:ea typeface="+mn-ea"/>
                <a:cs typeface="+mn-cs"/>
              </a:rPr>
              <a:t>.  Any opinions, findings, and conclusions or recommendations expressed in this material are those of the author(s) and do not necessarily reflect those of the National Science Foundation.</a:t>
            </a:r>
          </a:p>
        </p:txBody>
      </p:sp>
    </p:spTree>
    <p:extLst>
      <p:ext uri="{BB962C8B-B14F-4D97-AF65-F5344CB8AC3E}">
        <p14:creationId xmlns:p14="http://schemas.microsoft.com/office/powerpoint/2010/main" val="4058603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87D95B6-B923-10B4-2CD5-6DE9F51CC245}"/>
              </a:ext>
            </a:extLst>
          </p:cNvPr>
          <p:cNvSpPr>
            <a:spLocks noGrp="1"/>
          </p:cNvSpPr>
          <p:nvPr>
            <p:ph type="title"/>
          </p:nvPr>
        </p:nvSpPr>
        <p:spPr>
          <a:xfrm>
            <a:off x="838200" y="365125"/>
            <a:ext cx="10515600" cy="1325563"/>
          </a:xfrm>
        </p:spPr>
        <p:txBody>
          <a:bodyPr>
            <a:normAutofit/>
          </a:bodyPr>
          <a:lstStyle/>
          <a:p>
            <a:r>
              <a:rPr lang="en-US" sz="5400"/>
              <a:t>Presentation Contents</a:t>
            </a:r>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D9CFE23E-20F2-6D8C-49B5-CAE602E7706B}"/>
              </a:ext>
            </a:extLst>
          </p:cNvPr>
          <p:cNvSpPr>
            <a:spLocks noGrp="1"/>
          </p:cNvSpPr>
          <p:nvPr>
            <p:ph idx="1"/>
          </p:nvPr>
        </p:nvSpPr>
        <p:spPr>
          <a:xfrm>
            <a:off x="838200" y="1908364"/>
            <a:ext cx="10515600" cy="4251960"/>
          </a:xfrm>
        </p:spPr>
        <p:txBody>
          <a:bodyPr>
            <a:normAutofit/>
          </a:bodyPr>
          <a:lstStyle/>
          <a:p>
            <a:r>
              <a:rPr lang="en-US" sz="4000" dirty="0"/>
              <a:t>Diversity, Equity, and Inclusion at Postsecondary Institutions</a:t>
            </a:r>
          </a:p>
          <a:p>
            <a:r>
              <a:rPr lang="en-US" sz="4000" dirty="0"/>
              <a:t>Definitions of STEM and Neurodiversity</a:t>
            </a:r>
          </a:p>
          <a:p>
            <a:r>
              <a:rPr lang="en-US" sz="4000" dirty="0"/>
              <a:t>Perspectives of Neurodiverse Students</a:t>
            </a:r>
          </a:p>
        </p:txBody>
      </p:sp>
    </p:spTree>
    <p:extLst>
      <p:ext uri="{BB962C8B-B14F-4D97-AF65-F5344CB8AC3E}">
        <p14:creationId xmlns:p14="http://schemas.microsoft.com/office/powerpoint/2010/main" val="929601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848135-0EBF-FA56-898F-4DCC3BC4CA13}"/>
              </a:ext>
            </a:extLst>
          </p:cNvPr>
          <p:cNvSpPr>
            <a:spLocks noGrp="1"/>
          </p:cNvSpPr>
          <p:nvPr>
            <p:ph type="title"/>
          </p:nvPr>
        </p:nvSpPr>
        <p:spPr>
          <a:xfrm>
            <a:off x="838200" y="365125"/>
            <a:ext cx="10515600" cy="1325563"/>
          </a:xfrm>
        </p:spPr>
        <p:txBody>
          <a:bodyPr>
            <a:normAutofit/>
          </a:bodyPr>
          <a:lstStyle/>
          <a:p>
            <a:r>
              <a:rPr lang="en-US" sz="5400" dirty="0"/>
              <a:t>Disability/Neurodiversity and DEI</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182D9C3-DB76-8F32-6E63-B9308A9FA617}"/>
              </a:ext>
            </a:extLst>
          </p:cNvPr>
          <p:cNvSpPr>
            <a:spLocks noGrp="1"/>
          </p:cNvSpPr>
          <p:nvPr>
            <p:ph idx="1"/>
          </p:nvPr>
        </p:nvSpPr>
        <p:spPr>
          <a:xfrm>
            <a:off x="838200" y="1929384"/>
            <a:ext cx="10515600" cy="4251960"/>
          </a:xfrm>
        </p:spPr>
        <p:txBody>
          <a:bodyPr>
            <a:normAutofit/>
          </a:bodyPr>
          <a:lstStyle/>
          <a:p>
            <a:pPr marL="0" indent="0">
              <a:buNone/>
            </a:pPr>
            <a:r>
              <a:rPr lang="en-US" sz="4000" dirty="0"/>
              <a:t>Early stages of a review of university diversity, equity, and inclusion (DEI) strategic plans</a:t>
            </a:r>
          </a:p>
          <a:p>
            <a:r>
              <a:rPr lang="en-US" sz="4000" dirty="0"/>
              <a:t>Reviewed the DEI strategic plans for the 25 TAPDINTO-STEM partners</a:t>
            </a:r>
          </a:p>
          <a:p>
            <a:r>
              <a:rPr lang="en-US" sz="4000" dirty="0"/>
              <a:t>6 mention of disability in their DEI definition</a:t>
            </a:r>
          </a:p>
        </p:txBody>
      </p:sp>
    </p:spTree>
    <p:extLst>
      <p:ext uri="{BB962C8B-B14F-4D97-AF65-F5344CB8AC3E}">
        <p14:creationId xmlns:p14="http://schemas.microsoft.com/office/powerpoint/2010/main" val="3443888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5D0861-E5EB-7040-1BF5-A1FAC9B55A56}"/>
              </a:ext>
            </a:extLst>
          </p:cNvPr>
          <p:cNvSpPr>
            <a:spLocks noGrp="1"/>
          </p:cNvSpPr>
          <p:nvPr>
            <p:ph type="title"/>
          </p:nvPr>
        </p:nvSpPr>
        <p:spPr>
          <a:xfrm>
            <a:off x="838200" y="365125"/>
            <a:ext cx="10515600" cy="1325563"/>
          </a:xfrm>
        </p:spPr>
        <p:txBody>
          <a:bodyPr>
            <a:normAutofit/>
          </a:bodyPr>
          <a:lstStyle/>
          <a:p>
            <a:r>
              <a:rPr lang="en-US" sz="5400" dirty="0"/>
              <a:t>Diversity Strategic Plan Example: NAU</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DE21EBF-2FDE-84A6-EEAB-2FD6A66F3C97}"/>
              </a:ext>
            </a:extLst>
          </p:cNvPr>
          <p:cNvSpPr>
            <a:spLocks noGrp="1"/>
          </p:cNvSpPr>
          <p:nvPr>
            <p:ph idx="1"/>
          </p:nvPr>
        </p:nvSpPr>
        <p:spPr>
          <a:xfrm>
            <a:off x="838200" y="1929384"/>
            <a:ext cx="10515600" cy="4251960"/>
          </a:xfrm>
        </p:spPr>
        <p:txBody>
          <a:bodyPr>
            <a:normAutofit/>
          </a:bodyPr>
          <a:lstStyle/>
          <a:p>
            <a:pPr marL="0" indent="0">
              <a:buNone/>
            </a:pPr>
            <a:r>
              <a:rPr lang="en-US" sz="3200" b="0" i="0" dirty="0">
                <a:effectLst/>
                <a:latin typeface="Roboto" panose="02000000000000000000" pitchFamily="2" charset="0"/>
              </a:rPr>
              <a:t>The complexity of personal experiences, values, and worldviews that arise from differences and intersections of culture and circumstance. Such differences and intersections include race, sex, ethnicity, age, religion, language, ability/disability, sexual orientation, gender identity and expression, socioeconomic, veteran or other status, or geographic region.</a:t>
            </a:r>
          </a:p>
          <a:p>
            <a:pPr marL="0" indent="0">
              <a:buNone/>
            </a:pPr>
            <a:endParaRPr lang="en-US" sz="3200" dirty="0"/>
          </a:p>
        </p:txBody>
      </p:sp>
    </p:spTree>
    <p:extLst>
      <p:ext uri="{BB962C8B-B14F-4D97-AF65-F5344CB8AC3E}">
        <p14:creationId xmlns:p14="http://schemas.microsoft.com/office/powerpoint/2010/main" val="4104641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CBE8F56-7321-50CF-3D65-B564063E7786}"/>
              </a:ext>
            </a:extLst>
          </p:cNvPr>
          <p:cNvSpPr>
            <a:spLocks noGrp="1"/>
          </p:cNvSpPr>
          <p:nvPr>
            <p:ph type="title"/>
          </p:nvPr>
        </p:nvSpPr>
        <p:spPr>
          <a:xfrm>
            <a:off x="5297762" y="329184"/>
            <a:ext cx="6251110" cy="1783080"/>
          </a:xfrm>
        </p:spPr>
        <p:txBody>
          <a:bodyPr anchor="b">
            <a:normAutofit/>
          </a:bodyPr>
          <a:lstStyle/>
          <a:p>
            <a:r>
              <a:rPr lang="en-US" sz="5400"/>
              <a:t>Broad definition of Stem</a:t>
            </a:r>
          </a:p>
        </p:txBody>
      </p:sp>
      <p:pic>
        <p:nvPicPr>
          <p:cNvPr id="8" name="Picture 7" descr="A molecular model">
            <a:extLst>
              <a:ext uri="{FF2B5EF4-FFF2-40B4-BE49-F238E27FC236}">
                <a16:creationId xmlns:a16="http://schemas.microsoft.com/office/drawing/2014/main" id="{C4CB677F-7C93-D811-4706-EF7E508F1810}"/>
              </a:ext>
            </a:extLst>
          </p:cNvPr>
          <p:cNvPicPr>
            <a:picLocks noChangeAspect="1"/>
          </p:cNvPicPr>
          <p:nvPr/>
        </p:nvPicPr>
        <p:blipFill rotWithShape="1">
          <a:blip r:embed="rId3"/>
          <a:srcRect l="17917" r="3675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FA670ED3-CB40-8BC6-EF9F-8FEB8C29567A}"/>
              </a:ext>
            </a:extLst>
          </p:cNvPr>
          <p:cNvSpPr>
            <a:spLocks noGrp="1"/>
          </p:cNvSpPr>
          <p:nvPr>
            <p:ph idx="1"/>
          </p:nvPr>
        </p:nvSpPr>
        <p:spPr>
          <a:xfrm>
            <a:off x="5297762" y="2706624"/>
            <a:ext cx="6251110" cy="3483864"/>
          </a:xfrm>
        </p:spPr>
        <p:txBody>
          <a:bodyPr>
            <a:normAutofit/>
          </a:bodyPr>
          <a:lstStyle/>
          <a:p>
            <a:pPr marL="0" indent="0">
              <a:buNone/>
            </a:pPr>
            <a:r>
              <a:rPr lang="en-US" sz="3600" dirty="0"/>
              <a:t>Fields of study and work that incorporate elements of science, technology, engineering, and/or math</a:t>
            </a:r>
          </a:p>
          <a:p>
            <a:pPr marL="0" indent="0">
              <a:buNone/>
            </a:pPr>
            <a:endParaRPr lang="en-US" sz="3600" dirty="0"/>
          </a:p>
        </p:txBody>
      </p:sp>
    </p:spTree>
    <p:extLst>
      <p:ext uri="{BB962C8B-B14F-4D97-AF65-F5344CB8AC3E}">
        <p14:creationId xmlns:p14="http://schemas.microsoft.com/office/powerpoint/2010/main" val="8063783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CBE8F56-7321-50CF-3D65-B564063E7786}"/>
              </a:ext>
            </a:extLst>
          </p:cNvPr>
          <p:cNvSpPr>
            <a:spLocks noGrp="1"/>
          </p:cNvSpPr>
          <p:nvPr>
            <p:ph type="title"/>
          </p:nvPr>
        </p:nvSpPr>
        <p:spPr>
          <a:xfrm>
            <a:off x="838200" y="365125"/>
            <a:ext cx="10515600" cy="1325563"/>
          </a:xfrm>
        </p:spPr>
        <p:txBody>
          <a:bodyPr>
            <a:normAutofit/>
          </a:bodyPr>
          <a:lstStyle/>
          <a:p>
            <a:r>
              <a:rPr lang="en-US" sz="5400"/>
              <a:t>What is neurodiversity?</a:t>
            </a:r>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FA670ED3-CB40-8BC6-EF9F-8FEB8C29567A}"/>
              </a:ext>
            </a:extLst>
          </p:cNvPr>
          <p:cNvSpPr>
            <a:spLocks noGrp="1"/>
          </p:cNvSpPr>
          <p:nvPr>
            <p:ph idx="1"/>
          </p:nvPr>
        </p:nvSpPr>
        <p:spPr>
          <a:xfrm>
            <a:off x="838200" y="1929384"/>
            <a:ext cx="10515600" cy="4251960"/>
          </a:xfrm>
        </p:spPr>
        <p:txBody>
          <a:bodyPr>
            <a:noAutofit/>
          </a:bodyPr>
          <a:lstStyle/>
          <a:p>
            <a:r>
              <a:rPr lang="en-US" sz="3200" dirty="0"/>
              <a:t>Natural human variation</a:t>
            </a:r>
          </a:p>
          <a:p>
            <a:r>
              <a:rPr lang="en-US" sz="3200" dirty="0"/>
              <a:t>Neurodivergence is diversity</a:t>
            </a:r>
          </a:p>
          <a:p>
            <a:r>
              <a:rPr lang="en-US" sz="3200" dirty="0"/>
              <a:t>Neurodivergent thinking includes</a:t>
            </a:r>
          </a:p>
          <a:p>
            <a:pPr lvl="1">
              <a:buFont typeface="Courier New" panose="02070309020205020404" pitchFamily="49" charset="0"/>
              <a:buChar char="o"/>
            </a:pPr>
            <a:r>
              <a:rPr lang="en-US" sz="3200" dirty="0"/>
              <a:t>autism, </a:t>
            </a:r>
          </a:p>
          <a:p>
            <a:pPr lvl="1">
              <a:buFont typeface="Courier New" panose="02070309020205020404" pitchFamily="49" charset="0"/>
              <a:buChar char="o"/>
            </a:pPr>
            <a:r>
              <a:rPr lang="en-US" sz="3200" dirty="0"/>
              <a:t>many forms of learning disabilities such as dyslexia, </a:t>
            </a:r>
          </a:p>
          <a:p>
            <a:pPr lvl="1">
              <a:buFont typeface="Courier New" panose="02070309020205020404" pitchFamily="49" charset="0"/>
              <a:buChar char="o"/>
            </a:pPr>
            <a:r>
              <a:rPr lang="en-US" sz="3200" dirty="0"/>
              <a:t>conditions that affect focus and maintaining engagement often referred to as attention deficit disorders, and</a:t>
            </a:r>
          </a:p>
          <a:p>
            <a:pPr lvl="1">
              <a:buFont typeface="Courier New" panose="02070309020205020404" pitchFamily="49" charset="0"/>
              <a:buChar char="o"/>
            </a:pPr>
            <a:r>
              <a:rPr lang="en-US" sz="3200" dirty="0"/>
              <a:t>sometimes mental health conditions such as anxiety and depression</a:t>
            </a:r>
          </a:p>
        </p:txBody>
      </p:sp>
    </p:spTree>
    <p:extLst>
      <p:ext uri="{BB962C8B-B14F-4D97-AF65-F5344CB8AC3E}">
        <p14:creationId xmlns:p14="http://schemas.microsoft.com/office/powerpoint/2010/main" val="786387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B6CD22E-2269-419F-9E81-016EA035D4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5B2CC2-5E11-4731-E113-74F0D0575309}"/>
              </a:ext>
            </a:extLst>
          </p:cNvPr>
          <p:cNvSpPr>
            <a:spLocks noGrp="1"/>
          </p:cNvSpPr>
          <p:nvPr>
            <p:ph type="title"/>
          </p:nvPr>
        </p:nvSpPr>
        <p:spPr>
          <a:xfrm>
            <a:off x="647132" y="1295231"/>
            <a:ext cx="5895178" cy="3807446"/>
          </a:xfrm>
        </p:spPr>
        <p:txBody>
          <a:bodyPr vert="horz" lIns="91440" tIns="45720" rIns="91440" bIns="45720" rtlCol="0" anchor="b">
            <a:normAutofit/>
          </a:bodyPr>
          <a:lstStyle/>
          <a:p>
            <a:r>
              <a:rPr lang="en-US" sz="6600" kern="1200">
                <a:solidFill>
                  <a:schemeClr val="tx1"/>
                </a:solidFill>
                <a:latin typeface="+mj-lt"/>
                <a:ea typeface="+mj-ea"/>
                <a:cs typeface="+mj-cs"/>
              </a:rPr>
              <a:t>Neurodiversity in Postsecondary STEM Coursework</a:t>
            </a:r>
          </a:p>
        </p:txBody>
      </p:sp>
      <p:sp>
        <p:nvSpPr>
          <p:cNvPr id="21" name="Freeform: Shape 20">
            <a:extLst>
              <a:ext uri="{FF2B5EF4-FFF2-40B4-BE49-F238E27FC236}">
                <a16:creationId xmlns:a16="http://schemas.microsoft.com/office/drawing/2014/main" id="{AA607D34-E2A9-4595-9DB2-5472E077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7082" y="0"/>
            <a:ext cx="4884918" cy="6858000"/>
          </a:xfrm>
          <a:custGeom>
            <a:avLst/>
            <a:gdLst>
              <a:gd name="connsiteX0" fmla="*/ 1097203 w 4884918"/>
              <a:gd name="connsiteY0" fmla="*/ 0 h 6858000"/>
              <a:gd name="connsiteX1" fmla="*/ 1154155 w 4884918"/>
              <a:gd name="connsiteY1" fmla="*/ 0 h 6858000"/>
              <a:gd name="connsiteX2" fmla="*/ 972305 w 4884918"/>
              <a:gd name="connsiteY2" fmla="*/ 343212 h 6858000"/>
              <a:gd name="connsiteX3" fmla="*/ 780524 w 4884918"/>
              <a:gd name="connsiteY3" fmla="*/ 761067 h 6858000"/>
              <a:gd name="connsiteX4" fmla="*/ 737045 w 4884918"/>
              <a:gd name="connsiteY4" fmla="*/ 865164 h 6858000"/>
              <a:gd name="connsiteX5" fmla="*/ 762322 w 4884918"/>
              <a:gd name="connsiteY5" fmla="*/ 830676 h 6858000"/>
              <a:gd name="connsiteX6" fmla="*/ 1118805 w 4884918"/>
              <a:gd name="connsiteY6" fmla="*/ 160440 h 6858000"/>
              <a:gd name="connsiteX7" fmla="*/ 1221640 w 4884918"/>
              <a:gd name="connsiteY7" fmla="*/ 0 h 6858000"/>
              <a:gd name="connsiteX8" fmla="*/ 4884918 w 4884918"/>
              <a:gd name="connsiteY8" fmla="*/ 0 h 6858000"/>
              <a:gd name="connsiteX9" fmla="*/ 4884918 w 4884918"/>
              <a:gd name="connsiteY9" fmla="*/ 6857999 h 6858000"/>
              <a:gd name="connsiteX10" fmla="*/ 4884918 w 4884918"/>
              <a:gd name="connsiteY10" fmla="*/ 6858000 h 6858000"/>
              <a:gd name="connsiteX11" fmla="*/ 704817 w 4884918"/>
              <a:gd name="connsiteY11" fmla="*/ 6858000 h 6858000"/>
              <a:gd name="connsiteX12" fmla="*/ 618717 w 4884918"/>
              <a:gd name="connsiteY12" fmla="*/ 6672538 h 6858000"/>
              <a:gd name="connsiteX13" fmla="*/ 309324 w 4884918"/>
              <a:gd name="connsiteY13" fmla="*/ 5833618 h 6858000"/>
              <a:gd name="connsiteX14" fmla="*/ 209850 w 4884918"/>
              <a:gd name="connsiteY14" fmla="*/ 5484180 h 6858000"/>
              <a:gd name="connsiteX15" fmla="*/ 211619 w 4884918"/>
              <a:gd name="connsiteY15" fmla="*/ 5517653 h 6858000"/>
              <a:gd name="connsiteX16" fmla="*/ 361778 w 4884918"/>
              <a:gd name="connsiteY16" fmla="*/ 6145524 h 6858000"/>
              <a:gd name="connsiteX17" fmla="*/ 591356 w 4884918"/>
              <a:gd name="connsiteY17" fmla="*/ 6843306 h 6858000"/>
              <a:gd name="connsiteX18" fmla="*/ 597415 w 4884918"/>
              <a:gd name="connsiteY18" fmla="*/ 6858000 h 6858000"/>
              <a:gd name="connsiteX19" fmla="*/ 545224 w 4884918"/>
              <a:gd name="connsiteY19" fmla="*/ 6858000 h 6858000"/>
              <a:gd name="connsiteX20" fmla="*/ 533604 w 4884918"/>
              <a:gd name="connsiteY20" fmla="*/ 6830072 h 6858000"/>
              <a:gd name="connsiteX21" fmla="*/ 169657 w 4884918"/>
              <a:gd name="connsiteY21" fmla="*/ 5556577 h 6858000"/>
              <a:gd name="connsiteX22" fmla="*/ 12169 w 4884918"/>
              <a:gd name="connsiteY22" fmla="*/ 4362835 h 6858000"/>
              <a:gd name="connsiteX23" fmla="*/ 46168 w 4884918"/>
              <a:gd name="connsiteY23" fmla="*/ 3338487 h 6858000"/>
              <a:gd name="connsiteX24" fmla="*/ 490574 w 4884918"/>
              <a:gd name="connsiteY24" fmla="*/ 1381078 h 6858000"/>
              <a:gd name="connsiteX25" fmla="*/ 984701 w 4884918"/>
              <a:gd name="connsiteY25" fmla="*/ 2082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4918" h="6858000">
                <a:moveTo>
                  <a:pt x="1097203" y="0"/>
                </a:moveTo>
                <a:lnTo>
                  <a:pt x="1154155" y="0"/>
                </a:lnTo>
                <a:lnTo>
                  <a:pt x="972305" y="343212"/>
                </a:lnTo>
                <a:cubicBezTo>
                  <a:pt x="904739" y="480367"/>
                  <a:pt x="840941" y="619727"/>
                  <a:pt x="780524" y="761067"/>
                </a:cubicBezTo>
                <a:cubicBezTo>
                  <a:pt x="765737" y="795681"/>
                  <a:pt x="751579" y="830550"/>
                  <a:pt x="737045" y="865164"/>
                </a:cubicBezTo>
                <a:cubicBezTo>
                  <a:pt x="748306" y="856057"/>
                  <a:pt x="757014" y="844174"/>
                  <a:pt x="762322" y="830676"/>
                </a:cubicBezTo>
                <a:cubicBezTo>
                  <a:pt x="870201" y="600612"/>
                  <a:pt x="988539" y="376889"/>
                  <a:pt x="1118805" y="160440"/>
                </a:cubicBezTo>
                <a:lnTo>
                  <a:pt x="1221640" y="0"/>
                </a:lnTo>
                <a:lnTo>
                  <a:pt x="4884918" y="0"/>
                </a:lnTo>
                <a:lnTo>
                  <a:pt x="4884918" y="6857999"/>
                </a:lnTo>
                <a:lnTo>
                  <a:pt x="4884918" y="6858000"/>
                </a:lnTo>
                <a:lnTo>
                  <a:pt x="704817" y="6858000"/>
                </a:lnTo>
                <a:lnTo>
                  <a:pt x="618717" y="6672538"/>
                </a:lnTo>
                <a:cubicBezTo>
                  <a:pt x="501618" y="6400947"/>
                  <a:pt x="398622" y="6121213"/>
                  <a:pt x="309324" y="5833618"/>
                </a:cubicBezTo>
                <a:cubicBezTo>
                  <a:pt x="275071" y="5723183"/>
                  <a:pt x="246125" y="5611225"/>
                  <a:pt x="209850" y="5484180"/>
                </a:cubicBezTo>
                <a:cubicBezTo>
                  <a:pt x="209859" y="5495363"/>
                  <a:pt x="210448" y="5506534"/>
                  <a:pt x="211619" y="5517653"/>
                </a:cubicBezTo>
                <a:cubicBezTo>
                  <a:pt x="261166" y="5727113"/>
                  <a:pt x="303888" y="5938474"/>
                  <a:pt x="361778" y="6145524"/>
                </a:cubicBezTo>
                <a:cubicBezTo>
                  <a:pt x="428356" y="6383258"/>
                  <a:pt x="504422" y="6616111"/>
                  <a:pt x="591356" y="6843306"/>
                </a:cubicBezTo>
                <a:lnTo>
                  <a:pt x="597415" y="6858000"/>
                </a:lnTo>
                <a:lnTo>
                  <a:pt x="545224" y="6858000"/>
                </a:lnTo>
                <a:lnTo>
                  <a:pt x="533604" y="6830072"/>
                </a:lnTo>
                <a:cubicBezTo>
                  <a:pt x="376384" y="6416985"/>
                  <a:pt x="257344" y="5991917"/>
                  <a:pt x="169657" y="5556577"/>
                </a:cubicBezTo>
                <a:cubicBezTo>
                  <a:pt x="90154" y="5162256"/>
                  <a:pt x="43261" y="4763750"/>
                  <a:pt x="12169" y="4362835"/>
                </a:cubicBezTo>
                <a:cubicBezTo>
                  <a:pt x="-14122" y="4019865"/>
                  <a:pt x="4458" y="3679429"/>
                  <a:pt x="46168" y="3338487"/>
                </a:cubicBezTo>
                <a:cubicBezTo>
                  <a:pt x="125796" y="2672248"/>
                  <a:pt x="274744" y="2016203"/>
                  <a:pt x="490574" y="1381078"/>
                </a:cubicBezTo>
                <a:cubicBezTo>
                  <a:pt x="629230" y="976550"/>
                  <a:pt x="791584" y="584320"/>
                  <a:pt x="984701" y="208241"/>
                </a:cubicBezTo>
                <a:close/>
              </a:path>
            </a:pathLst>
          </a:custGeom>
          <a:solidFill>
            <a:schemeClr val="accent2"/>
          </a:solidFill>
          <a:ln w="6857" cap="flat">
            <a:noFill/>
            <a:prstDash val="solid"/>
            <a:miter/>
          </a:ln>
        </p:spPr>
        <p:txBody>
          <a:bodyPr wrap="square" rtlCol="0" anchor="ctr">
            <a:noAutofit/>
          </a:bodyPr>
          <a:lstStyle/>
          <a:p>
            <a:endParaRPr lang="en-US"/>
          </a:p>
        </p:txBody>
      </p:sp>
      <p:sp>
        <p:nvSpPr>
          <p:cNvPr id="3" name="Content Placeholder 2">
            <a:extLst>
              <a:ext uri="{FF2B5EF4-FFF2-40B4-BE49-F238E27FC236}">
                <a16:creationId xmlns:a16="http://schemas.microsoft.com/office/drawing/2014/main" id="{122B2215-D6EB-F089-2E0F-6FB7790ADAF4}"/>
              </a:ext>
            </a:extLst>
          </p:cNvPr>
          <p:cNvSpPr>
            <a:spLocks noGrp="1"/>
          </p:cNvSpPr>
          <p:nvPr>
            <p:ph type="body" idx="1"/>
          </p:nvPr>
        </p:nvSpPr>
        <p:spPr>
          <a:xfrm>
            <a:off x="8129872" y="1707721"/>
            <a:ext cx="3223928" cy="3750544"/>
          </a:xfrm>
        </p:spPr>
        <p:txBody>
          <a:bodyPr vert="horz" lIns="91440" tIns="45720" rIns="91440" bIns="45720" rtlCol="0" anchor="b">
            <a:normAutofit lnSpcReduction="10000"/>
          </a:bodyPr>
          <a:lstStyle/>
          <a:p>
            <a:pPr>
              <a:spcAft>
                <a:spcPts val="0"/>
              </a:spcAft>
            </a:pPr>
            <a:r>
              <a:rPr lang="en-US" sz="4000" kern="1200" dirty="0">
                <a:solidFill>
                  <a:srgbClr val="FFFFFF"/>
                </a:solidFill>
                <a:latin typeface="+mn-lt"/>
                <a:ea typeface="+mn-ea"/>
                <a:cs typeface="+mn-cs"/>
              </a:rPr>
              <a:t>Interviews with 21 neurodiverse college students in STEM majors at 3 colleges.</a:t>
            </a:r>
          </a:p>
        </p:txBody>
      </p:sp>
      <p:sp>
        <p:nvSpPr>
          <p:cNvPr id="23"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180" y="5439978"/>
            <a:ext cx="5897880" cy="18288"/>
          </a:xfrm>
          <a:custGeom>
            <a:avLst/>
            <a:gdLst>
              <a:gd name="connsiteX0" fmla="*/ 0 w 5897880"/>
              <a:gd name="connsiteY0" fmla="*/ 0 h 18288"/>
              <a:gd name="connsiteX1" fmla="*/ 537362 w 5897880"/>
              <a:gd name="connsiteY1" fmla="*/ 0 h 18288"/>
              <a:gd name="connsiteX2" fmla="*/ 1133704 w 5897880"/>
              <a:gd name="connsiteY2" fmla="*/ 0 h 18288"/>
              <a:gd name="connsiteX3" fmla="*/ 1671066 w 5897880"/>
              <a:gd name="connsiteY3" fmla="*/ 0 h 18288"/>
              <a:gd name="connsiteX4" fmla="*/ 2385365 w 5897880"/>
              <a:gd name="connsiteY4" fmla="*/ 0 h 18288"/>
              <a:gd name="connsiteX5" fmla="*/ 3040685 w 5897880"/>
              <a:gd name="connsiteY5" fmla="*/ 0 h 18288"/>
              <a:gd name="connsiteX6" fmla="*/ 3696005 w 5897880"/>
              <a:gd name="connsiteY6" fmla="*/ 0 h 18288"/>
              <a:gd name="connsiteX7" fmla="*/ 4469282 w 5897880"/>
              <a:gd name="connsiteY7" fmla="*/ 0 h 18288"/>
              <a:gd name="connsiteX8" fmla="*/ 5183581 w 5897880"/>
              <a:gd name="connsiteY8" fmla="*/ 0 h 18288"/>
              <a:gd name="connsiteX9" fmla="*/ 5897880 w 5897880"/>
              <a:gd name="connsiteY9" fmla="*/ 0 h 18288"/>
              <a:gd name="connsiteX10" fmla="*/ 5897880 w 5897880"/>
              <a:gd name="connsiteY10" fmla="*/ 18288 h 18288"/>
              <a:gd name="connsiteX11" fmla="*/ 5419496 w 5897880"/>
              <a:gd name="connsiteY11" fmla="*/ 18288 h 18288"/>
              <a:gd name="connsiteX12" fmla="*/ 4882134 w 5897880"/>
              <a:gd name="connsiteY12" fmla="*/ 18288 h 18288"/>
              <a:gd name="connsiteX13" fmla="*/ 4167835 w 5897880"/>
              <a:gd name="connsiteY13" fmla="*/ 18288 h 18288"/>
              <a:gd name="connsiteX14" fmla="*/ 3394558 w 5897880"/>
              <a:gd name="connsiteY14" fmla="*/ 18288 h 18288"/>
              <a:gd name="connsiteX15" fmla="*/ 2798216 w 5897880"/>
              <a:gd name="connsiteY15" fmla="*/ 18288 h 18288"/>
              <a:gd name="connsiteX16" fmla="*/ 2024939 w 5897880"/>
              <a:gd name="connsiteY16" fmla="*/ 18288 h 18288"/>
              <a:gd name="connsiteX17" fmla="*/ 1487576 w 5897880"/>
              <a:gd name="connsiteY17" fmla="*/ 18288 h 18288"/>
              <a:gd name="connsiteX18" fmla="*/ 1009193 w 5897880"/>
              <a:gd name="connsiteY18" fmla="*/ 18288 h 18288"/>
              <a:gd name="connsiteX19" fmla="*/ 0 w 5897880"/>
              <a:gd name="connsiteY19" fmla="*/ 18288 h 18288"/>
              <a:gd name="connsiteX20" fmla="*/ 0 w 5897880"/>
              <a:gd name="connsiteY2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97880" h="18288" fill="none" extrusionOk="0">
                <a:moveTo>
                  <a:pt x="0" y="0"/>
                </a:moveTo>
                <a:cubicBezTo>
                  <a:pt x="232564" y="21549"/>
                  <a:pt x="389747" y="7320"/>
                  <a:pt x="537362" y="0"/>
                </a:cubicBezTo>
                <a:cubicBezTo>
                  <a:pt x="684977" y="-7320"/>
                  <a:pt x="894159" y="-7726"/>
                  <a:pt x="1133704" y="0"/>
                </a:cubicBezTo>
                <a:cubicBezTo>
                  <a:pt x="1373249" y="7726"/>
                  <a:pt x="1440352" y="-304"/>
                  <a:pt x="1671066" y="0"/>
                </a:cubicBezTo>
                <a:cubicBezTo>
                  <a:pt x="1901780" y="304"/>
                  <a:pt x="2091497" y="765"/>
                  <a:pt x="2385365" y="0"/>
                </a:cubicBezTo>
                <a:cubicBezTo>
                  <a:pt x="2679233" y="-765"/>
                  <a:pt x="2762926" y="2802"/>
                  <a:pt x="3040685" y="0"/>
                </a:cubicBezTo>
                <a:cubicBezTo>
                  <a:pt x="3318444" y="-2802"/>
                  <a:pt x="3409726" y="9093"/>
                  <a:pt x="3696005" y="0"/>
                </a:cubicBezTo>
                <a:cubicBezTo>
                  <a:pt x="3982284" y="-9093"/>
                  <a:pt x="4087272" y="27119"/>
                  <a:pt x="4469282" y="0"/>
                </a:cubicBezTo>
                <a:cubicBezTo>
                  <a:pt x="4851292" y="-27119"/>
                  <a:pt x="4924835" y="26473"/>
                  <a:pt x="5183581" y="0"/>
                </a:cubicBezTo>
                <a:cubicBezTo>
                  <a:pt x="5442327" y="-26473"/>
                  <a:pt x="5598463" y="7328"/>
                  <a:pt x="5897880" y="0"/>
                </a:cubicBezTo>
                <a:cubicBezTo>
                  <a:pt x="5898259" y="7355"/>
                  <a:pt x="5898164" y="10249"/>
                  <a:pt x="5897880" y="18288"/>
                </a:cubicBezTo>
                <a:cubicBezTo>
                  <a:pt x="5682742" y="31268"/>
                  <a:pt x="5520014" y="14700"/>
                  <a:pt x="5419496" y="18288"/>
                </a:cubicBezTo>
                <a:cubicBezTo>
                  <a:pt x="5318978" y="21876"/>
                  <a:pt x="5012864" y="-2446"/>
                  <a:pt x="4882134" y="18288"/>
                </a:cubicBezTo>
                <a:cubicBezTo>
                  <a:pt x="4751404" y="39022"/>
                  <a:pt x="4313676" y="-3937"/>
                  <a:pt x="4167835" y="18288"/>
                </a:cubicBezTo>
                <a:cubicBezTo>
                  <a:pt x="4021994" y="40513"/>
                  <a:pt x="3715729" y="50049"/>
                  <a:pt x="3394558" y="18288"/>
                </a:cubicBezTo>
                <a:cubicBezTo>
                  <a:pt x="3073387" y="-13473"/>
                  <a:pt x="3093227" y="29828"/>
                  <a:pt x="2798216" y="18288"/>
                </a:cubicBezTo>
                <a:cubicBezTo>
                  <a:pt x="2503205" y="6748"/>
                  <a:pt x="2297615" y="22459"/>
                  <a:pt x="2024939" y="18288"/>
                </a:cubicBezTo>
                <a:cubicBezTo>
                  <a:pt x="1752263" y="14117"/>
                  <a:pt x="1629814" y="-5485"/>
                  <a:pt x="1487576" y="18288"/>
                </a:cubicBezTo>
                <a:cubicBezTo>
                  <a:pt x="1345338" y="42061"/>
                  <a:pt x="1238885" y="15810"/>
                  <a:pt x="1009193" y="18288"/>
                </a:cubicBezTo>
                <a:cubicBezTo>
                  <a:pt x="779501" y="20766"/>
                  <a:pt x="441829" y="-24679"/>
                  <a:pt x="0" y="18288"/>
                </a:cubicBezTo>
                <a:cubicBezTo>
                  <a:pt x="-384" y="12702"/>
                  <a:pt x="-513" y="4636"/>
                  <a:pt x="0" y="0"/>
                </a:cubicBezTo>
                <a:close/>
              </a:path>
              <a:path w="5897880" h="18288" stroke="0" extrusionOk="0">
                <a:moveTo>
                  <a:pt x="0" y="0"/>
                </a:moveTo>
                <a:cubicBezTo>
                  <a:pt x="196299" y="-26676"/>
                  <a:pt x="463834" y="6738"/>
                  <a:pt x="596341" y="0"/>
                </a:cubicBezTo>
                <a:cubicBezTo>
                  <a:pt x="728848" y="-6738"/>
                  <a:pt x="857267" y="1845"/>
                  <a:pt x="1074725" y="0"/>
                </a:cubicBezTo>
                <a:cubicBezTo>
                  <a:pt x="1292183" y="-1845"/>
                  <a:pt x="1545672" y="3744"/>
                  <a:pt x="1848002" y="0"/>
                </a:cubicBezTo>
                <a:cubicBezTo>
                  <a:pt x="2150332" y="-3744"/>
                  <a:pt x="2306688" y="-14526"/>
                  <a:pt x="2444344" y="0"/>
                </a:cubicBezTo>
                <a:cubicBezTo>
                  <a:pt x="2582000" y="14526"/>
                  <a:pt x="2761095" y="-11862"/>
                  <a:pt x="3040685" y="0"/>
                </a:cubicBezTo>
                <a:cubicBezTo>
                  <a:pt x="3320275" y="11862"/>
                  <a:pt x="3622320" y="-32867"/>
                  <a:pt x="3813962" y="0"/>
                </a:cubicBezTo>
                <a:cubicBezTo>
                  <a:pt x="4005604" y="32867"/>
                  <a:pt x="4117810" y="-10778"/>
                  <a:pt x="4351325" y="0"/>
                </a:cubicBezTo>
                <a:cubicBezTo>
                  <a:pt x="4584840" y="10778"/>
                  <a:pt x="4963783" y="-32384"/>
                  <a:pt x="5124602" y="0"/>
                </a:cubicBezTo>
                <a:cubicBezTo>
                  <a:pt x="5285421" y="32384"/>
                  <a:pt x="5705238" y="-29538"/>
                  <a:pt x="5897880" y="0"/>
                </a:cubicBezTo>
                <a:cubicBezTo>
                  <a:pt x="5898220" y="5688"/>
                  <a:pt x="5897711" y="13142"/>
                  <a:pt x="5897880" y="18288"/>
                </a:cubicBezTo>
                <a:cubicBezTo>
                  <a:pt x="5630425" y="-1425"/>
                  <a:pt x="5532865" y="12244"/>
                  <a:pt x="5242560" y="18288"/>
                </a:cubicBezTo>
                <a:cubicBezTo>
                  <a:pt x="4952255" y="24332"/>
                  <a:pt x="4783060" y="5748"/>
                  <a:pt x="4646219" y="18288"/>
                </a:cubicBezTo>
                <a:cubicBezTo>
                  <a:pt x="4509378" y="30828"/>
                  <a:pt x="4163771" y="-13995"/>
                  <a:pt x="3872941" y="18288"/>
                </a:cubicBezTo>
                <a:cubicBezTo>
                  <a:pt x="3582111" y="50571"/>
                  <a:pt x="3362704" y="-1402"/>
                  <a:pt x="3099664" y="18288"/>
                </a:cubicBezTo>
                <a:cubicBezTo>
                  <a:pt x="2836624" y="37978"/>
                  <a:pt x="2747441" y="19657"/>
                  <a:pt x="2562301" y="18288"/>
                </a:cubicBezTo>
                <a:cubicBezTo>
                  <a:pt x="2377161" y="16919"/>
                  <a:pt x="2104946" y="21735"/>
                  <a:pt x="1906981" y="18288"/>
                </a:cubicBezTo>
                <a:cubicBezTo>
                  <a:pt x="1709016" y="14841"/>
                  <a:pt x="1304654" y="-2323"/>
                  <a:pt x="1133704" y="18288"/>
                </a:cubicBezTo>
                <a:cubicBezTo>
                  <a:pt x="962754" y="38899"/>
                  <a:pt x="457048" y="2985"/>
                  <a:pt x="0" y="18288"/>
                </a:cubicBezTo>
                <a:cubicBezTo>
                  <a:pt x="-478" y="10520"/>
                  <a:pt x="210" y="5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ketch line 2">
            <a:extLst>
              <a:ext uri="{FF2B5EF4-FFF2-40B4-BE49-F238E27FC236}">
                <a16:creationId xmlns:a16="http://schemas.microsoft.com/office/drawing/2014/main" id="{8FFD9892-EDE5-4886-A313-66099DA8C8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0653" y="5626353"/>
            <a:ext cx="3479619" cy="18288"/>
          </a:xfrm>
          <a:custGeom>
            <a:avLst/>
            <a:gdLst>
              <a:gd name="connsiteX0" fmla="*/ 0 w 3479619"/>
              <a:gd name="connsiteY0" fmla="*/ 0 h 18288"/>
              <a:gd name="connsiteX1" fmla="*/ 661128 w 3479619"/>
              <a:gd name="connsiteY1" fmla="*/ 0 h 18288"/>
              <a:gd name="connsiteX2" fmla="*/ 1357051 w 3479619"/>
              <a:gd name="connsiteY2" fmla="*/ 0 h 18288"/>
              <a:gd name="connsiteX3" fmla="*/ 2087771 w 3479619"/>
              <a:gd name="connsiteY3" fmla="*/ 0 h 18288"/>
              <a:gd name="connsiteX4" fmla="*/ 2818491 w 3479619"/>
              <a:gd name="connsiteY4" fmla="*/ 0 h 18288"/>
              <a:gd name="connsiteX5" fmla="*/ 3479619 w 3479619"/>
              <a:gd name="connsiteY5" fmla="*/ 0 h 18288"/>
              <a:gd name="connsiteX6" fmla="*/ 3479619 w 3479619"/>
              <a:gd name="connsiteY6" fmla="*/ 18288 h 18288"/>
              <a:gd name="connsiteX7" fmla="*/ 2714103 w 3479619"/>
              <a:gd name="connsiteY7" fmla="*/ 18288 h 18288"/>
              <a:gd name="connsiteX8" fmla="*/ 1948587 w 3479619"/>
              <a:gd name="connsiteY8" fmla="*/ 18288 h 18288"/>
              <a:gd name="connsiteX9" fmla="*/ 1252663 w 3479619"/>
              <a:gd name="connsiteY9" fmla="*/ 18288 h 18288"/>
              <a:gd name="connsiteX10" fmla="*/ 0 w 3479619"/>
              <a:gd name="connsiteY10" fmla="*/ 18288 h 18288"/>
              <a:gd name="connsiteX11" fmla="*/ 0 w 3479619"/>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9619" h="18288" fill="none" extrusionOk="0">
                <a:moveTo>
                  <a:pt x="0" y="0"/>
                </a:moveTo>
                <a:cubicBezTo>
                  <a:pt x="178395" y="-3637"/>
                  <a:pt x="368619" y="-28254"/>
                  <a:pt x="661128" y="0"/>
                </a:cubicBezTo>
                <a:cubicBezTo>
                  <a:pt x="953637" y="28254"/>
                  <a:pt x="1022982" y="-4416"/>
                  <a:pt x="1357051" y="0"/>
                </a:cubicBezTo>
                <a:cubicBezTo>
                  <a:pt x="1691120" y="4416"/>
                  <a:pt x="1729558" y="27777"/>
                  <a:pt x="2087771" y="0"/>
                </a:cubicBezTo>
                <a:cubicBezTo>
                  <a:pt x="2445984" y="-27777"/>
                  <a:pt x="2592094" y="4429"/>
                  <a:pt x="2818491" y="0"/>
                </a:cubicBezTo>
                <a:cubicBezTo>
                  <a:pt x="3044888" y="-4429"/>
                  <a:pt x="3204567" y="26471"/>
                  <a:pt x="3479619" y="0"/>
                </a:cubicBezTo>
                <a:cubicBezTo>
                  <a:pt x="3478910" y="8157"/>
                  <a:pt x="3479206" y="12125"/>
                  <a:pt x="3479619" y="18288"/>
                </a:cubicBezTo>
                <a:cubicBezTo>
                  <a:pt x="3315855" y="-2963"/>
                  <a:pt x="3094885" y="26965"/>
                  <a:pt x="2714103" y="18288"/>
                </a:cubicBezTo>
                <a:cubicBezTo>
                  <a:pt x="2333321" y="9611"/>
                  <a:pt x="2260528" y="-15335"/>
                  <a:pt x="1948587" y="18288"/>
                </a:cubicBezTo>
                <a:cubicBezTo>
                  <a:pt x="1636646" y="51911"/>
                  <a:pt x="1489816" y="46369"/>
                  <a:pt x="1252663" y="18288"/>
                </a:cubicBezTo>
                <a:cubicBezTo>
                  <a:pt x="1015510" y="-9793"/>
                  <a:pt x="519812" y="-12177"/>
                  <a:pt x="0" y="18288"/>
                </a:cubicBezTo>
                <a:cubicBezTo>
                  <a:pt x="-46" y="12483"/>
                  <a:pt x="-203" y="6491"/>
                  <a:pt x="0" y="0"/>
                </a:cubicBezTo>
                <a:close/>
              </a:path>
              <a:path w="3479619" h="18288" stroke="0" extrusionOk="0">
                <a:moveTo>
                  <a:pt x="0" y="0"/>
                </a:moveTo>
                <a:cubicBezTo>
                  <a:pt x="326045" y="25020"/>
                  <a:pt x="425411" y="-17676"/>
                  <a:pt x="661128" y="0"/>
                </a:cubicBezTo>
                <a:cubicBezTo>
                  <a:pt x="896845" y="17676"/>
                  <a:pt x="1124825" y="1478"/>
                  <a:pt x="1252663" y="0"/>
                </a:cubicBezTo>
                <a:cubicBezTo>
                  <a:pt x="1380502" y="-1478"/>
                  <a:pt x="1694914" y="11788"/>
                  <a:pt x="2018179" y="0"/>
                </a:cubicBezTo>
                <a:cubicBezTo>
                  <a:pt x="2341444" y="-11788"/>
                  <a:pt x="2451167" y="12596"/>
                  <a:pt x="2679307" y="0"/>
                </a:cubicBezTo>
                <a:cubicBezTo>
                  <a:pt x="2907447" y="-12596"/>
                  <a:pt x="3094555" y="23821"/>
                  <a:pt x="3479619" y="0"/>
                </a:cubicBezTo>
                <a:cubicBezTo>
                  <a:pt x="3479355" y="4493"/>
                  <a:pt x="3480003" y="9472"/>
                  <a:pt x="3479619" y="18288"/>
                </a:cubicBezTo>
                <a:cubicBezTo>
                  <a:pt x="3311729" y="36782"/>
                  <a:pt x="3015946" y="7938"/>
                  <a:pt x="2783695" y="18288"/>
                </a:cubicBezTo>
                <a:cubicBezTo>
                  <a:pt x="2551444" y="28638"/>
                  <a:pt x="2398767" y="-13940"/>
                  <a:pt x="2018179" y="18288"/>
                </a:cubicBezTo>
                <a:cubicBezTo>
                  <a:pt x="1637591" y="50516"/>
                  <a:pt x="1634873" y="-6356"/>
                  <a:pt x="1426644" y="18288"/>
                </a:cubicBezTo>
                <a:cubicBezTo>
                  <a:pt x="1218415" y="42932"/>
                  <a:pt x="1006973" y="4094"/>
                  <a:pt x="730720" y="18288"/>
                </a:cubicBezTo>
                <a:cubicBezTo>
                  <a:pt x="454467" y="32482"/>
                  <a:pt x="291313" y="3910"/>
                  <a:pt x="0" y="18288"/>
                </a:cubicBezTo>
                <a:cubicBezTo>
                  <a:pt x="843" y="9577"/>
                  <a:pt x="371" y="690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1521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61DF60-0DAC-BB42-91C5-BCA58646FC31}"/>
              </a:ext>
            </a:extLst>
          </p:cNvPr>
          <p:cNvSpPr>
            <a:spLocks noGrp="1"/>
          </p:cNvSpPr>
          <p:nvPr>
            <p:ph type="title"/>
          </p:nvPr>
        </p:nvSpPr>
        <p:spPr>
          <a:xfrm>
            <a:off x="677335" y="2330553"/>
            <a:ext cx="9046214" cy="2196896"/>
          </a:xfrm>
        </p:spPr>
        <p:txBody>
          <a:bodyPr>
            <a:normAutofit/>
          </a:bodyPr>
          <a:lstStyle/>
          <a:p>
            <a:r>
              <a:rPr lang="en-US" dirty="0"/>
              <a:t>Project </a:t>
            </a:r>
            <a:r>
              <a:rPr lang="en-US" dirty="0">
                <a:solidFill>
                  <a:srgbClr val="0070C0"/>
                </a:solidFill>
              </a:rPr>
              <a:t>T</a:t>
            </a:r>
            <a:r>
              <a:rPr lang="en-US" dirty="0"/>
              <a:t>wice </a:t>
            </a:r>
            <a:r>
              <a:rPr lang="en-US" dirty="0">
                <a:solidFill>
                  <a:srgbClr val="0070C0"/>
                </a:solidFill>
              </a:rPr>
              <a:t>E</a:t>
            </a:r>
            <a:r>
              <a:rPr lang="en-US" dirty="0"/>
              <a:t>xceptional students </a:t>
            </a:r>
            <a:r>
              <a:rPr lang="en-US" dirty="0">
                <a:solidFill>
                  <a:srgbClr val="0070C0"/>
                </a:solidFill>
              </a:rPr>
              <a:t>A</a:t>
            </a:r>
            <a:r>
              <a:rPr lang="en-US" dirty="0"/>
              <a:t>chieving and </a:t>
            </a:r>
            <a:r>
              <a:rPr lang="en-US" dirty="0">
                <a:solidFill>
                  <a:srgbClr val="0070C0"/>
                </a:solidFill>
              </a:rPr>
              <a:t>M</a:t>
            </a:r>
            <a:r>
              <a:rPr lang="en-US" dirty="0"/>
              <a:t>atriculating in </a:t>
            </a:r>
            <a:r>
              <a:rPr lang="en-US" dirty="0">
                <a:solidFill>
                  <a:srgbClr val="0070C0"/>
                </a:solidFill>
              </a:rPr>
              <a:t>S</a:t>
            </a:r>
            <a:r>
              <a:rPr lang="en-US" dirty="0"/>
              <a:t>TEM (TEAMS) </a:t>
            </a:r>
          </a:p>
        </p:txBody>
      </p:sp>
      <p:sp>
        <p:nvSpPr>
          <p:cNvPr id="5" name="Text Placeholder 4">
            <a:extLst>
              <a:ext uri="{FF2B5EF4-FFF2-40B4-BE49-F238E27FC236}">
                <a16:creationId xmlns:a16="http://schemas.microsoft.com/office/drawing/2014/main" id="{02B26378-21D6-9C4A-AB0E-2630F88EB4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50836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F19B27B7-FF34-4513-A8CE-FF10A5583DFF}"/>
              </a:ext>
            </a:extLst>
          </p:cNvPr>
          <p:cNvSpPr>
            <a:spLocks noGrp="1"/>
          </p:cNvSpPr>
          <p:nvPr>
            <p:ph type="title"/>
          </p:nvPr>
        </p:nvSpPr>
        <p:spPr>
          <a:xfrm>
            <a:off x="838200" y="365125"/>
            <a:ext cx="10515600" cy="1325563"/>
          </a:xfrm>
        </p:spPr>
        <p:txBody>
          <a:bodyPr>
            <a:normAutofit/>
          </a:bodyPr>
          <a:lstStyle/>
          <a:p>
            <a:r>
              <a:rPr lang="en-US" sz="4600" cap="none"/>
              <a:t>Neurodiverse students tell us they want…</a:t>
            </a:r>
          </a:p>
        </p:txBody>
      </p:sp>
      <p:sp>
        <p:nvSpPr>
          <p:cNvPr id="1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8B5D1A4-BBA4-42E1-8F40-FC562CC460D2}"/>
              </a:ext>
            </a:extLst>
          </p:cNvPr>
          <p:cNvSpPr>
            <a:spLocks noGrp="1"/>
          </p:cNvSpPr>
          <p:nvPr>
            <p:ph idx="1"/>
          </p:nvPr>
        </p:nvSpPr>
        <p:spPr>
          <a:xfrm>
            <a:off x="838200" y="1929384"/>
            <a:ext cx="10515600" cy="4251960"/>
          </a:xfrm>
        </p:spPr>
        <p:txBody>
          <a:bodyPr>
            <a:noAutofit/>
          </a:bodyPr>
          <a:lstStyle/>
          <a:p>
            <a:pPr marL="514350" indent="-514350">
              <a:buFont typeface="+mj-lt"/>
              <a:buAutoNum type="arabicPeriod"/>
            </a:pPr>
            <a:r>
              <a:rPr lang="en-US" sz="3600" dirty="0"/>
              <a:t>Specific, clear instructions </a:t>
            </a:r>
          </a:p>
          <a:p>
            <a:pPr marL="514350" indent="-514350">
              <a:buFont typeface="+mj-lt"/>
              <a:buAutoNum type="arabicPeriod"/>
            </a:pPr>
            <a:r>
              <a:rPr lang="en-US" sz="3600" dirty="0"/>
              <a:t>Flexibility for self-guided learning</a:t>
            </a:r>
          </a:p>
          <a:p>
            <a:pPr marL="514350" indent="-514350">
              <a:buFont typeface="+mj-lt"/>
              <a:buAutoNum type="arabicPeriod"/>
            </a:pPr>
            <a:r>
              <a:rPr lang="en-US" sz="3600" dirty="0"/>
              <a:t>Balance of peer learning, hands-on, and direct instructions (aka-not just lecture or not just group project)</a:t>
            </a:r>
          </a:p>
          <a:p>
            <a:pPr marL="514350" indent="-514350">
              <a:buFont typeface="+mj-lt"/>
              <a:buAutoNum type="arabicPeriod"/>
            </a:pPr>
            <a:r>
              <a:rPr lang="en-US" sz="3600" dirty="0"/>
              <a:t>Choice: Options to choose and not choose activities or steps</a:t>
            </a:r>
          </a:p>
          <a:p>
            <a:pPr marL="514350" indent="-514350">
              <a:buFont typeface="+mj-lt"/>
              <a:buAutoNum type="arabicPeriod"/>
            </a:pPr>
            <a:r>
              <a:rPr lang="en-US" sz="3600" dirty="0"/>
              <a:t>Visuals and graphics, not just text-based</a:t>
            </a:r>
          </a:p>
          <a:p>
            <a:pPr marL="0" indent="0">
              <a:buNone/>
            </a:pPr>
            <a:endParaRPr lang="en-US" sz="3600" dirty="0"/>
          </a:p>
        </p:txBody>
      </p:sp>
    </p:spTree>
    <p:extLst>
      <p:ext uri="{BB962C8B-B14F-4D97-AF65-F5344CB8AC3E}">
        <p14:creationId xmlns:p14="http://schemas.microsoft.com/office/powerpoint/2010/main" val="259297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F19B27B7-FF34-4513-A8CE-FF10A5583DFF}"/>
              </a:ext>
            </a:extLst>
          </p:cNvPr>
          <p:cNvSpPr>
            <a:spLocks noGrp="1"/>
          </p:cNvSpPr>
          <p:nvPr>
            <p:ph type="title"/>
          </p:nvPr>
        </p:nvSpPr>
        <p:spPr>
          <a:xfrm>
            <a:off x="838200" y="365125"/>
            <a:ext cx="10515600" cy="1325563"/>
          </a:xfrm>
        </p:spPr>
        <p:txBody>
          <a:bodyPr>
            <a:normAutofit/>
          </a:bodyPr>
          <a:lstStyle/>
          <a:p>
            <a:r>
              <a:rPr lang="en-US" sz="4600" cap="none" dirty="0"/>
              <a:t>Neurodiverse students tell us they want…</a:t>
            </a:r>
          </a:p>
        </p:txBody>
      </p:sp>
      <p:sp>
        <p:nvSpPr>
          <p:cNvPr id="1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8B5D1A4-BBA4-42E1-8F40-FC562CC460D2}"/>
              </a:ext>
            </a:extLst>
          </p:cNvPr>
          <p:cNvSpPr>
            <a:spLocks noGrp="1"/>
          </p:cNvSpPr>
          <p:nvPr>
            <p:ph idx="1"/>
          </p:nvPr>
        </p:nvSpPr>
        <p:spPr>
          <a:xfrm>
            <a:off x="838200" y="1929384"/>
            <a:ext cx="10515600" cy="4251960"/>
          </a:xfrm>
        </p:spPr>
        <p:txBody>
          <a:bodyPr>
            <a:normAutofit/>
          </a:bodyPr>
          <a:lstStyle/>
          <a:p>
            <a:pPr marL="573088" indent="-573088">
              <a:buFont typeface="+mj-lt"/>
              <a:buAutoNum type="arabicPeriod" startAt="6"/>
            </a:pPr>
            <a:r>
              <a:rPr lang="en-US" sz="3600" dirty="0"/>
              <a:t>Opportunities to be creative</a:t>
            </a:r>
          </a:p>
          <a:p>
            <a:pPr marL="514350" indent="-514350">
              <a:buFont typeface="+mj-lt"/>
              <a:buAutoNum type="arabicPeriod" startAt="6"/>
            </a:pPr>
            <a:r>
              <a:rPr lang="en-US" sz="3600" dirty="0"/>
              <a:t>Clear, logical applications to real-world STEM work</a:t>
            </a:r>
          </a:p>
          <a:p>
            <a:pPr marL="514350" indent="-514350">
              <a:buFont typeface="+mj-lt"/>
              <a:buAutoNum type="arabicPeriod" startAt="6"/>
            </a:pPr>
            <a:r>
              <a:rPr lang="en-US" sz="3600" dirty="0"/>
              <a:t>Sensory stimuli focused on specific tasks</a:t>
            </a:r>
          </a:p>
          <a:p>
            <a:pPr marL="514350" indent="-514350">
              <a:buFont typeface="+mj-lt"/>
              <a:buAutoNum type="arabicPeriod" startAt="6"/>
            </a:pPr>
            <a:r>
              <a:rPr lang="en-US" sz="3600" dirty="0"/>
              <a:t>Physical space options for standing and sitting, with options for orientation in the space</a:t>
            </a:r>
          </a:p>
          <a:p>
            <a:pPr marL="514350" indent="-514350">
              <a:buFont typeface="+mj-lt"/>
              <a:buAutoNum type="arabicPeriod" startAt="6"/>
            </a:pPr>
            <a:r>
              <a:rPr lang="en-US" sz="3600" dirty="0"/>
              <a:t>Clear social expectations</a:t>
            </a:r>
          </a:p>
        </p:txBody>
      </p:sp>
    </p:spTree>
    <p:extLst>
      <p:ext uri="{BB962C8B-B14F-4D97-AF65-F5344CB8AC3E}">
        <p14:creationId xmlns:p14="http://schemas.microsoft.com/office/powerpoint/2010/main" val="404057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51231-3CF6-4434-858F-C7481CDB6365}"/>
              </a:ext>
            </a:extLst>
          </p:cNvPr>
          <p:cNvSpPr>
            <a:spLocks noGrp="1"/>
          </p:cNvSpPr>
          <p:nvPr>
            <p:ph type="ctrTitle"/>
          </p:nvPr>
        </p:nvSpPr>
        <p:spPr>
          <a:xfrm>
            <a:off x="378474" y="177535"/>
            <a:ext cx="11306010" cy="794030"/>
          </a:xfrm>
        </p:spPr>
        <p:txBody>
          <a:bodyPr>
            <a:normAutofit/>
          </a:bodyPr>
          <a:lstStyle/>
          <a:p>
            <a:pPr algn="l">
              <a:lnSpc>
                <a:spcPct val="90000"/>
              </a:lnSpc>
            </a:pPr>
            <a:r>
              <a:rPr lang="en-US" sz="3600" b="1" dirty="0">
                <a:effectLst/>
                <a:latin typeface="Arial" panose="020B0604020202020204" pitchFamily="34" charset="0"/>
                <a:ea typeface="Calibri" panose="020F0502020204030204" pitchFamily="34" charset="0"/>
              </a:rPr>
              <a:t>Contact information</a:t>
            </a:r>
            <a:endParaRPr lang="en-US" sz="3600" dirty="0"/>
          </a:p>
        </p:txBody>
      </p:sp>
      <p:sp>
        <p:nvSpPr>
          <p:cNvPr id="30" name="Subtitle 2">
            <a:extLst>
              <a:ext uri="{FF2B5EF4-FFF2-40B4-BE49-F238E27FC236}">
                <a16:creationId xmlns:a16="http://schemas.microsoft.com/office/drawing/2014/main" id="{50D12FB6-A194-4782-9554-EE30EEB05E96}"/>
              </a:ext>
            </a:extLst>
          </p:cNvPr>
          <p:cNvSpPr txBox="1">
            <a:spLocks/>
          </p:cNvSpPr>
          <p:nvPr/>
        </p:nvSpPr>
        <p:spPr>
          <a:xfrm>
            <a:off x="642052" y="876585"/>
            <a:ext cx="10375801" cy="206927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Lato" panose="020F0502020204030203" pitchFamily="34" charset="0"/>
                <a:ea typeface="Lato" panose="020F0502020204030203" pitchFamily="34" charset="0"/>
                <a:cs typeface="Lato" panose="020F0502020204030203" pitchFamily="34" charset="0"/>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240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200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80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80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spcBef>
                <a:spcPts val="0"/>
              </a:spcBef>
              <a:spcAft>
                <a:spcPts val="0"/>
              </a:spcAft>
            </a:pPr>
            <a:r>
              <a:rPr lang="en-US" sz="3200" b="1" cap="none" dirty="0">
                <a:solidFill>
                  <a:schemeClr val="tx1"/>
                </a:solidFill>
              </a:rPr>
              <a:t>Ronda Jenson, PhD	</a:t>
            </a:r>
            <a:r>
              <a:rPr lang="en-US" sz="3200" cap="none" dirty="0">
                <a:solidFill>
                  <a:schemeClr val="tx1"/>
                </a:solidFill>
                <a:hlinkClick r:id="rId3"/>
              </a:rPr>
              <a:t>Ronda.Jenson@NAU.edu</a:t>
            </a:r>
            <a:endParaRPr lang="en-US" sz="3200" cap="none" dirty="0">
              <a:solidFill>
                <a:schemeClr val="tx1"/>
              </a:solidFill>
            </a:endParaRPr>
          </a:p>
          <a:p>
            <a:pPr>
              <a:spcBef>
                <a:spcPts val="0"/>
              </a:spcBef>
              <a:spcAft>
                <a:spcPts val="0"/>
              </a:spcAft>
            </a:pPr>
            <a:r>
              <a:rPr lang="en-US" sz="3200" cap="none" dirty="0">
                <a:solidFill>
                  <a:schemeClr val="tx1"/>
                </a:solidFill>
              </a:rPr>
              <a:t>@rondajenson</a:t>
            </a:r>
          </a:p>
          <a:p>
            <a:pPr>
              <a:spcBef>
                <a:spcPts val="0"/>
              </a:spcBef>
              <a:spcAft>
                <a:spcPts val="0"/>
              </a:spcAft>
            </a:pPr>
            <a:r>
              <a:rPr lang="en-US" sz="3200" cap="none" dirty="0">
                <a:solidFill>
                  <a:schemeClr val="tx1"/>
                </a:solidFill>
              </a:rPr>
              <a:t>https://www.linkedin.com/in/rondajenson</a:t>
            </a:r>
          </a:p>
        </p:txBody>
      </p:sp>
      <p:pic>
        <p:nvPicPr>
          <p:cNvPr id="1026" name="Picture 2">
            <a:extLst>
              <a:ext uri="{FF2B5EF4-FFF2-40B4-BE49-F238E27FC236}">
                <a16:creationId xmlns:a16="http://schemas.microsoft.com/office/drawing/2014/main" id="{5F057E03-1F83-41CF-87DF-80FDAD0ECF6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536" y="1542752"/>
            <a:ext cx="424698" cy="4246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AF70AF2-AAAA-4A78-8D51-B65E0D9AEED8}"/>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65" y="2092324"/>
            <a:ext cx="305703" cy="3057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2AA1499C-EBC0-4394-B31C-1122EE43213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192835" y="1373081"/>
            <a:ext cx="2739400" cy="972487"/>
          </a:xfrm>
          <a:prstGeom prst="rect">
            <a:avLst/>
          </a:prstGeom>
        </p:spPr>
      </p:pic>
      <p:sp>
        <p:nvSpPr>
          <p:cNvPr id="6" name="Title 1">
            <a:extLst>
              <a:ext uri="{FF2B5EF4-FFF2-40B4-BE49-F238E27FC236}">
                <a16:creationId xmlns:a16="http://schemas.microsoft.com/office/drawing/2014/main" id="{72A871F2-98F7-3039-0DBA-30D5681E3BFC}"/>
              </a:ext>
            </a:extLst>
          </p:cNvPr>
          <p:cNvSpPr txBox="1">
            <a:spLocks/>
          </p:cNvSpPr>
          <p:nvPr/>
        </p:nvSpPr>
        <p:spPr>
          <a:xfrm>
            <a:off x="138240" y="2697123"/>
            <a:ext cx="11306010" cy="7109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latin typeface="Arial" panose="020B0604020202020204" pitchFamily="34" charset="0"/>
                <a:ea typeface="Calibri" panose="020F0502020204030204" pitchFamily="34" charset="0"/>
              </a:rPr>
              <a:t>Resources</a:t>
            </a:r>
            <a:endParaRPr lang="en-US" sz="3600" dirty="0"/>
          </a:p>
        </p:txBody>
      </p:sp>
      <p:sp>
        <p:nvSpPr>
          <p:cNvPr id="23" name="TextBox 22">
            <a:extLst>
              <a:ext uri="{FF2B5EF4-FFF2-40B4-BE49-F238E27FC236}">
                <a16:creationId xmlns:a16="http://schemas.microsoft.com/office/drawing/2014/main" id="{A53B79B3-8B27-D1F6-8230-44C210F583C8}"/>
              </a:ext>
            </a:extLst>
          </p:cNvPr>
          <p:cNvSpPr txBox="1"/>
          <p:nvPr/>
        </p:nvSpPr>
        <p:spPr>
          <a:xfrm>
            <a:off x="138239" y="3425911"/>
            <a:ext cx="4159455"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3200" dirty="0"/>
              <a:t>NAU News</a:t>
            </a:r>
          </a:p>
        </p:txBody>
      </p:sp>
      <p:sp>
        <p:nvSpPr>
          <p:cNvPr id="15" name="TextBox 14">
            <a:extLst>
              <a:ext uri="{FF2B5EF4-FFF2-40B4-BE49-F238E27FC236}">
                <a16:creationId xmlns:a16="http://schemas.microsoft.com/office/drawing/2014/main" id="{A51B623C-8928-065F-C99E-7D7B38834EC3}"/>
              </a:ext>
            </a:extLst>
          </p:cNvPr>
          <p:cNvSpPr txBox="1"/>
          <p:nvPr/>
        </p:nvSpPr>
        <p:spPr>
          <a:xfrm>
            <a:off x="138240" y="4028480"/>
            <a:ext cx="1836061" cy="1200329"/>
          </a:xfrm>
          <a:prstGeom prst="rect">
            <a:avLst/>
          </a:prstGeom>
          <a:noFill/>
        </p:spPr>
        <p:txBody>
          <a:bodyPr wrap="square">
            <a:spAutoFit/>
          </a:bodyPr>
          <a:lstStyle/>
          <a:p>
            <a:r>
              <a:rPr lang="en-US" dirty="0">
                <a:hlinkClick r:id="rId7"/>
              </a:rPr>
              <a:t>https://news.nau.edu/jenson-ihd-stem/</a:t>
            </a:r>
            <a:endParaRPr lang="en-US" dirty="0"/>
          </a:p>
          <a:p>
            <a:endParaRPr lang="en-US" dirty="0"/>
          </a:p>
        </p:txBody>
      </p:sp>
      <p:sp>
        <p:nvSpPr>
          <p:cNvPr id="17" name="TextBox 16">
            <a:extLst>
              <a:ext uri="{FF2B5EF4-FFF2-40B4-BE49-F238E27FC236}">
                <a16:creationId xmlns:a16="http://schemas.microsoft.com/office/drawing/2014/main" id="{6AFFE942-D14D-8E8D-0B8F-14303B587F29}"/>
              </a:ext>
            </a:extLst>
          </p:cNvPr>
          <p:cNvSpPr txBox="1"/>
          <p:nvPr/>
        </p:nvSpPr>
        <p:spPr>
          <a:xfrm>
            <a:off x="2193920" y="4028480"/>
            <a:ext cx="2103774" cy="1200329"/>
          </a:xfrm>
          <a:prstGeom prst="rect">
            <a:avLst/>
          </a:prstGeom>
          <a:noFill/>
        </p:spPr>
        <p:txBody>
          <a:bodyPr wrap="square">
            <a:spAutoFit/>
          </a:bodyPr>
          <a:lstStyle/>
          <a:p>
            <a:r>
              <a:rPr lang="en-US" dirty="0">
                <a:hlinkClick r:id="rId8"/>
              </a:rPr>
              <a:t>https://nau.edu/nau-research/stem-fields/</a:t>
            </a:r>
            <a:endParaRPr lang="en-US" dirty="0"/>
          </a:p>
          <a:p>
            <a:endParaRPr lang="en-US" dirty="0"/>
          </a:p>
        </p:txBody>
      </p:sp>
      <p:sp>
        <p:nvSpPr>
          <p:cNvPr id="8" name="TextBox 7">
            <a:extLst>
              <a:ext uri="{FF2B5EF4-FFF2-40B4-BE49-F238E27FC236}">
                <a16:creationId xmlns:a16="http://schemas.microsoft.com/office/drawing/2014/main" id="{EEEFF917-EAEE-44A0-8B38-D68A15BFC3BC}"/>
              </a:ext>
            </a:extLst>
          </p:cNvPr>
          <p:cNvSpPr txBox="1"/>
          <p:nvPr/>
        </p:nvSpPr>
        <p:spPr>
          <a:xfrm>
            <a:off x="5050469" y="3443705"/>
            <a:ext cx="2843839"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US"/>
            </a:defPPr>
            <a:lvl1pPr>
              <a:defRPr sz="32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TAPDINTOSTEM</a:t>
            </a:r>
            <a:endParaRPr lang="en-US" dirty="0">
              <a:hlinkClick r:id="rId9"/>
            </a:endParaRPr>
          </a:p>
        </p:txBody>
      </p:sp>
      <p:sp>
        <p:nvSpPr>
          <p:cNvPr id="37" name="TextBox 36">
            <a:extLst>
              <a:ext uri="{FF2B5EF4-FFF2-40B4-BE49-F238E27FC236}">
                <a16:creationId xmlns:a16="http://schemas.microsoft.com/office/drawing/2014/main" id="{C5D65A8C-B8B3-B10D-5DC2-E4BB7BBE9F9B}"/>
              </a:ext>
            </a:extLst>
          </p:cNvPr>
          <p:cNvSpPr txBox="1"/>
          <p:nvPr/>
        </p:nvSpPr>
        <p:spPr>
          <a:xfrm>
            <a:off x="5184513" y="4307483"/>
            <a:ext cx="2762618" cy="369332"/>
          </a:xfrm>
          <a:prstGeom prst="rect">
            <a:avLst/>
          </a:prstGeom>
          <a:noFill/>
        </p:spPr>
        <p:txBody>
          <a:bodyPr wrap="square">
            <a:spAutoFit/>
          </a:bodyPr>
          <a:lstStyle/>
          <a:p>
            <a:r>
              <a:rPr lang="en-US" dirty="0">
                <a:hlinkClick r:id="rId9"/>
              </a:rPr>
              <a:t>https://tapdintostem.org/</a:t>
            </a:r>
            <a:endParaRPr lang="en-US" dirty="0"/>
          </a:p>
        </p:txBody>
      </p:sp>
      <p:sp>
        <p:nvSpPr>
          <p:cNvPr id="11" name="TextBox 10">
            <a:extLst>
              <a:ext uri="{FF2B5EF4-FFF2-40B4-BE49-F238E27FC236}">
                <a16:creationId xmlns:a16="http://schemas.microsoft.com/office/drawing/2014/main" id="{0A03CAA7-FBAB-4CB6-D814-65DA21175C03}"/>
              </a:ext>
            </a:extLst>
          </p:cNvPr>
          <p:cNvSpPr txBox="1"/>
          <p:nvPr/>
        </p:nvSpPr>
        <p:spPr>
          <a:xfrm>
            <a:off x="8666734" y="3195210"/>
            <a:ext cx="2843840"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US"/>
            </a:defPPr>
            <a:lvl1pPr>
              <a:defRPr sz="32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dirty="0"/>
              <a:t>NSF INCLUDES Coordination Hub</a:t>
            </a:r>
          </a:p>
        </p:txBody>
      </p:sp>
      <p:sp>
        <p:nvSpPr>
          <p:cNvPr id="39" name="TextBox 38">
            <a:extLst>
              <a:ext uri="{FF2B5EF4-FFF2-40B4-BE49-F238E27FC236}">
                <a16:creationId xmlns:a16="http://schemas.microsoft.com/office/drawing/2014/main" id="{BFAFB49A-9B37-8F62-DFD6-53A1B058F16E}"/>
              </a:ext>
            </a:extLst>
          </p:cNvPr>
          <p:cNvSpPr txBox="1"/>
          <p:nvPr/>
        </p:nvSpPr>
        <p:spPr>
          <a:xfrm>
            <a:off x="8342832" y="4307483"/>
            <a:ext cx="3849168" cy="369332"/>
          </a:xfrm>
          <a:prstGeom prst="rect">
            <a:avLst/>
          </a:prstGeom>
          <a:noFill/>
        </p:spPr>
        <p:txBody>
          <a:bodyPr wrap="square">
            <a:spAutoFit/>
          </a:bodyPr>
          <a:lstStyle/>
          <a:p>
            <a:pPr algn="ctr"/>
            <a:r>
              <a:rPr lang="en-US" dirty="0">
                <a:hlinkClick r:id="rId10"/>
              </a:rPr>
              <a:t>https://www.includesnetwork.org/</a:t>
            </a:r>
            <a:endParaRPr lang="en-US" dirty="0"/>
          </a:p>
        </p:txBody>
      </p:sp>
      <p:cxnSp>
        <p:nvCxnSpPr>
          <p:cNvPr id="21" name="Straight Connector 20">
            <a:extLst>
              <a:ext uri="{FF2B5EF4-FFF2-40B4-BE49-F238E27FC236}">
                <a16:creationId xmlns:a16="http://schemas.microsoft.com/office/drawing/2014/main" id="{1B7BC775-09D8-DDCD-0240-3D05F760B201}"/>
              </a:ext>
              <a:ext uri="{C183D7F6-B498-43B3-948B-1728B52AA6E4}">
                <adec:decorative xmlns:adec="http://schemas.microsoft.com/office/drawing/2017/decorative" val="1"/>
              </a:ext>
            </a:extLst>
          </p:cNvPr>
          <p:cNvCxnSpPr/>
          <p:nvPr/>
        </p:nvCxnSpPr>
        <p:spPr>
          <a:xfrm>
            <a:off x="138240" y="2693859"/>
            <a:ext cx="11913827" cy="0"/>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2960EE5D-5865-3532-3FDA-69791F434AD6}"/>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9397984" y="5067290"/>
            <a:ext cx="1381341" cy="1335623"/>
          </a:xfrm>
          <a:prstGeom prst="rect">
            <a:avLst/>
          </a:prstGeom>
        </p:spPr>
      </p:pic>
      <p:pic>
        <p:nvPicPr>
          <p:cNvPr id="29" name="Picture 28">
            <a:extLst>
              <a:ext uri="{FF2B5EF4-FFF2-40B4-BE49-F238E27FC236}">
                <a16:creationId xmlns:a16="http://schemas.microsoft.com/office/drawing/2014/main" id="{A9DDA94F-8FDE-3F95-5F1A-79BA1589A84B}"/>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259765" y="5067889"/>
            <a:ext cx="1348408" cy="1335024"/>
          </a:xfrm>
          <a:prstGeom prst="rect">
            <a:avLst/>
          </a:prstGeom>
        </p:spPr>
      </p:pic>
      <p:pic>
        <p:nvPicPr>
          <p:cNvPr id="34" name="Picture 33">
            <a:extLst>
              <a:ext uri="{FF2B5EF4-FFF2-40B4-BE49-F238E27FC236}">
                <a16:creationId xmlns:a16="http://schemas.microsoft.com/office/drawing/2014/main" id="{5EB20511-4BC8-9EAE-1437-A1C198ECFAB0}"/>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2193920" y="5067889"/>
            <a:ext cx="1315343" cy="1335024"/>
          </a:xfrm>
          <a:prstGeom prst="rect">
            <a:avLst/>
          </a:prstGeom>
        </p:spPr>
      </p:pic>
      <p:pic>
        <p:nvPicPr>
          <p:cNvPr id="35" name="Picture 34">
            <a:extLst>
              <a:ext uri="{FF2B5EF4-FFF2-40B4-BE49-F238E27FC236}">
                <a16:creationId xmlns:a16="http://schemas.microsoft.com/office/drawing/2014/main" id="{CEB57153-7FF8-FF51-64A5-C7FBCD95531A}"/>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5787499" y="5067291"/>
            <a:ext cx="1332249" cy="1335622"/>
          </a:xfrm>
          <a:prstGeom prst="rect">
            <a:avLst/>
          </a:prstGeom>
        </p:spPr>
      </p:pic>
    </p:spTree>
    <p:extLst>
      <p:ext uri="{BB962C8B-B14F-4D97-AF65-F5344CB8AC3E}">
        <p14:creationId xmlns:p14="http://schemas.microsoft.com/office/powerpoint/2010/main" val="621378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01401-F38A-3AAE-B4A4-CEC5ADC7F9C3}"/>
              </a:ext>
            </a:extLst>
          </p:cNvPr>
          <p:cNvSpPr>
            <a:spLocks noGrp="1"/>
          </p:cNvSpPr>
          <p:nvPr>
            <p:ph type="title"/>
          </p:nvPr>
        </p:nvSpPr>
        <p:spPr>
          <a:xfrm>
            <a:off x="572493" y="238539"/>
            <a:ext cx="11018520" cy="1434415"/>
          </a:xfrm>
        </p:spPr>
        <p:txBody>
          <a:bodyPr anchor="b">
            <a:normAutofit/>
          </a:bodyPr>
          <a:lstStyle/>
          <a:p>
            <a:r>
              <a:rPr lang="en-US" sz="5400" dirty="0"/>
              <a:t>Discussion</a:t>
            </a:r>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779721C-6AD4-477D-A16A-AD817CAA2EDD}"/>
              </a:ext>
            </a:extLst>
          </p:cNvPr>
          <p:cNvGraphicFramePr>
            <a:graphicFrameLocks noGrp="1"/>
          </p:cNvGraphicFramePr>
          <p:nvPr>
            <p:ph idx="1"/>
            <p:extLst>
              <p:ext uri="{D42A27DB-BD31-4B8C-83A1-F6EECF244321}">
                <p14:modId xmlns:p14="http://schemas.microsoft.com/office/powerpoint/2010/main" val="2444438090"/>
              </p:ext>
            </p:extLst>
          </p:nvPr>
        </p:nvGraphicFramePr>
        <p:xfrm>
          <a:off x="595353" y="1897078"/>
          <a:ext cx="10972799" cy="4786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8745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E5AF86-9494-C040-A187-AF10F57D5635}"/>
              </a:ext>
            </a:extLst>
          </p:cNvPr>
          <p:cNvSpPr>
            <a:spLocks noGrp="1"/>
          </p:cNvSpPr>
          <p:nvPr>
            <p:ph type="title"/>
          </p:nvPr>
        </p:nvSpPr>
        <p:spPr/>
        <p:txBody>
          <a:bodyPr>
            <a:normAutofit/>
          </a:bodyPr>
          <a:lstStyle/>
          <a:p>
            <a:r>
              <a:rPr lang="en-US" dirty="0"/>
              <a:t>Project TEAMS </a:t>
            </a:r>
          </a:p>
        </p:txBody>
      </p:sp>
      <p:sp>
        <p:nvSpPr>
          <p:cNvPr id="5" name="Content Placeholder 4">
            <a:extLst>
              <a:ext uri="{FF2B5EF4-FFF2-40B4-BE49-F238E27FC236}">
                <a16:creationId xmlns:a16="http://schemas.microsoft.com/office/drawing/2014/main" id="{F1158A36-4EB2-454E-935B-846C600D298E}"/>
              </a:ext>
            </a:extLst>
          </p:cNvPr>
          <p:cNvSpPr>
            <a:spLocks noGrp="1"/>
          </p:cNvSpPr>
          <p:nvPr>
            <p:ph idx="1"/>
          </p:nvPr>
        </p:nvSpPr>
        <p:spPr>
          <a:xfrm>
            <a:off x="677333" y="1930400"/>
            <a:ext cx="9046215" cy="4534793"/>
          </a:xfrm>
        </p:spPr>
        <p:txBody>
          <a:bodyPr/>
          <a:lstStyle/>
          <a:p>
            <a:r>
              <a:rPr lang="en-US" sz="2400" dirty="0"/>
              <a:t>Funded </a:t>
            </a:r>
            <a:r>
              <a:rPr lang="en-US" sz="2400"/>
              <a:t>by the U</a:t>
            </a:r>
            <a:r>
              <a:rPr lang="en-US" sz="2400" dirty="0"/>
              <a:t>.S. Department of Education</a:t>
            </a:r>
          </a:p>
          <a:p>
            <a:r>
              <a:rPr lang="en-US" sz="2400" b="1" dirty="0">
                <a:solidFill>
                  <a:schemeClr val="tx1"/>
                </a:solidFill>
                <a:latin typeface="Calibri" panose="020F0502020204030204" pitchFamily="34" charset="0"/>
                <a:cs typeface="Calibri" panose="020F0502020204030204" pitchFamily="34" charset="0"/>
              </a:rPr>
              <a:t>Goal:  </a:t>
            </a:r>
            <a:r>
              <a:rPr lang="en-US" sz="2400" dirty="0">
                <a:solidFill>
                  <a:schemeClr val="tx1"/>
                </a:solidFill>
                <a:latin typeface="Calibri" panose="020F0502020204030204" pitchFamily="34" charset="0"/>
                <a:cs typeface="Calibri" panose="020F0502020204030204" pitchFamily="34" charset="0"/>
              </a:rPr>
              <a:t>To increase the number of high school students with disabilities identified as “scientifically promising” </a:t>
            </a:r>
            <a:r>
              <a:rPr lang="en-US" sz="2400" dirty="0">
                <a:solidFill>
                  <a:schemeClr val="tx1"/>
                </a:solidFill>
                <a:latin typeface="Calibri"/>
                <a:cs typeface="Calibri"/>
                <a:sym typeface="Calibri"/>
              </a:rPr>
              <a:t>who</a:t>
            </a:r>
            <a:endParaRPr lang="en-US" sz="2400" dirty="0">
              <a:solidFill>
                <a:schemeClr val="tx1"/>
              </a:solidFill>
              <a:latin typeface="Calibri"/>
              <a:ea typeface="Calibri"/>
              <a:cs typeface="Calibri"/>
              <a:sym typeface="Calibri"/>
            </a:endParaRPr>
          </a:p>
          <a:p>
            <a:pPr marL="0" lvl="0" indent="0">
              <a:lnSpc>
                <a:spcPct val="80000"/>
              </a:lnSpc>
              <a:spcBef>
                <a:spcPts val="640"/>
              </a:spcBef>
              <a:buClr>
                <a:schemeClr val="accent1"/>
              </a:buClr>
              <a:buSzPct val="25000"/>
              <a:buNone/>
            </a:pPr>
            <a:r>
              <a:rPr lang="en-US" sz="2400" dirty="0">
                <a:solidFill>
                  <a:schemeClr val="tx1"/>
                </a:solidFill>
                <a:latin typeface="Calibri"/>
                <a:ea typeface="Calibri"/>
                <a:cs typeface="Calibri"/>
                <a:sym typeface="Calibri"/>
              </a:rPr>
              <a:t> (1) demonstrate high levels of science achievement</a:t>
            </a:r>
          </a:p>
          <a:p>
            <a:pPr marL="0" lvl="0" indent="0">
              <a:spcBef>
                <a:spcPts val="640"/>
              </a:spcBef>
              <a:buClr>
                <a:schemeClr val="accent1"/>
              </a:buClr>
              <a:buSzPct val="25000"/>
              <a:buNone/>
            </a:pPr>
            <a:r>
              <a:rPr lang="en-US" sz="2400" dirty="0">
                <a:solidFill>
                  <a:schemeClr val="tx1"/>
                </a:solidFill>
                <a:latin typeface="Calibri"/>
                <a:ea typeface="Calibri"/>
                <a:cs typeface="Calibri"/>
                <a:sym typeface="Calibri"/>
              </a:rPr>
              <a:t> (2) intend to or actually enter a postsecondary program in either science, technology, engineering, or mathematics. </a:t>
            </a:r>
            <a:endParaRPr lang="en-US" sz="2400" dirty="0"/>
          </a:p>
          <a:p>
            <a:r>
              <a:rPr kumimoji="1" lang="haw-US" altLang="ja-JP" sz="2400" b="1" dirty="0">
                <a:solidFill>
                  <a:schemeClr val="tx1"/>
                </a:solidFill>
                <a:latin typeface="Calibri" panose="020F0502020204030204" pitchFamily="34" charset="0"/>
                <a:cs typeface="Calibri" panose="020F0502020204030204" pitchFamily="34" charset="0"/>
              </a:rPr>
              <a:t>Period: </a:t>
            </a:r>
            <a:r>
              <a:rPr kumimoji="1" lang="haw-US" altLang="ja-JP" sz="2400" dirty="0">
                <a:solidFill>
                  <a:schemeClr val="tx1"/>
                </a:solidFill>
                <a:latin typeface="Calibri" panose="020F0502020204030204" pitchFamily="34" charset="0"/>
                <a:cs typeface="Calibri" panose="020F0502020204030204" pitchFamily="34" charset="0"/>
              </a:rPr>
              <a:t>October 2014 – March 2021</a:t>
            </a:r>
          </a:p>
          <a:p>
            <a:r>
              <a:rPr kumimoji="1" lang="haw-US" altLang="ja-JP" sz="2400" b="1" dirty="0">
                <a:solidFill>
                  <a:schemeClr val="tx1"/>
                </a:solidFill>
                <a:latin typeface="Calibri" panose="020F0502020204030204" pitchFamily="34" charset="0"/>
                <a:cs typeface="Calibri" panose="020F0502020204030204" pitchFamily="34" charset="0"/>
              </a:rPr>
              <a:t>Locations</a:t>
            </a:r>
            <a:r>
              <a:rPr kumimoji="1" lang="haw-US" altLang="ja-JP" sz="2400" dirty="0">
                <a:solidFill>
                  <a:schemeClr val="tx1"/>
                </a:solidFill>
                <a:latin typeface="Calibri" panose="020F0502020204030204" pitchFamily="34" charset="0"/>
                <a:cs typeface="Calibri" panose="020F0502020204030204" pitchFamily="34" charset="0"/>
              </a:rPr>
              <a:t>: Hawaii, New York, Iowa, Arizona, CNMI, American Samoa</a:t>
            </a:r>
          </a:p>
          <a:p>
            <a:endParaRPr lang="en-US" dirty="0"/>
          </a:p>
        </p:txBody>
      </p:sp>
    </p:spTree>
    <p:extLst>
      <p:ext uri="{BB962C8B-B14F-4D97-AF65-F5344CB8AC3E}">
        <p14:creationId xmlns:p14="http://schemas.microsoft.com/office/powerpoint/2010/main" val="3381741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677334" y="609600"/>
            <a:ext cx="8596668" cy="581526"/>
          </a:xfrm>
          <a:prstGeom prst="rect">
            <a:avLst/>
          </a:prstGeom>
          <a:noFill/>
          <a:ln>
            <a:noFill/>
          </a:ln>
        </p:spPr>
        <p:txBody>
          <a:bodyPr vert="horz" wrap="square" lIns="91425" tIns="45700" rIns="91425" bIns="45700" rtlCol="0" anchor="b" anchorCtr="0">
            <a:noAutofit/>
          </a:bodyPr>
          <a:lstStyle/>
          <a:p>
            <a:pPr>
              <a:spcBef>
                <a:spcPts val="0"/>
              </a:spcBef>
              <a:buClr>
                <a:srgbClr val="1F497D"/>
              </a:buClr>
              <a:buSzPct val="25000"/>
            </a:pPr>
            <a:r>
              <a:rPr lang="en-US" sz="3200" dirty="0"/>
              <a:t>Background issues</a:t>
            </a:r>
            <a:endParaRPr lang="en-US" sz="3200" dirty="0">
              <a:solidFill>
                <a:srgbClr val="1F497D"/>
              </a:solidFill>
              <a:latin typeface="Cambria"/>
              <a:ea typeface="Cambria"/>
              <a:cs typeface="Cambria"/>
              <a:sym typeface="Cambria"/>
            </a:endParaRPr>
          </a:p>
        </p:txBody>
      </p:sp>
      <p:sp>
        <p:nvSpPr>
          <p:cNvPr id="205" name="Shape 205"/>
          <p:cNvSpPr txBox="1">
            <a:spLocks noGrp="1"/>
          </p:cNvSpPr>
          <p:nvPr>
            <p:ph type="body" idx="1"/>
          </p:nvPr>
        </p:nvSpPr>
        <p:spPr>
          <a:xfrm>
            <a:off x="434055" y="1500000"/>
            <a:ext cx="4038600" cy="4095043"/>
          </a:xfrm>
          <a:prstGeom prst="rect">
            <a:avLst/>
          </a:prstGeom>
          <a:noFill/>
          <a:ln>
            <a:noFill/>
          </a:ln>
        </p:spPr>
        <p:txBody>
          <a:bodyPr vert="horz" wrap="square" lIns="91425" tIns="45700" rIns="91425" bIns="45700" rtlCol="0" anchor="t" anchorCtr="0">
            <a:noAutofit/>
          </a:bodyPr>
          <a:lstStyle/>
          <a:p>
            <a:pPr marL="457200" indent="-457200">
              <a:spcBef>
                <a:spcPts val="0"/>
              </a:spcBef>
              <a:buClr>
                <a:srgbClr val="FFFFFF"/>
              </a:buClr>
              <a:buSzPct val="100000"/>
            </a:pPr>
            <a:r>
              <a:rPr lang="en-US" sz="2800" dirty="0">
                <a:solidFill>
                  <a:schemeClr val="tx1"/>
                </a:solidFill>
                <a:latin typeface="Calibri" panose="020F0502020204030204" pitchFamily="34" charset="0"/>
                <a:cs typeface="Calibri" panose="020F0502020204030204" pitchFamily="34" charset="0"/>
              </a:rPr>
              <a:t>Students with disabilities are u</a:t>
            </a:r>
            <a:r>
              <a:rPr lang="en-US" sz="2800" dirty="0">
                <a:solidFill>
                  <a:schemeClr val="tx1"/>
                </a:solidFill>
                <a:latin typeface="Calibri" panose="020F0502020204030204" pitchFamily="34" charset="0"/>
                <a:ea typeface="Calibri"/>
                <a:cs typeface="Calibri" panose="020F0502020204030204" pitchFamily="34" charset="0"/>
                <a:sym typeface="Calibri"/>
              </a:rPr>
              <a:t>nderrepresentation in</a:t>
            </a:r>
          </a:p>
          <a:p>
            <a:pPr marL="548640" lvl="2" indent="-2540">
              <a:spcBef>
                <a:spcPts val="0"/>
              </a:spcBef>
              <a:buClr>
                <a:srgbClr val="FFFFFF"/>
              </a:buClr>
              <a:buSzPct val="25000"/>
              <a:buNone/>
            </a:pPr>
            <a:r>
              <a:rPr lang="en-US" sz="2800" dirty="0">
                <a:solidFill>
                  <a:schemeClr val="tx1"/>
                </a:solidFill>
                <a:latin typeface="Calibri" panose="020F0502020204030204" pitchFamily="34" charset="0"/>
                <a:cs typeface="Calibri" panose="020F0502020204030204" pitchFamily="34" charset="0"/>
              </a:rPr>
              <a:t>g</a:t>
            </a:r>
            <a:r>
              <a:rPr lang="en-US" sz="2800" dirty="0">
                <a:solidFill>
                  <a:schemeClr val="tx1"/>
                </a:solidFill>
                <a:latin typeface="Calibri" panose="020F0502020204030204" pitchFamily="34" charset="0"/>
                <a:ea typeface="Calibri"/>
                <a:cs typeface="Calibri" panose="020F0502020204030204" pitchFamily="34" charset="0"/>
                <a:sym typeface="Calibri"/>
              </a:rPr>
              <a:t>ifted education and</a:t>
            </a:r>
            <a:r>
              <a:rPr lang="en-US" sz="2800" dirty="0">
                <a:solidFill>
                  <a:schemeClr val="tx1"/>
                </a:solidFill>
                <a:latin typeface="Calibri" panose="020F0502020204030204" pitchFamily="34" charset="0"/>
                <a:cs typeface="Calibri" panose="020F0502020204030204" pitchFamily="34" charset="0"/>
              </a:rPr>
              <a:t> </a:t>
            </a:r>
            <a:r>
              <a:rPr lang="en-US" sz="2800" dirty="0">
                <a:solidFill>
                  <a:schemeClr val="tx1"/>
                </a:solidFill>
                <a:latin typeface="Calibri" panose="020F0502020204030204" pitchFamily="34" charset="0"/>
                <a:ea typeface="Calibri"/>
                <a:cs typeface="Calibri" panose="020F0502020204030204" pitchFamily="34" charset="0"/>
                <a:sym typeface="Calibri"/>
              </a:rPr>
              <a:t>STEM fields.</a:t>
            </a:r>
          </a:p>
          <a:p>
            <a:pPr marL="0" indent="0">
              <a:spcBef>
                <a:spcPts val="0"/>
              </a:spcBef>
              <a:buClr>
                <a:schemeClr val="lt1"/>
              </a:buClr>
              <a:buSzPct val="25000"/>
              <a:buNone/>
            </a:pPr>
            <a:endParaRPr sz="2800" dirty="0">
              <a:solidFill>
                <a:schemeClr val="tx1"/>
              </a:solidFill>
              <a:latin typeface="Calibri" panose="020F0502020204030204" pitchFamily="34" charset="0"/>
              <a:ea typeface="Calibri"/>
              <a:cs typeface="Calibri" panose="020F0502020204030204" pitchFamily="34" charset="0"/>
              <a:sym typeface="Calibri"/>
            </a:endParaRPr>
          </a:p>
          <a:p>
            <a:pPr marL="457200" indent="-457200">
              <a:spcBef>
                <a:spcPts val="0"/>
              </a:spcBef>
              <a:buClr>
                <a:srgbClr val="FFFFFF"/>
              </a:buClr>
              <a:buSzPct val="100000"/>
            </a:pPr>
            <a:r>
              <a:rPr lang="en-US" sz="2800" dirty="0">
                <a:solidFill>
                  <a:schemeClr val="tx1"/>
                </a:solidFill>
                <a:latin typeface="Calibri" panose="020F0502020204030204" pitchFamily="34" charset="0"/>
                <a:cs typeface="Calibri" panose="020F0502020204030204" pitchFamily="34" charset="0"/>
              </a:rPr>
              <a:t>There are not clear definition of twice-exceptional students,</a:t>
            </a:r>
            <a:r>
              <a:rPr lang="en-US" sz="2800" dirty="0">
                <a:solidFill>
                  <a:schemeClr val="tx1"/>
                </a:solidFill>
                <a:latin typeface="Calibri" panose="020F0502020204030204" pitchFamily="34" charset="0"/>
                <a:ea typeface="Calibri"/>
                <a:cs typeface="Calibri" panose="020F0502020204030204" pitchFamily="34" charset="0"/>
                <a:sym typeface="Calibri"/>
              </a:rPr>
              <a:t> </a:t>
            </a:r>
            <a:r>
              <a:rPr lang="en-US" sz="2800" dirty="0">
                <a:solidFill>
                  <a:schemeClr val="tx1"/>
                </a:solidFill>
                <a:latin typeface="Calibri" panose="020F0502020204030204" pitchFamily="34" charset="0"/>
                <a:cs typeface="Calibri" panose="020F0502020204030204" pitchFamily="34" charset="0"/>
              </a:rPr>
              <a:t>so the exact prevalence is not known. </a:t>
            </a:r>
            <a:endParaRPr lang="en-US" sz="2800"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2" name="Text Placeholder 1">
            <a:extLst>
              <a:ext uri="{FF2B5EF4-FFF2-40B4-BE49-F238E27FC236}">
                <a16:creationId xmlns:a16="http://schemas.microsoft.com/office/drawing/2014/main" id="{A9667749-2D79-2448-A9A9-58C3F3E39A43}"/>
              </a:ext>
            </a:extLst>
          </p:cNvPr>
          <p:cNvSpPr>
            <a:spLocks noGrp="1"/>
          </p:cNvSpPr>
          <p:nvPr>
            <p:ph type="body" idx="2"/>
          </p:nvPr>
        </p:nvSpPr>
        <p:spPr/>
        <p:txBody>
          <a:bodyPr/>
          <a:lstStyle/>
          <a:p>
            <a:pPr marL="134938" indent="0">
              <a:buNone/>
            </a:pPr>
            <a:endParaRPr lang="en-US" dirty="0"/>
          </a:p>
        </p:txBody>
      </p:sp>
      <p:pic>
        <p:nvPicPr>
          <p:cNvPr id="6" name="Shape 269">
            <a:extLst>
              <a:ext uri="{FF2B5EF4-FFF2-40B4-BE49-F238E27FC236}">
                <a16:creationId xmlns:a16="http://schemas.microsoft.com/office/drawing/2014/main" id="{F18249D1-7ED6-8047-8B50-AE3106518B74}"/>
              </a:ext>
            </a:extLst>
          </p:cNvPr>
          <p:cNvPicPr preferRelativeResize="0"/>
          <p:nvPr/>
        </p:nvPicPr>
        <p:blipFill rotWithShape="1">
          <a:blip r:embed="rId3">
            <a:alphaModFix/>
          </a:blip>
          <a:srcRect/>
          <a:stretch/>
        </p:blipFill>
        <p:spPr>
          <a:xfrm>
            <a:off x="5127080" y="1922191"/>
            <a:ext cx="4146922" cy="3885109"/>
          </a:xfrm>
          <a:prstGeom prst="rect">
            <a:avLst/>
          </a:prstGeom>
          <a:noFill/>
          <a:ln>
            <a:noFill/>
          </a:ln>
        </p:spPr>
      </p:pic>
    </p:spTree>
    <p:extLst>
      <p:ext uri="{BB962C8B-B14F-4D97-AF65-F5344CB8AC3E}">
        <p14:creationId xmlns:p14="http://schemas.microsoft.com/office/powerpoint/2010/main" val="1408434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526342" y="541421"/>
            <a:ext cx="8534400" cy="758952"/>
          </a:xfrm>
          <a:prstGeom prst="rect">
            <a:avLst/>
          </a:prstGeom>
          <a:noFill/>
          <a:ln>
            <a:noFill/>
          </a:ln>
        </p:spPr>
        <p:txBody>
          <a:bodyPr vert="horz" wrap="square" lIns="91425" tIns="45700" rIns="91425" bIns="45700" rtlCol="0" anchor="b" anchorCtr="0">
            <a:noAutofit/>
          </a:bodyPr>
          <a:lstStyle/>
          <a:p>
            <a:pPr>
              <a:spcBef>
                <a:spcPts val="0"/>
              </a:spcBef>
              <a:buClr>
                <a:srgbClr val="17365D"/>
              </a:buClr>
              <a:buSzPct val="25000"/>
            </a:pPr>
            <a:r>
              <a:rPr lang="en-US" dirty="0"/>
              <a:t>Untapped STEM talent</a:t>
            </a:r>
            <a:endParaRPr lang="en-US" b="0" i="0" u="none" strike="noStrike" cap="none" dirty="0">
              <a:solidFill>
                <a:srgbClr val="17365D"/>
              </a:solidFill>
              <a:latin typeface="Cambria"/>
              <a:ea typeface="Cambria"/>
              <a:cs typeface="Cambria"/>
              <a:sym typeface="Cambria"/>
            </a:endParaRPr>
          </a:p>
        </p:txBody>
      </p:sp>
      <p:sp>
        <p:nvSpPr>
          <p:cNvPr id="221" name="Shape 221"/>
          <p:cNvSpPr txBox="1">
            <a:spLocks noGrp="1"/>
          </p:cNvSpPr>
          <p:nvPr>
            <p:ph type="body" idx="1"/>
          </p:nvPr>
        </p:nvSpPr>
        <p:spPr>
          <a:xfrm>
            <a:off x="526342" y="1625600"/>
            <a:ext cx="4498848" cy="5232400"/>
          </a:xfrm>
          <a:prstGeom prst="rect">
            <a:avLst/>
          </a:prstGeom>
          <a:noFill/>
          <a:ln>
            <a:noFill/>
          </a:ln>
        </p:spPr>
        <p:txBody>
          <a:bodyPr vert="horz" wrap="square" lIns="91425" tIns="45700" rIns="91425" bIns="45700" rtlCol="0" anchor="t" anchorCtr="0">
            <a:noAutofit/>
          </a:bodyPr>
          <a:lstStyle/>
          <a:p>
            <a:pPr marL="0" indent="0">
              <a:lnSpc>
                <a:spcPct val="80000"/>
              </a:lnSpc>
              <a:spcBef>
                <a:spcPts val="0"/>
              </a:spcBef>
              <a:buSzPct val="25000"/>
              <a:buNone/>
            </a:pPr>
            <a:r>
              <a:rPr lang="en-US" sz="2400" dirty="0">
                <a:solidFill>
                  <a:schemeClr val="tx1"/>
                </a:solidFill>
                <a:latin typeface="Calibri" panose="020F0502020204030204" pitchFamily="34" charset="0"/>
                <a:ea typeface="Calibri"/>
                <a:cs typeface="Calibri" panose="020F0502020204030204" pitchFamily="34" charset="0"/>
                <a:sym typeface="Calibri"/>
              </a:rPr>
              <a:t>Daily challenges of living with a disability fosters creative thinking to s</a:t>
            </a:r>
            <a:r>
              <a:rPr lang="en-US" sz="2400" dirty="0">
                <a:solidFill>
                  <a:schemeClr val="tx1"/>
                </a:solidFill>
                <a:latin typeface="Calibri" panose="020F0502020204030204" pitchFamily="34" charset="0"/>
                <a:cs typeface="Calibri" panose="020F0502020204030204" pitchFamily="34" charset="0"/>
                <a:sym typeface="Calibri"/>
              </a:rPr>
              <a:t>olve  problems, adapt to new circumstances, and accomplish tasks.   </a:t>
            </a:r>
            <a:endParaRPr lang="en-US" sz="2400" dirty="0">
              <a:solidFill>
                <a:schemeClr val="tx1"/>
              </a:solidFill>
              <a:latin typeface="Calibri" panose="020F0502020204030204" pitchFamily="34" charset="0"/>
              <a:cs typeface="Calibri" panose="020F0502020204030204" pitchFamily="34" charset="0"/>
            </a:endParaRPr>
          </a:p>
          <a:p>
            <a:pPr marL="0" indent="0">
              <a:lnSpc>
                <a:spcPct val="80000"/>
              </a:lnSpc>
              <a:spcBef>
                <a:spcPts val="0"/>
              </a:spcBef>
              <a:buSzPct val="25000"/>
              <a:buNone/>
            </a:pPr>
            <a:endParaRPr lang="en-US" sz="2400" dirty="0">
              <a:solidFill>
                <a:schemeClr val="tx1"/>
              </a:solidFill>
              <a:latin typeface="Calibri" panose="020F0502020204030204" pitchFamily="34" charset="0"/>
              <a:cs typeface="Calibri" panose="020F0502020204030204" pitchFamily="34" charset="0"/>
            </a:endParaRPr>
          </a:p>
          <a:p>
            <a:pPr marL="0" indent="0">
              <a:lnSpc>
                <a:spcPct val="80000"/>
              </a:lnSpc>
              <a:spcBef>
                <a:spcPts val="0"/>
              </a:spcBef>
              <a:buSzPct val="25000"/>
              <a:buNone/>
            </a:pPr>
            <a:r>
              <a:rPr lang="en-US" sz="2400" dirty="0">
                <a:solidFill>
                  <a:schemeClr val="tx1"/>
                </a:solidFill>
                <a:latin typeface="Calibri" panose="020F0502020204030204" pitchFamily="34" charset="0"/>
                <a:cs typeface="Calibri" panose="020F0502020204030204" pitchFamily="34" charset="0"/>
              </a:rPr>
              <a:t>D</a:t>
            </a:r>
            <a:r>
              <a:rPr lang="en-US" sz="2400" dirty="0">
                <a:solidFill>
                  <a:schemeClr val="tx1"/>
                </a:solidFill>
                <a:latin typeface="Calibri" panose="020F0502020204030204" pitchFamily="34" charset="0"/>
                <a:ea typeface="Calibri"/>
                <a:cs typeface="Calibri" panose="020F0502020204030204" pitchFamily="34" charset="0"/>
                <a:sym typeface="Calibri"/>
              </a:rPr>
              <a:t>ispositions of successful individuals with disabilities</a:t>
            </a:r>
          </a:p>
          <a:p>
            <a:pPr marL="617220" lvl="1" indent="-350519">
              <a:lnSpc>
                <a:spcPct val="80000"/>
              </a:lnSpc>
              <a:spcBef>
                <a:spcPts val="472"/>
              </a:spcBef>
              <a:buSzPct val="68833"/>
              <a:buFont typeface="Arial"/>
              <a:buChar char="•"/>
            </a:pPr>
            <a:r>
              <a:rPr lang="en-US" sz="2400" dirty="0">
                <a:solidFill>
                  <a:schemeClr val="tx1"/>
                </a:solidFill>
                <a:latin typeface="Calibri" panose="020F0502020204030204" pitchFamily="34" charset="0"/>
                <a:cs typeface="Calibri" panose="020F0502020204030204" pitchFamily="34" charset="0"/>
              </a:rPr>
              <a:t>High levels of commitment </a:t>
            </a:r>
          </a:p>
          <a:p>
            <a:pPr marL="617220" lvl="1" indent="-350519">
              <a:lnSpc>
                <a:spcPct val="80000"/>
              </a:lnSpc>
              <a:spcBef>
                <a:spcPts val="472"/>
              </a:spcBef>
              <a:buSzPct val="68833"/>
              <a:buFont typeface="Arial"/>
              <a:buChar char="•"/>
            </a:pPr>
            <a:r>
              <a:rPr lang="en-US" sz="2400" dirty="0">
                <a:solidFill>
                  <a:schemeClr val="tx1"/>
                </a:solidFill>
                <a:latin typeface="Calibri" panose="020F0502020204030204" pitchFamily="34" charset="0"/>
                <a:cs typeface="Calibri" panose="020F0502020204030204" pitchFamily="34" charset="0"/>
              </a:rPr>
              <a:t>Turn challenges into opportunities</a:t>
            </a:r>
          </a:p>
          <a:p>
            <a:pPr marL="617220" lvl="1" indent="-350519">
              <a:lnSpc>
                <a:spcPct val="80000"/>
              </a:lnSpc>
              <a:spcBef>
                <a:spcPts val="472"/>
              </a:spcBef>
              <a:buSzPct val="68833"/>
              <a:buFont typeface="Arial"/>
              <a:buChar char="•"/>
            </a:pPr>
            <a:r>
              <a:rPr lang="en-US" sz="2400" dirty="0">
                <a:solidFill>
                  <a:schemeClr val="tx1"/>
                </a:solidFill>
                <a:latin typeface="Calibri" panose="020F0502020204030204" pitchFamily="34" charset="0"/>
                <a:cs typeface="Calibri" panose="020F0502020204030204" pitchFamily="34" charset="0"/>
              </a:rPr>
              <a:t>Seek innovative solutions to problems</a:t>
            </a:r>
          </a:p>
          <a:p>
            <a:pPr marL="548640" lvl="2" indent="-2540">
              <a:lnSpc>
                <a:spcPct val="80000"/>
              </a:lnSpc>
              <a:spcBef>
                <a:spcPts val="532"/>
              </a:spcBef>
              <a:buClr>
                <a:schemeClr val="accent3"/>
              </a:buClr>
              <a:buSzPct val="25000"/>
              <a:buNone/>
            </a:pPr>
            <a:endParaRPr lang="en-US" sz="2660" dirty="0">
              <a:solidFill>
                <a:schemeClr val="lt1"/>
              </a:solidFill>
              <a:latin typeface="Calibri"/>
              <a:ea typeface="Calibri"/>
              <a:cs typeface="Calibri"/>
              <a:sym typeface="Calibri"/>
            </a:endParaRPr>
          </a:p>
          <a:p>
            <a:pPr marL="274320" lvl="1" indent="-7620">
              <a:lnSpc>
                <a:spcPct val="80000"/>
              </a:lnSpc>
              <a:spcBef>
                <a:spcPts val="504"/>
              </a:spcBef>
              <a:buClr>
                <a:schemeClr val="accent2"/>
              </a:buClr>
              <a:buSzPct val="25000"/>
              <a:buNone/>
            </a:pPr>
            <a:r>
              <a:rPr lang="en-US" sz="2520" dirty="0">
                <a:solidFill>
                  <a:schemeClr val="lt2"/>
                </a:solidFill>
                <a:latin typeface="Calibri"/>
                <a:ea typeface="Calibri"/>
                <a:cs typeface="Calibri"/>
                <a:sym typeface="Calibri"/>
              </a:rPr>
              <a:t>        </a:t>
            </a:r>
          </a:p>
          <a:p>
            <a:pPr marL="274320" indent="-274320">
              <a:lnSpc>
                <a:spcPct val="80000"/>
              </a:lnSpc>
              <a:spcBef>
                <a:spcPts val="630"/>
              </a:spcBef>
              <a:buSzPct val="83671"/>
              <a:buNone/>
            </a:pPr>
            <a:endParaRPr sz="3150" dirty="0">
              <a:solidFill>
                <a:schemeClr val="lt1"/>
              </a:solidFill>
              <a:latin typeface="Calibri"/>
              <a:ea typeface="Calibri"/>
              <a:cs typeface="Calibri"/>
              <a:sym typeface="Calibri"/>
            </a:endParaRPr>
          </a:p>
        </p:txBody>
      </p:sp>
      <p:pic>
        <p:nvPicPr>
          <p:cNvPr id="5" name="Shape 230" descr="road-to-success-iStock_000044633990_Medium.jpg">
            <a:extLst>
              <a:ext uri="{FF2B5EF4-FFF2-40B4-BE49-F238E27FC236}">
                <a16:creationId xmlns:a16="http://schemas.microsoft.com/office/drawing/2014/main" id="{5BD33B07-C28C-5D4A-A8BB-6B1CDF950F44}"/>
              </a:ext>
            </a:extLst>
          </p:cNvPr>
          <p:cNvPicPr preferRelativeResize="0">
            <a:picLocks noGrp="1"/>
          </p:cNvPicPr>
          <p:nvPr>
            <p:ph type="body" idx="2"/>
          </p:nvPr>
        </p:nvPicPr>
        <p:blipFill rotWithShape="1">
          <a:blip r:embed="rId3">
            <a:alphaModFix/>
          </a:blip>
          <a:srcRect l="2087" r="1266"/>
          <a:stretch/>
        </p:blipFill>
        <p:spPr>
          <a:xfrm>
            <a:off x="5540511" y="1831326"/>
            <a:ext cx="4206031" cy="3562387"/>
          </a:xfrm>
          <a:prstGeom prst="rect">
            <a:avLst/>
          </a:prstGeom>
          <a:noFill/>
          <a:ln>
            <a:noFill/>
          </a:ln>
        </p:spPr>
      </p:pic>
    </p:spTree>
    <p:extLst>
      <p:ext uri="{BB962C8B-B14F-4D97-AF65-F5344CB8AC3E}">
        <p14:creationId xmlns:p14="http://schemas.microsoft.com/office/powerpoint/2010/main" val="1620969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BCE33-6165-3E4F-88A7-89A15CD159C5}"/>
              </a:ext>
            </a:extLst>
          </p:cNvPr>
          <p:cNvSpPr>
            <a:spLocks noGrp="1"/>
          </p:cNvSpPr>
          <p:nvPr>
            <p:ph type="title"/>
          </p:nvPr>
        </p:nvSpPr>
        <p:spPr/>
        <p:txBody>
          <a:bodyPr/>
          <a:lstStyle/>
          <a:p>
            <a:r>
              <a:rPr lang="en-US" dirty="0"/>
              <a:t>Student Identification</a:t>
            </a:r>
          </a:p>
        </p:txBody>
      </p:sp>
      <p:sp>
        <p:nvSpPr>
          <p:cNvPr id="3" name="Content Placeholder 2">
            <a:extLst>
              <a:ext uri="{FF2B5EF4-FFF2-40B4-BE49-F238E27FC236}">
                <a16:creationId xmlns:a16="http://schemas.microsoft.com/office/drawing/2014/main" id="{AACDEF41-0F73-7D46-890D-1D92C24DAA8F}"/>
              </a:ext>
            </a:extLst>
          </p:cNvPr>
          <p:cNvSpPr>
            <a:spLocks noGrp="1"/>
          </p:cNvSpPr>
          <p:nvPr>
            <p:ph idx="1"/>
          </p:nvPr>
        </p:nvSpPr>
        <p:spPr>
          <a:xfrm>
            <a:off x="677334" y="1545465"/>
            <a:ext cx="8596668" cy="4495897"/>
          </a:xfrm>
        </p:spPr>
        <p:txBody>
          <a:bodyPr>
            <a:normAutofit lnSpcReduction="10000"/>
          </a:bodyPr>
          <a:lstStyle/>
          <a:p>
            <a:pPr marL="0" marR="0" lvl="0" indent="0" algn="l" rtl="0">
              <a:spcBef>
                <a:spcPts val="0"/>
              </a:spcBef>
              <a:buSzPct val="25000"/>
              <a:buNone/>
            </a:pPr>
            <a:r>
              <a:rPr lang="en-US" sz="1800" dirty="0">
                <a:solidFill>
                  <a:schemeClr val="tx1"/>
                </a:solidFill>
                <a:latin typeface="Calibri" panose="020F0502020204030204" pitchFamily="34" charset="0"/>
                <a:ea typeface="Calibri"/>
                <a:cs typeface="Calibri" panose="020F0502020204030204" pitchFamily="34" charset="0"/>
                <a:sym typeface="Calibri"/>
              </a:rPr>
              <a:t>Project TEAMS </a:t>
            </a:r>
            <a:r>
              <a:rPr lang="en-US" sz="1800" b="1" dirty="0">
                <a:solidFill>
                  <a:schemeClr val="tx1"/>
                </a:solidFill>
                <a:latin typeface="Calibri" panose="020F0502020204030204" pitchFamily="34" charset="0"/>
                <a:ea typeface="Calibri"/>
                <a:cs typeface="Calibri" panose="020F0502020204030204" pitchFamily="34" charset="0"/>
                <a:sym typeface="Calibri"/>
              </a:rPr>
              <a:t>purposely broadens the inclusion criteria </a:t>
            </a:r>
            <a:r>
              <a:rPr lang="en-US" sz="1800" dirty="0">
                <a:solidFill>
                  <a:schemeClr val="tx1"/>
                </a:solidFill>
                <a:latin typeface="Calibri" panose="020F0502020204030204" pitchFamily="34" charset="0"/>
                <a:ea typeface="Calibri"/>
                <a:cs typeface="Calibri" panose="020F0502020204030204" pitchFamily="34" charset="0"/>
                <a:sym typeface="Calibri"/>
              </a:rPr>
              <a:t>to include a much greater range of students regardless of their current performance.  </a:t>
            </a:r>
          </a:p>
          <a:p>
            <a:pPr marL="0" marR="0" lvl="0" indent="0" algn="l" rtl="0">
              <a:spcBef>
                <a:spcPts val="0"/>
              </a:spcBef>
              <a:buNone/>
            </a:pPr>
            <a:endParaRPr lang="en-US" sz="900" dirty="0">
              <a:solidFill>
                <a:schemeClr val="tx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buNone/>
            </a:pPr>
            <a:endParaRPr lang="en-US" sz="900" dirty="0">
              <a:solidFill>
                <a:schemeClr val="tx1"/>
              </a:solidFill>
              <a:latin typeface="Calibri" panose="020F0502020204030204" pitchFamily="34" charset="0"/>
              <a:ea typeface="Calibri"/>
              <a:cs typeface="Calibri" panose="020F0502020204030204" pitchFamily="34" charset="0"/>
              <a:sym typeface="Calibri"/>
            </a:endParaRPr>
          </a:p>
          <a:p>
            <a:pPr>
              <a:spcBef>
                <a:spcPts val="275"/>
              </a:spcBef>
            </a:pPr>
            <a:r>
              <a:rPr lang="en-US" sz="1800" dirty="0">
                <a:solidFill>
                  <a:schemeClr val="tx1"/>
                </a:solidFill>
                <a:latin typeface="Calibri" panose="020F0502020204030204" pitchFamily="34" charset="0"/>
                <a:cs typeface="Calibri" panose="020F0502020204030204" pitchFamily="34" charset="0"/>
              </a:rPr>
              <a:t>STEP 1: Identify incoming 10</a:t>
            </a:r>
            <a:r>
              <a:rPr lang="en-US" sz="1800" baseline="30000" dirty="0">
                <a:solidFill>
                  <a:schemeClr val="tx1"/>
                </a:solidFill>
                <a:latin typeface="Calibri" panose="020F0502020204030204" pitchFamily="34" charset="0"/>
                <a:cs typeface="Calibri" panose="020F0502020204030204" pitchFamily="34" charset="0"/>
              </a:rPr>
              <a:t>th</a:t>
            </a:r>
            <a:r>
              <a:rPr lang="en-US" sz="1800" dirty="0">
                <a:solidFill>
                  <a:schemeClr val="tx1"/>
                </a:solidFill>
                <a:latin typeface="Calibri" panose="020F0502020204030204" pitchFamily="34" charset="0"/>
                <a:cs typeface="Calibri" panose="020F0502020204030204" pitchFamily="34" charset="0"/>
              </a:rPr>
              <a:t>, 11</a:t>
            </a:r>
            <a:r>
              <a:rPr lang="en-US" sz="1800" baseline="30000" dirty="0">
                <a:solidFill>
                  <a:schemeClr val="tx1"/>
                </a:solidFill>
                <a:latin typeface="Calibri" panose="020F0502020204030204" pitchFamily="34" charset="0"/>
                <a:cs typeface="Calibri" panose="020F0502020204030204" pitchFamily="34" charset="0"/>
              </a:rPr>
              <a:t>th</a:t>
            </a:r>
            <a:r>
              <a:rPr lang="en-US" sz="1800" dirty="0">
                <a:solidFill>
                  <a:schemeClr val="tx1"/>
                </a:solidFill>
                <a:latin typeface="Calibri" panose="020F0502020204030204" pitchFamily="34" charset="0"/>
                <a:cs typeface="Calibri" panose="020F0502020204030204" pitchFamily="34" charset="0"/>
              </a:rPr>
              <a:t>, and 12</a:t>
            </a:r>
            <a:r>
              <a:rPr lang="en-US" sz="1800" baseline="30000" dirty="0">
                <a:solidFill>
                  <a:schemeClr val="tx1"/>
                </a:solidFill>
                <a:latin typeface="Calibri" panose="020F0502020204030204" pitchFamily="34" charset="0"/>
                <a:cs typeface="Calibri" panose="020F0502020204030204" pitchFamily="34" charset="0"/>
              </a:rPr>
              <a:t>th </a:t>
            </a:r>
            <a:r>
              <a:rPr lang="en-US" sz="1800" dirty="0">
                <a:solidFill>
                  <a:schemeClr val="tx1"/>
                </a:solidFill>
                <a:latin typeface="Calibri" panose="020F0502020204030204" pitchFamily="34" charset="0"/>
                <a:cs typeface="Calibri" panose="020F0502020204030204" pitchFamily="34" charset="0"/>
              </a:rPr>
              <a:t>graders with disabilities who have received a grade of C or better in a STEM subject. </a:t>
            </a:r>
          </a:p>
          <a:p>
            <a:pPr>
              <a:spcBef>
                <a:spcPts val="275"/>
              </a:spcBef>
            </a:pPr>
            <a:endParaRPr lang="en-US" sz="1800" dirty="0">
              <a:solidFill>
                <a:schemeClr val="tx1"/>
              </a:solidFill>
              <a:latin typeface="Calibri" panose="020F0502020204030204" pitchFamily="34" charset="0"/>
              <a:cs typeface="Calibri" panose="020F0502020204030204" pitchFamily="34" charset="0"/>
            </a:endParaRPr>
          </a:p>
          <a:p>
            <a:pPr>
              <a:spcBef>
                <a:spcPts val="275"/>
              </a:spcBef>
            </a:pPr>
            <a:r>
              <a:rPr lang="en-US" sz="1800" dirty="0">
                <a:solidFill>
                  <a:schemeClr val="tx1"/>
                </a:solidFill>
                <a:latin typeface="Calibri" panose="020F0502020204030204" pitchFamily="34" charset="0"/>
                <a:cs typeface="Calibri" panose="020F0502020204030204" pitchFamily="34" charset="0"/>
              </a:rPr>
              <a:t>STEP 2: With the pool of the students from STEP 1, </a:t>
            </a:r>
          </a:p>
          <a:p>
            <a:pPr marL="104759" indent="-104759">
              <a:spcBef>
                <a:spcPts val="275"/>
              </a:spcBef>
              <a:buFont typeface="Arial"/>
              <a:buChar char="•"/>
            </a:pPr>
            <a:r>
              <a:rPr lang="en-US" sz="1800" dirty="0">
                <a:solidFill>
                  <a:schemeClr val="tx1"/>
                </a:solidFill>
                <a:latin typeface="Calibri" panose="020F0502020204030204" pitchFamily="34" charset="0"/>
                <a:cs typeface="Calibri" panose="020F0502020204030204" pitchFamily="34" charset="0"/>
              </a:rPr>
              <a:t>Self-nomination using MIDAS,</a:t>
            </a:r>
          </a:p>
          <a:p>
            <a:pPr marL="104759" indent="-104759">
              <a:spcBef>
                <a:spcPts val="275"/>
              </a:spcBef>
              <a:buFont typeface="Arial"/>
              <a:buChar char="•"/>
            </a:pPr>
            <a:r>
              <a:rPr lang="en-US" sz="1800" dirty="0">
                <a:solidFill>
                  <a:schemeClr val="tx1"/>
                </a:solidFill>
                <a:latin typeface="Calibri" panose="020F0502020204030204" pitchFamily="34" charset="0"/>
                <a:cs typeface="Calibri" panose="020F0502020204030204" pitchFamily="34" charset="0"/>
              </a:rPr>
              <a:t>Teacher-nomination using SIGS-SCHOOL, and/or</a:t>
            </a:r>
          </a:p>
          <a:p>
            <a:pPr marL="104759" indent="-104759">
              <a:spcBef>
                <a:spcPts val="275"/>
              </a:spcBef>
              <a:buFont typeface="Arial"/>
              <a:buChar char="•"/>
            </a:pPr>
            <a:r>
              <a:rPr lang="en-US" sz="1800" dirty="0">
                <a:solidFill>
                  <a:schemeClr val="tx1"/>
                </a:solidFill>
                <a:latin typeface="Calibri" panose="020F0502020204030204" pitchFamily="34" charset="0"/>
                <a:cs typeface="Calibri" panose="020F0502020204030204" pitchFamily="34" charset="0"/>
              </a:rPr>
              <a:t>Parent-nomination using SIGS-HOME </a:t>
            </a:r>
            <a:r>
              <a:rPr lang="en-US" sz="1800" dirty="0">
                <a:solidFill>
                  <a:schemeClr val="tx1"/>
                </a:solidFill>
                <a:latin typeface="Calibri" panose="020F0502020204030204" pitchFamily="34" charset="0"/>
                <a:ea typeface="Calibri"/>
                <a:cs typeface="Calibri" panose="020F0502020204030204" pitchFamily="34" charset="0"/>
                <a:sym typeface="Calibri"/>
              </a:rPr>
              <a:t>ratings (i.e., SIGS). </a:t>
            </a:r>
          </a:p>
          <a:p>
            <a:r>
              <a:rPr lang="en-US" dirty="0">
                <a:solidFill>
                  <a:schemeClr val="tx1"/>
                </a:solidFill>
                <a:latin typeface="Calibri" panose="020F0502020204030204" pitchFamily="34" charset="0"/>
                <a:cs typeface="Calibri" panose="020F0502020204030204" pitchFamily="34" charset="0"/>
              </a:rPr>
              <a:t>Screened 1,809 students </a:t>
            </a:r>
            <a:r>
              <a:rPr lang="en-US" sz="1800" dirty="0">
                <a:solidFill>
                  <a:schemeClr val="tx1"/>
                </a:solidFill>
                <a:effectLst/>
                <a:latin typeface="Calibri" panose="020F0502020204030204" pitchFamily="34" charset="0"/>
                <a:ea typeface="Batang" panose="02030600000101010101" pitchFamily="18" charset="-127"/>
                <a:cs typeface="Calibri" panose="020F0502020204030204" pitchFamily="34" charset="0"/>
              </a:rPr>
              <a:t>who met the first criteria (students with disabilities having a C or higher on science subjects) for their potential and aptitude in science. </a:t>
            </a:r>
          </a:p>
          <a:p>
            <a:r>
              <a:rPr lang="en-US" sz="1800" dirty="0">
                <a:solidFill>
                  <a:schemeClr val="tx1"/>
                </a:solidFill>
                <a:effectLst/>
                <a:latin typeface="Calibri" panose="020F0502020204030204" pitchFamily="34" charset="0"/>
                <a:ea typeface="Batang" panose="02030600000101010101" pitchFamily="18" charset="-127"/>
                <a:cs typeface="Calibri" panose="020F0502020204030204" pitchFamily="34" charset="0"/>
              </a:rPr>
              <a:t>The number of participants who met the two identification criteria and completed the full program was 500, including 333 in the intervention group and 167 in the comparison group. </a:t>
            </a:r>
            <a:endParaRPr lang="en-US"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3516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FCBD-999A-574A-8088-60B7AF81B476}"/>
              </a:ext>
            </a:extLst>
          </p:cNvPr>
          <p:cNvSpPr>
            <a:spLocks noGrp="1"/>
          </p:cNvSpPr>
          <p:nvPr>
            <p:ph type="title"/>
          </p:nvPr>
        </p:nvSpPr>
        <p:spPr/>
        <p:txBody>
          <a:bodyPr/>
          <a:lstStyle/>
          <a:p>
            <a:r>
              <a:rPr lang="en-US" dirty="0"/>
              <a:t>TEAMS Model &amp; intervention</a:t>
            </a:r>
          </a:p>
        </p:txBody>
      </p:sp>
      <p:sp>
        <p:nvSpPr>
          <p:cNvPr id="3" name="Content Placeholder 2">
            <a:extLst>
              <a:ext uri="{FF2B5EF4-FFF2-40B4-BE49-F238E27FC236}">
                <a16:creationId xmlns:a16="http://schemas.microsoft.com/office/drawing/2014/main" id="{83802AD3-BC27-1B47-9C23-900E20B7E1EE}"/>
              </a:ext>
            </a:extLst>
          </p:cNvPr>
          <p:cNvSpPr>
            <a:spLocks noGrp="1"/>
          </p:cNvSpPr>
          <p:nvPr>
            <p:ph idx="1"/>
          </p:nvPr>
        </p:nvSpPr>
        <p:spPr/>
        <p:txBody>
          <a:bodyPr/>
          <a:lstStyle/>
          <a:p>
            <a:endParaRPr lang="en-US" dirty="0"/>
          </a:p>
        </p:txBody>
      </p:sp>
      <p:grpSp>
        <p:nvGrpSpPr>
          <p:cNvPr id="4" name="Shape 308">
            <a:extLst>
              <a:ext uri="{FF2B5EF4-FFF2-40B4-BE49-F238E27FC236}">
                <a16:creationId xmlns:a16="http://schemas.microsoft.com/office/drawing/2014/main" id="{25A16B01-EABD-C74C-B627-708B2F9CBA44}"/>
              </a:ext>
            </a:extLst>
          </p:cNvPr>
          <p:cNvGrpSpPr/>
          <p:nvPr/>
        </p:nvGrpSpPr>
        <p:grpSpPr>
          <a:xfrm>
            <a:off x="1144467" y="1499858"/>
            <a:ext cx="6669096" cy="4294347"/>
            <a:chOff x="1144467" y="1499858"/>
            <a:chExt cx="6669096" cy="4294347"/>
          </a:xfrm>
        </p:grpSpPr>
        <p:sp>
          <p:nvSpPr>
            <p:cNvPr id="5" name="Shape 309">
              <a:extLst>
                <a:ext uri="{FF2B5EF4-FFF2-40B4-BE49-F238E27FC236}">
                  <a16:creationId xmlns:a16="http://schemas.microsoft.com/office/drawing/2014/main" id="{9B7057D1-5F11-B744-B9D8-3D5F90692E41}"/>
                </a:ext>
              </a:extLst>
            </p:cNvPr>
            <p:cNvSpPr/>
            <p:nvPr/>
          </p:nvSpPr>
          <p:spPr>
            <a:xfrm>
              <a:off x="4263109" y="4690655"/>
              <a:ext cx="313830" cy="1103550"/>
            </a:xfrm>
            <a:prstGeom prst="parallelogram">
              <a:avLst>
                <a:gd name="adj" fmla="val 25000"/>
              </a:avLst>
            </a:prstGeom>
            <a:solidFill>
              <a:srgbClr val="80BF50"/>
            </a:solidFill>
            <a:ln>
              <a:noFill/>
            </a:ln>
            <a:effectLst>
              <a:outerShdw blurRad="50800" dist="25400" dir="5400000" rotWithShape="0">
                <a:srgbClr val="000000">
                  <a:alpha val="44705"/>
                </a:srgbClr>
              </a:outerShdw>
            </a:effectLst>
          </p:spPr>
          <p:txBody>
            <a:bodyPr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6" name="Shape 310">
              <a:extLst>
                <a:ext uri="{FF2B5EF4-FFF2-40B4-BE49-F238E27FC236}">
                  <a16:creationId xmlns:a16="http://schemas.microsoft.com/office/drawing/2014/main" id="{DC1C3509-A53D-F84C-87D9-E0C0D2B8C456}"/>
                </a:ext>
              </a:extLst>
            </p:cNvPr>
            <p:cNvGrpSpPr/>
            <p:nvPr/>
          </p:nvGrpSpPr>
          <p:grpSpPr>
            <a:xfrm>
              <a:off x="1144467" y="1499858"/>
              <a:ext cx="6669096" cy="4228493"/>
              <a:chOff x="11706160" y="12921638"/>
              <a:chExt cx="20673712" cy="13791186"/>
            </a:xfrm>
          </p:grpSpPr>
          <p:sp>
            <p:nvSpPr>
              <p:cNvPr id="7" name="Shape 311">
                <a:extLst>
                  <a:ext uri="{FF2B5EF4-FFF2-40B4-BE49-F238E27FC236}">
                    <a16:creationId xmlns:a16="http://schemas.microsoft.com/office/drawing/2014/main" id="{2D122843-0675-4C4C-B289-69490F02BBB7}"/>
                  </a:ext>
                </a:extLst>
              </p:cNvPr>
              <p:cNvSpPr/>
              <p:nvPr/>
            </p:nvSpPr>
            <p:spPr>
              <a:xfrm rot="7857082">
                <a:off x="17806423" y="14597529"/>
                <a:ext cx="7817564" cy="7407701"/>
              </a:xfrm>
              <a:prstGeom prst="teardrop">
                <a:avLst>
                  <a:gd name="adj" fmla="val 103235"/>
                </a:avLst>
              </a:prstGeom>
              <a:solidFill>
                <a:srgbClr val="80BF50"/>
              </a:solidFill>
              <a:ln>
                <a:noFill/>
              </a:ln>
              <a:effectLst>
                <a:outerShdw blurRad="50800" dist="25400" dir="5400000" rotWithShape="0">
                  <a:srgbClr val="000000">
                    <a:alpha val="44705"/>
                  </a:srgbClr>
                </a:outerShdw>
              </a:effectLst>
            </p:spPr>
            <p:txBody>
              <a:bodyPr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 name="Shape 312">
                <a:extLst>
                  <a:ext uri="{FF2B5EF4-FFF2-40B4-BE49-F238E27FC236}">
                    <a16:creationId xmlns:a16="http://schemas.microsoft.com/office/drawing/2014/main" id="{3EC6D279-AF4C-9E45-91DB-7D5A9E786670}"/>
                  </a:ext>
                </a:extLst>
              </p:cNvPr>
              <p:cNvSpPr/>
              <p:nvPr/>
            </p:nvSpPr>
            <p:spPr>
              <a:xfrm rot="3883924">
                <a:off x="12707463" y="18023463"/>
                <a:ext cx="7861683" cy="7197125"/>
              </a:xfrm>
              <a:prstGeom prst="teardrop">
                <a:avLst>
                  <a:gd name="adj" fmla="val 105996"/>
                </a:avLst>
              </a:prstGeom>
              <a:solidFill>
                <a:srgbClr val="80BF50"/>
              </a:solidFill>
              <a:ln>
                <a:noFill/>
              </a:ln>
              <a:effectLst>
                <a:outerShdw blurRad="50800" dist="25400" dir="5400000" rotWithShape="0">
                  <a:srgbClr val="000000">
                    <a:alpha val="44705"/>
                  </a:srgbClr>
                </a:outerShdw>
              </a:effectLst>
            </p:spPr>
            <p:txBody>
              <a:bodyPr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 name="Shape 313">
                <a:extLst>
                  <a:ext uri="{FF2B5EF4-FFF2-40B4-BE49-F238E27FC236}">
                    <a16:creationId xmlns:a16="http://schemas.microsoft.com/office/drawing/2014/main" id="{1B52767B-6F32-CB41-B96F-E994555481A9}"/>
                  </a:ext>
                </a:extLst>
              </p:cNvPr>
              <p:cNvSpPr/>
              <p:nvPr/>
            </p:nvSpPr>
            <p:spPr>
              <a:xfrm rot="-3883924" flipH="1">
                <a:off x="23516886" y="17954979"/>
                <a:ext cx="7861683" cy="7197125"/>
              </a:xfrm>
              <a:prstGeom prst="teardrop">
                <a:avLst>
                  <a:gd name="adj" fmla="val 105996"/>
                </a:avLst>
              </a:prstGeom>
              <a:solidFill>
                <a:srgbClr val="80BF50"/>
              </a:solidFill>
              <a:ln>
                <a:noFill/>
              </a:ln>
              <a:effectLst>
                <a:outerShdw blurRad="50800" dist="25400" dir="5400000" rotWithShape="0">
                  <a:srgbClr val="000000">
                    <a:alpha val="44705"/>
                  </a:srgbClr>
                </a:outerShdw>
              </a:effectLst>
            </p:spPr>
            <p:txBody>
              <a:bodyPr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sp>
        <p:nvSpPr>
          <p:cNvPr id="11" name="TextBox 10">
            <a:extLst>
              <a:ext uri="{FF2B5EF4-FFF2-40B4-BE49-F238E27FC236}">
                <a16:creationId xmlns:a16="http://schemas.microsoft.com/office/drawing/2014/main" id="{FC02734B-C6D4-7F4F-A9EC-C01BBCDC035A}"/>
              </a:ext>
            </a:extLst>
          </p:cNvPr>
          <p:cNvSpPr txBox="1"/>
          <p:nvPr/>
        </p:nvSpPr>
        <p:spPr>
          <a:xfrm>
            <a:off x="3343028" y="2503762"/>
            <a:ext cx="2153992" cy="156966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sz="1800" b="1" i="0" u="none" strike="noStrike" kern="1200" cap="none" spc="0" normalizeH="0" baseline="0" noProof="0" dirty="0">
                <a:ln>
                  <a:noFill/>
                </a:ln>
                <a:solidFill>
                  <a:prstClr val="white"/>
                </a:solidFill>
                <a:effectLst/>
                <a:uLnTx/>
                <a:uFillTx/>
                <a:latin typeface="Calibri"/>
                <a:ea typeface="Calibri"/>
                <a:cs typeface="Calibri"/>
                <a:sym typeface="Calibri"/>
              </a:rPr>
              <a:t>Mentoring on Disability + STEM Topics</a:t>
            </a:r>
          </a:p>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rPr>
              <a:t>based on the </a:t>
            </a:r>
          </a:p>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rPr>
              <a:t>Pacific Alliance </a:t>
            </a:r>
          </a:p>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rPr>
              <a:t>Model</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3" name="TextBox 12">
            <a:extLst>
              <a:ext uri="{FF2B5EF4-FFF2-40B4-BE49-F238E27FC236}">
                <a16:creationId xmlns:a16="http://schemas.microsoft.com/office/drawing/2014/main" id="{A111F5E1-C571-5749-92DC-E87358DCE637}"/>
              </a:ext>
            </a:extLst>
          </p:cNvPr>
          <p:cNvSpPr txBox="1"/>
          <p:nvPr/>
        </p:nvSpPr>
        <p:spPr>
          <a:xfrm>
            <a:off x="1731191" y="3473725"/>
            <a:ext cx="1862016"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sz="1800" b="1" i="0" u="none" strike="noStrike" kern="1200" cap="none" spc="0" normalizeH="0" baseline="0" noProof="0" dirty="0">
                <a:ln>
                  <a:noFill/>
                </a:ln>
                <a:solidFill>
                  <a:prstClr val="white"/>
                </a:solidFill>
                <a:effectLst/>
                <a:uLnTx/>
                <a:uFillTx/>
                <a:latin typeface="Calibri"/>
                <a:ea typeface="Calibri"/>
                <a:cs typeface="Calibri"/>
                <a:sym typeface="Calibri"/>
              </a:rPr>
              <a:t>Academic Enrichment</a:t>
            </a:r>
          </a:p>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rPr>
              <a:t>based on the </a:t>
            </a:r>
            <a:r>
              <a:rPr kumimoji="0" lang="en-US" sz="1400" b="0" i="0" u="none" strike="noStrike" kern="1200" cap="none" spc="0" normalizeH="0" baseline="0" noProof="0" dirty="0" err="1">
                <a:ln>
                  <a:noFill/>
                </a:ln>
                <a:solidFill>
                  <a:prstClr val="black"/>
                </a:solidFill>
                <a:effectLst/>
                <a:uLnTx/>
                <a:uFillTx/>
                <a:latin typeface="Calibri"/>
                <a:ea typeface="Calibri"/>
                <a:cs typeface="Calibri"/>
                <a:sym typeface="Calibri"/>
              </a:rPr>
              <a:t>Renzulli</a:t>
            </a:r>
            <a:r>
              <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rPr>
              <a:t> Model</a:t>
            </a:r>
          </a:p>
        </p:txBody>
      </p:sp>
      <p:sp>
        <p:nvSpPr>
          <p:cNvPr id="15" name="TextBox 14">
            <a:extLst>
              <a:ext uri="{FF2B5EF4-FFF2-40B4-BE49-F238E27FC236}">
                <a16:creationId xmlns:a16="http://schemas.microsoft.com/office/drawing/2014/main" id="{9AB67AD4-3BAB-2841-9B1E-3B7AC3C44F94}"/>
              </a:ext>
            </a:extLst>
          </p:cNvPr>
          <p:cNvSpPr txBox="1"/>
          <p:nvPr/>
        </p:nvSpPr>
        <p:spPr>
          <a:xfrm rot="10800000" flipV="1">
            <a:off x="5044995" y="3593695"/>
            <a:ext cx="2391301"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sz="1800" b="1" i="0" u="none" strike="noStrike" kern="1200" cap="none" spc="0" normalizeH="0" baseline="0" noProof="0" dirty="0">
                <a:ln>
                  <a:noFill/>
                </a:ln>
                <a:solidFill>
                  <a:prstClr val="white"/>
                </a:solidFill>
                <a:effectLst/>
                <a:uLnTx/>
                <a:uFillTx/>
                <a:latin typeface="Calibri"/>
                <a:ea typeface="Calibri"/>
                <a:cs typeface="Calibri"/>
                <a:sym typeface="Calibri"/>
              </a:rPr>
              <a:t>College Transition Support</a:t>
            </a:r>
          </a:p>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rPr>
              <a:t>based on the </a:t>
            </a:r>
          </a:p>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rPr>
              <a:t>Pacific Alliance Model</a:t>
            </a:r>
          </a:p>
        </p:txBody>
      </p:sp>
    </p:spTree>
    <p:extLst>
      <p:ext uri="{BB962C8B-B14F-4D97-AF65-F5344CB8AC3E}">
        <p14:creationId xmlns:p14="http://schemas.microsoft.com/office/powerpoint/2010/main" val="198798262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TotalTime>
  <Words>2948</Words>
  <Application>Microsoft Office PowerPoint</Application>
  <PresentationFormat>Widescreen</PresentationFormat>
  <Paragraphs>353</Paragraphs>
  <Slides>43</Slides>
  <Notes>20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43</vt:i4>
      </vt:variant>
    </vt:vector>
  </HeadingPairs>
  <TitlesOfParts>
    <vt:vector size="57" baseType="lpstr">
      <vt:lpstr>Arial</vt:lpstr>
      <vt:lpstr>Calibri</vt:lpstr>
      <vt:lpstr>Calibri Light</vt:lpstr>
      <vt:lpstr>Cambria</vt:lpstr>
      <vt:lpstr>Courier New</vt:lpstr>
      <vt:lpstr>Lato</vt:lpstr>
      <vt:lpstr>Roboto</vt:lpstr>
      <vt:lpstr>Trebuchet MS</vt:lpstr>
      <vt:lpstr>Wingdings</vt:lpstr>
      <vt:lpstr>Wingdings 2</vt:lpstr>
      <vt:lpstr>Wingdings 3</vt:lpstr>
      <vt:lpstr>Office Theme</vt:lpstr>
      <vt:lpstr>1_Custom Design</vt:lpstr>
      <vt:lpstr>Facet</vt:lpstr>
      <vt:lpstr>Equity in Postsecondary Education for Students with Disabilities</vt:lpstr>
      <vt:lpstr>Transition from High School to Postsecondary</vt:lpstr>
      <vt:lpstr>Projects for Postsecondary Transition</vt:lpstr>
      <vt:lpstr>Project Twice Exceptional students Achieving and Matriculating in STEM (TEAMS) </vt:lpstr>
      <vt:lpstr>Project TEAMS </vt:lpstr>
      <vt:lpstr>Background issues</vt:lpstr>
      <vt:lpstr>Untapped STEM talent</vt:lpstr>
      <vt:lpstr>Student Identification</vt:lpstr>
      <vt:lpstr>TEAMS Model &amp; intervention</vt:lpstr>
      <vt:lpstr>Component 1: Academic Enrichment</vt:lpstr>
      <vt:lpstr>Student Independent Research  Based on Their Own Learning Profiles</vt:lpstr>
      <vt:lpstr>Science Hands on Activities</vt:lpstr>
      <vt:lpstr>PowerPoint Presentation</vt:lpstr>
      <vt:lpstr>Component 2: Mentoring</vt:lpstr>
      <vt:lpstr>PowerPoint Presentation</vt:lpstr>
      <vt:lpstr>PowerPoint Presentation</vt:lpstr>
      <vt:lpstr>Component 3: College Transition</vt:lpstr>
      <vt:lpstr>PowerPoint Presentation</vt:lpstr>
      <vt:lpstr>PowerPoint Presentation</vt:lpstr>
      <vt:lpstr>Community of Practice</vt:lpstr>
      <vt:lpstr>Student Demographics</vt:lpstr>
      <vt:lpstr>Findings</vt:lpstr>
      <vt:lpstr>Supporting Inclusive Practices in Colleges (SIP-C)</vt:lpstr>
      <vt:lpstr>Justification</vt:lpstr>
      <vt:lpstr>Arizona PSE Data (2020-21)</vt:lpstr>
      <vt:lpstr>Philosophy</vt:lpstr>
      <vt:lpstr>Core Values</vt:lpstr>
      <vt:lpstr>Strategy Areas</vt:lpstr>
      <vt:lpstr>Fast Facts</vt:lpstr>
      <vt:lpstr>YTD Progress</vt:lpstr>
      <vt:lpstr>Learn More</vt:lpstr>
      <vt:lpstr>Disability as Diversity: Postsecondary Perspectives</vt:lpstr>
      <vt:lpstr>National Science Foundation Funding for this work </vt:lpstr>
      <vt:lpstr>Presentation Contents</vt:lpstr>
      <vt:lpstr>Disability/Neurodiversity and DEI</vt:lpstr>
      <vt:lpstr>Diversity Strategic Plan Example: NAU</vt:lpstr>
      <vt:lpstr>Broad definition of Stem</vt:lpstr>
      <vt:lpstr>What is neurodiversity?</vt:lpstr>
      <vt:lpstr>Neurodiversity in Postsecondary STEM Coursework</vt:lpstr>
      <vt:lpstr>Neurodiverse students tell us they want…</vt:lpstr>
      <vt:lpstr>Neurodiverse students tell us they want…</vt:lpstr>
      <vt:lpstr>Contact information</vt:lpstr>
      <vt:lpstr>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Ronda J Jenson</dc:creator>
  <cp:lastModifiedBy>Ronda J Jenson</cp:lastModifiedBy>
  <cp:revision>5</cp:revision>
  <dcterms:created xsi:type="dcterms:W3CDTF">2022-11-15T13:57:02Z</dcterms:created>
  <dcterms:modified xsi:type="dcterms:W3CDTF">2023-07-30T14:22:41Z</dcterms:modified>
</cp:coreProperties>
</file>