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handoutMasterIdLst>
    <p:handoutMasterId r:id="rId31"/>
  </p:handoutMasterIdLst>
  <p:sldIdLst>
    <p:sldId id="272" r:id="rId5"/>
    <p:sldId id="285" r:id="rId6"/>
    <p:sldId id="286" r:id="rId7"/>
    <p:sldId id="273" r:id="rId8"/>
    <p:sldId id="302" r:id="rId9"/>
    <p:sldId id="303" r:id="rId10"/>
    <p:sldId id="304" r:id="rId11"/>
    <p:sldId id="288" r:id="rId12"/>
    <p:sldId id="289" r:id="rId13"/>
    <p:sldId id="305" r:id="rId14"/>
    <p:sldId id="306" r:id="rId15"/>
    <p:sldId id="290" r:id="rId16"/>
    <p:sldId id="300" r:id="rId17"/>
    <p:sldId id="287" r:id="rId18"/>
    <p:sldId id="291" r:id="rId19"/>
    <p:sldId id="274" r:id="rId20"/>
    <p:sldId id="296" r:id="rId21"/>
    <p:sldId id="297" r:id="rId22"/>
    <p:sldId id="298" r:id="rId23"/>
    <p:sldId id="294" r:id="rId24"/>
    <p:sldId id="293" r:id="rId25"/>
    <p:sldId id="299" r:id="rId26"/>
    <p:sldId id="301" r:id="rId27"/>
    <p:sldId id="295"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14620-762D-4553-8355-18BB210AE67B}" v="99" dt="2023-03-06T20:17:47.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209" autoAdjust="0"/>
  </p:normalViewPr>
  <p:slideViewPr>
    <p:cSldViewPr snapToGrid="0">
      <p:cViewPr varScale="1">
        <p:scale>
          <a:sx n="44" d="100"/>
          <a:sy n="44" d="100"/>
        </p:scale>
        <p:origin x="1428" y="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08"/>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da J Jenson" userId="29b1e1c3-e6e4-4b69-af66-4a62d8eb35d7" providerId="ADAL" clId="{8C714620-762D-4553-8355-18BB210AE67B}"/>
    <pc:docChg chg="undo custSel addSld modSld">
      <pc:chgData name="Ronda J Jenson" userId="29b1e1c3-e6e4-4b69-af66-4a62d8eb35d7" providerId="ADAL" clId="{8C714620-762D-4553-8355-18BB210AE67B}" dt="2023-03-06T20:17:45.813" v="3334" actId="1076"/>
      <pc:docMkLst>
        <pc:docMk/>
      </pc:docMkLst>
      <pc:sldChg chg="addSp delSp modSp mod modNotesTx">
        <pc:chgData name="Ronda J Jenson" userId="29b1e1c3-e6e4-4b69-af66-4a62d8eb35d7" providerId="ADAL" clId="{8C714620-762D-4553-8355-18BB210AE67B}" dt="2022-07-28T15:44:48.959" v="3286" actId="20577"/>
        <pc:sldMkLst>
          <pc:docMk/>
          <pc:sldMk cId="145495660" sldId="272"/>
        </pc:sldMkLst>
        <pc:spChg chg="mod">
          <ac:chgData name="Ronda J Jenson" userId="29b1e1c3-e6e4-4b69-af66-4a62d8eb35d7" providerId="ADAL" clId="{8C714620-762D-4553-8355-18BB210AE67B}" dt="2022-07-28T15:01:47.932" v="3266" actId="1076"/>
          <ac:spMkLst>
            <pc:docMk/>
            <pc:sldMk cId="145495660" sldId="272"/>
            <ac:spMk id="2" creationId="{B7A51231-3CF6-4434-858F-C7481CDB6365}"/>
          </ac:spMkLst>
        </pc:spChg>
        <pc:spChg chg="del mod">
          <ac:chgData name="Ronda J Jenson" userId="29b1e1c3-e6e4-4b69-af66-4a62d8eb35d7" providerId="ADAL" clId="{8C714620-762D-4553-8355-18BB210AE67B}" dt="2022-07-28T15:01:39.746" v="3264" actId="478"/>
          <ac:spMkLst>
            <pc:docMk/>
            <pc:sldMk cId="145495660" sldId="272"/>
            <ac:spMk id="3" creationId="{B7FB226E-E793-4E25-8C26-B894339E33AF}"/>
          </ac:spMkLst>
        </pc:spChg>
        <pc:spChg chg="add del mod">
          <ac:chgData name="Ronda J Jenson" userId="29b1e1c3-e6e4-4b69-af66-4a62d8eb35d7" providerId="ADAL" clId="{8C714620-762D-4553-8355-18BB210AE67B}" dt="2022-07-28T15:01:42.355" v="3265" actId="478"/>
          <ac:spMkLst>
            <pc:docMk/>
            <pc:sldMk cId="145495660" sldId="272"/>
            <ac:spMk id="5" creationId="{E0A766F4-D4C4-A668-436D-F47D9A22CBAA}"/>
          </ac:spMkLst>
        </pc:spChg>
        <pc:spChg chg="mod">
          <ac:chgData name="Ronda J Jenson" userId="29b1e1c3-e6e4-4b69-af66-4a62d8eb35d7" providerId="ADAL" clId="{8C714620-762D-4553-8355-18BB210AE67B}" dt="2022-07-27T21:24:51.369" v="65" actId="2711"/>
          <ac:spMkLst>
            <pc:docMk/>
            <pc:sldMk cId="145495660" sldId="272"/>
            <ac:spMk id="30" creationId="{50D12FB6-A194-4782-9554-EE30EEB05E96}"/>
          </ac:spMkLst>
        </pc:spChg>
        <pc:spChg chg="mod">
          <ac:chgData name="Ronda J Jenson" userId="29b1e1c3-e6e4-4b69-af66-4a62d8eb35d7" providerId="ADAL" clId="{8C714620-762D-4553-8355-18BB210AE67B}" dt="2022-07-27T21:25:49.064" v="173" actId="20577"/>
          <ac:spMkLst>
            <pc:docMk/>
            <pc:sldMk cId="145495660" sldId="272"/>
            <ac:spMk id="31" creationId="{CC799C4D-AFA6-44C9-B820-CD409B7FAFFC}"/>
          </ac:spMkLst>
        </pc:spChg>
      </pc:sldChg>
      <pc:sldChg chg="addSp modSp mod">
        <pc:chgData name="Ronda J Jenson" userId="29b1e1c3-e6e4-4b69-af66-4a62d8eb35d7" providerId="ADAL" clId="{8C714620-762D-4553-8355-18BB210AE67B}" dt="2022-07-28T14:59:12.968" v="3217" actId="13244"/>
        <pc:sldMkLst>
          <pc:docMk/>
          <pc:sldMk cId="4058603316" sldId="273"/>
        </pc:sldMkLst>
        <pc:spChg chg="mod">
          <ac:chgData name="Ronda J Jenson" userId="29b1e1c3-e6e4-4b69-af66-4a62d8eb35d7" providerId="ADAL" clId="{8C714620-762D-4553-8355-18BB210AE67B}" dt="2022-07-28T13:52:21.543" v="740" actId="14100"/>
          <ac:spMkLst>
            <pc:docMk/>
            <pc:sldMk cId="4058603316" sldId="273"/>
            <ac:spMk id="8" creationId="{2A261E41-CB03-4625-82AD-B97DCEDE2AD4}"/>
          </ac:spMkLst>
        </pc:spChg>
        <pc:spChg chg="mod ord">
          <ac:chgData name="Ronda J Jenson" userId="29b1e1c3-e6e4-4b69-af66-4a62d8eb35d7" providerId="ADAL" clId="{8C714620-762D-4553-8355-18BB210AE67B}" dt="2022-07-28T14:59:11.287" v="3216" actId="13244"/>
          <ac:spMkLst>
            <pc:docMk/>
            <pc:sldMk cId="4058603316" sldId="273"/>
            <ac:spMk id="10" creationId="{6067990B-D73D-426F-BEEB-F06A73356AD6}"/>
          </ac:spMkLst>
        </pc:spChg>
        <pc:spChg chg="add mod ord">
          <ac:chgData name="Ronda J Jenson" userId="29b1e1c3-e6e4-4b69-af66-4a62d8eb35d7" providerId="ADAL" clId="{8C714620-762D-4553-8355-18BB210AE67B}" dt="2022-07-28T14:59:12.968" v="3217" actId="13244"/>
          <ac:spMkLst>
            <pc:docMk/>
            <pc:sldMk cId="4058603316" sldId="273"/>
            <ac:spMk id="11" creationId="{DABB4198-89D6-C7E6-425C-17BF964D7849}"/>
          </ac:spMkLst>
        </pc:spChg>
        <pc:picChg chg="mod">
          <ac:chgData name="Ronda J Jenson" userId="29b1e1c3-e6e4-4b69-af66-4a62d8eb35d7" providerId="ADAL" clId="{8C714620-762D-4553-8355-18BB210AE67B}" dt="2022-07-28T13:52:19.212" v="739" actId="1076"/>
          <ac:picMkLst>
            <pc:docMk/>
            <pc:sldMk cId="4058603316" sldId="273"/>
            <ac:picMk id="7" creationId="{7EC14CDD-21B4-42FF-B2A7-3D3B9B375252}"/>
          </ac:picMkLst>
        </pc:picChg>
        <pc:picChg chg="ord">
          <ac:chgData name="Ronda J Jenson" userId="29b1e1c3-e6e4-4b69-af66-4a62d8eb35d7" providerId="ADAL" clId="{8C714620-762D-4553-8355-18BB210AE67B}" dt="2022-07-28T14:59:05.368" v="3214" actId="13244"/>
          <ac:picMkLst>
            <pc:docMk/>
            <pc:sldMk cId="4058603316" sldId="273"/>
            <ac:picMk id="9" creationId="{222A84B5-9BF5-426C-8ADA-B5A508227EB0}"/>
          </ac:picMkLst>
        </pc:picChg>
        <pc:picChg chg="add mod">
          <ac:chgData name="Ronda J Jenson" userId="29b1e1c3-e6e4-4b69-af66-4a62d8eb35d7" providerId="ADAL" clId="{8C714620-762D-4553-8355-18BB210AE67B}" dt="2022-07-28T13:52:26.288" v="741" actId="1076"/>
          <ac:picMkLst>
            <pc:docMk/>
            <pc:sldMk cId="4058603316" sldId="273"/>
            <ac:picMk id="1026" creationId="{B7588876-40C2-B77E-68BB-B63F09822A4E}"/>
          </ac:picMkLst>
        </pc:picChg>
      </pc:sldChg>
      <pc:sldChg chg="modAnim">
        <pc:chgData name="Ronda J Jenson" userId="29b1e1c3-e6e4-4b69-af66-4a62d8eb35d7" providerId="ADAL" clId="{8C714620-762D-4553-8355-18BB210AE67B}" dt="2022-07-28T15:05:00.429" v="3272"/>
        <pc:sldMkLst>
          <pc:docMk/>
          <pc:sldMk cId="2220059212" sldId="274"/>
        </pc:sldMkLst>
      </pc:sldChg>
      <pc:sldChg chg="modSp mod">
        <pc:chgData name="Ronda J Jenson" userId="29b1e1c3-e6e4-4b69-af66-4a62d8eb35d7" providerId="ADAL" clId="{8C714620-762D-4553-8355-18BB210AE67B}" dt="2022-07-28T14:57:08.549" v="3093"/>
        <pc:sldMkLst>
          <pc:docMk/>
          <pc:sldMk cId="62137893" sldId="284"/>
        </pc:sldMkLst>
        <pc:spChg chg="mod">
          <ac:chgData name="Ronda J Jenson" userId="29b1e1c3-e6e4-4b69-af66-4a62d8eb35d7" providerId="ADAL" clId="{8C714620-762D-4553-8355-18BB210AE67B}" dt="2022-07-28T14:57:08.549" v="3093"/>
          <ac:spMkLst>
            <pc:docMk/>
            <pc:sldMk cId="62137893" sldId="284"/>
            <ac:spMk id="31" creationId="{CC799C4D-AFA6-44C9-B820-CD409B7FAFFC}"/>
          </ac:spMkLst>
        </pc:spChg>
      </pc:sldChg>
      <pc:sldChg chg="modSp mod">
        <pc:chgData name="Ronda J Jenson" userId="29b1e1c3-e6e4-4b69-af66-4a62d8eb35d7" providerId="ADAL" clId="{8C714620-762D-4553-8355-18BB210AE67B}" dt="2022-07-28T13:45:17.658" v="676" actId="20577"/>
        <pc:sldMkLst>
          <pc:docMk/>
          <pc:sldMk cId="3365233358" sldId="285"/>
        </pc:sldMkLst>
        <pc:spChg chg="mod">
          <ac:chgData name="Ronda J Jenson" userId="29b1e1c3-e6e4-4b69-af66-4a62d8eb35d7" providerId="ADAL" clId="{8C714620-762D-4553-8355-18BB210AE67B}" dt="2022-07-28T13:45:17.658" v="676" actId="20577"/>
          <ac:spMkLst>
            <pc:docMk/>
            <pc:sldMk cId="3365233358" sldId="285"/>
            <ac:spMk id="3" creationId="{2456BA68-B7D1-4E46-806B-A266B018A25A}"/>
          </ac:spMkLst>
        </pc:spChg>
      </pc:sldChg>
      <pc:sldChg chg="modSp mod">
        <pc:chgData name="Ronda J Jenson" userId="29b1e1c3-e6e4-4b69-af66-4a62d8eb35d7" providerId="ADAL" clId="{8C714620-762D-4553-8355-18BB210AE67B}" dt="2022-07-28T13:45:01.043" v="664" actId="20577"/>
        <pc:sldMkLst>
          <pc:docMk/>
          <pc:sldMk cId="3568758783" sldId="286"/>
        </pc:sldMkLst>
        <pc:spChg chg="mod">
          <ac:chgData name="Ronda J Jenson" userId="29b1e1c3-e6e4-4b69-af66-4a62d8eb35d7" providerId="ADAL" clId="{8C714620-762D-4553-8355-18BB210AE67B}" dt="2022-07-28T13:45:01.043" v="664" actId="20577"/>
          <ac:spMkLst>
            <pc:docMk/>
            <pc:sldMk cId="3568758783" sldId="286"/>
            <ac:spMk id="3" creationId="{7AA20732-6ACF-4868-BB0F-6CD04909DEE1}"/>
          </ac:spMkLst>
        </pc:spChg>
      </pc:sldChg>
      <pc:sldChg chg="modSp mod">
        <pc:chgData name="Ronda J Jenson" userId="29b1e1c3-e6e4-4b69-af66-4a62d8eb35d7" providerId="ADAL" clId="{8C714620-762D-4553-8355-18BB210AE67B}" dt="2022-07-28T14:36:57.809" v="2178" actId="20577"/>
        <pc:sldMkLst>
          <pc:docMk/>
          <pc:sldMk cId="806378335" sldId="288"/>
        </pc:sldMkLst>
        <pc:spChg chg="mod">
          <ac:chgData name="Ronda J Jenson" userId="29b1e1c3-e6e4-4b69-af66-4a62d8eb35d7" providerId="ADAL" clId="{8C714620-762D-4553-8355-18BB210AE67B}" dt="2022-07-28T14:36:57.809" v="2178" actId="20577"/>
          <ac:spMkLst>
            <pc:docMk/>
            <pc:sldMk cId="806378335" sldId="288"/>
            <ac:spMk id="5" creationId="{5CBE8F56-7321-50CF-3D65-B564063E7786}"/>
          </ac:spMkLst>
        </pc:spChg>
      </pc:sldChg>
      <pc:sldChg chg="modNotesTx">
        <pc:chgData name="Ronda J Jenson" userId="29b1e1c3-e6e4-4b69-af66-4a62d8eb35d7" providerId="ADAL" clId="{8C714620-762D-4553-8355-18BB210AE67B}" dt="2022-07-28T13:54:43.859" v="825"/>
        <pc:sldMkLst>
          <pc:docMk/>
          <pc:sldMk cId="786387967" sldId="289"/>
        </pc:sldMkLst>
      </pc:sldChg>
      <pc:sldChg chg="modSp mod">
        <pc:chgData name="Ronda J Jenson" userId="29b1e1c3-e6e4-4b69-af66-4a62d8eb35d7" providerId="ADAL" clId="{8C714620-762D-4553-8355-18BB210AE67B}" dt="2022-07-28T14:52:02.737" v="2588" actId="14100"/>
        <pc:sldMkLst>
          <pc:docMk/>
          <pc:sldMk cId="1554249715" sldId="294"/>
        </pc:sldMkLst>
        <pc:spChg chg="mod">
          <ac:chgData name="Ronda J Jenson" userId="29b1e1c3-e6e4-4b69-af66-4a62d8eb35d7" providerId="ADAL" clId="{8C714620-762D-4553-8355-18BB210AE67B}" dt="2022-07-28T14:52:02.737" v="2588" actId="14100"/>
          <ac:spMkLst>
            <pc:docMk/>
            <pc:sldMk cId="1554249715" sldId="294"/>
            <ac:spMk id="6" creationId="{231CA7D3-072B-4ACA-89C0-32D0676D73CC}"/>
          </ac:spMkLst>
        </pc:spChg>
      </pc:sldChg>
      <pc:sldChg chg="modSp mod modNotesTx">
        <pc:chgData name="Ronda J Jenson" userId="29b1e1c3-e6e4-4b69-af66-4a62d8eb35d7" providerId="ADAL" clId="{8C714620-762D-4553-8355-18BB210AE67B}" dt="2022-07-28T14:56:43.968" v="3092" actId="20577"/>
        <pc:sldMkLst>
          <pc:docMk/>
          <pc:sldMk cId="942962998" sldId="295"/>
        </pc:sldMkLst>
        <pc:spChg chg="mod">
          <ac:chgData name="Ronda J Jenson" userId="29b1e1c3-e6e4-4b69-af66-4a62d8eb35d7" providerId="ADAL" clId="{8C714620-762D-4553-8355-18BB210AE67B}" dt="2022-07-28T14:56:43.968" v="3092" actId="20577"/>
          <ac:spMkLst>
            <pc:docMk/>
            <pc:sldMk cId="942962998" sldId="295"/>
            <ac:spMk id="8" creationId="{5CDE5C34-B8CE-4528-8C35-01463B30D2F1}"/>
          </ac:spMkLst>
        </pc:spChg>
      </pc:sldChg>
      <pc:sldChg chg="modSp mod">
        <pc:chgData name="Ronda J Jenson" userId="29b1e1c3-e6e4-4b69-af66-4a62d8eb35d7" providerId="ADAL" clId="{8C714620-762D-4553-8355-18BB210AE67B}" dt="2023-03-06T20:17:45.813" v="3334" actId="1076"/>
        <pc:sldMkLst>
          <pc:docMk/>
          <pc:sldMk cId="3550719591" sldId="296"/>
        </pc:sldMkLst>
        <pc:spChg chg="mod">
          <ac:chgData name="Ronda J Jenson" userId="29b1e1c3-e6e4-4b69-af66-4a62d8eb35d7" providerId="ADAL" clId="{8C714620-762D-4553-8355-18BB210AE67B}" dt="2022-07-28T14:39:46.289" v="2217" actId="20577"/>
          <ac:spMkLst>
            <pc:docMk/>
            <pc:sldMk cId="3550719591" sldId="296"/>
            <ac:spMk id="5" creationId="{312D13DF-6529-407F-A914-6E7769D69B74}"/>
          </ac:spMkLst>
        </pc:spChg>
        <pc:spChg chg="mod">
          <ac:chgData name="Ronda J Jenson" userId="29b1e1c3-e6e4-4b69-af66-4a62d8eb35d7" providerId="ADAL" clId="{8C714620-762D-4553-8355-18BB210AE67B}" dt="2023-03-06T20:17:45.813" v="3334" actId="1076"/>
          <ac:spMkLst>
            <pc:docMk/>
            <pc:sldMk cId="3550719591" sldId="296"/>
            <ac:spMk id="11" creationId="{EE8C6448-3EC3-4E3A-9887-D31235E28261}"/>
          </ac:spMkLst>
        </pc:spChg>
        <pc:spChg chg="mod">
          <ac:chgData name="Ronda J Jenson" userId="29b1e1c3-e6e4-4b69-af66-4a62d8eb35d7" providerId="ADAL" clId="{8C714620-762D-4553-8355-18BB210AE67B}" dt="2023-03-06T20:17:45.461" v="3333" actId="1076"/>
          <ac:spMkLst>
            <pc:docMk/>
            <pc:sldMk cId="3550719591" sldId="296"/>
            <ac:spMk id="12" creationId="{AA9DAAFA-5323-47FD-997D-65060110306E}"/>
          </ac:spMkLst>
        </pc:spChg>
        <pc:graphicFrameChg chg="mod">
          <ac:chgData name="Ronda J Jenson" userId="29b1e1c3-e6e4-4b69-af66-4a62d8eb35d7" providerId="ADAL" clId="{8C714620-762D-4553-8355-18BB210AE67B}" dt="2023-03-06T20:17:26.294" v="3330" actId="20577"/>
          <ac:graphicFrameMkLst>
            <pc:docMk/>
            <pc:sldMk cId="3550719591" sldId="296"/>
            <ac:graphicFrameMk id="3" creationId="{074FD3BC-F63A-4E0D-B1A1-A14C0CD97CB3}"/>
          </ac:graphicFrameMkLst>
        </pc:graphicFrameChg>
      </pc:sldChg>
      <pc:sldChg chg="modSp mod">
        <pc:chgData name="Ronda J Jenson" userId="29b1e1c3-e6e4-4b69-af66-4a62d8eb35d7" providerId="ADAL" clId="{8C714620-762D-4553-8355-18BB210AE67B}" dt="2022-07-28T14:45:02.685" v="2530" actId="20577"/>
        <pc:sldMkLst>
          <pc:docMk/>
          <pc:sldMk cId="2457695066" sldId="297"/>
        </pc:sldMkLst>
        <pc:spChg chg="mod">
          <ac:chgData name="Ronda J Jenson" userId="29b1e1c3-e6e4-4b69-af66-4a62d8eb35d7" providerId="ADAL" clId="{8C714620-762D-4553-8355-18BB210AE67B}" dt="2022-07-28T14:45:02.685" v="2530" actId="20577"/>
          <ac:spMkLst>
            <pc:docMk/>
            <pc:sldMk cId="2457695066" sldId="297"/>
            <ac:spMk id="3" creationId="{F4CE2F76-E2E1-4FF5-8422-272A433CBC35}"/>
          </ac:spMkLst>
        </pc:spChg>
      </pc:sldChg>
      <pc:sldChg chg="modSp mod">
        <pc:chgData name="Ronda J Jenson" userId="29b1e1c3-e6e4-4b69-af66-4a62d8eb35d7" providerId="ADAL" clId="{8C714620-762D-4553-8355-18BB210AE67B}" dt="2022-07-28T14:51:32.723" v="2568" actId="20577"/>
        <pc:sldMkLst>
          <pc:docMk/>
          <pc:sldMk cId="38418918" sldId="298"/>
        </pc:sldMkLst>
        <pc:spChg chg="mod">
          <ac:chgData name="Ronda J Jenson" userId="29b1e1c3-e6e4-4b69-af66-4a62d8eb35d7" providerId="ADAL" clId="{8C714620-762D-4553-8355-18BB210AE67B}" dt="2022-07-28T14:51:32.723" v="2568" actId="20577"/>
          <ac:spMkLst>
            <pc:docMk/>
            <pc:sldMk cId="38418918" sldId="298"/>
            <ac:spMk id="6" creationId="{231CA7D3-072B-4ACA-89C0-32D0676D73CC}"/>
          </ac:spMkLst>
        </pc:spChg>
      </pc:sldChg>
      <pc:sldChg chg="modSp mod">
        <pc:chgData name="Ronda J Jenson" userId="29b1e1c3-e6e4-4b69-af66-4a62d8eb35d7" providerId="ADAL" clId="{8C714620-762D-4553-8355-18BB210AE67B}" dt="2022-07-28T15:03:54.624" v="3267" actId="12"/>
        <pc:sldMkLst>
          <pc:docMk/>
          <pc:sldMk cId="1894145386" sldId="300"/>
        </pc:sldMkLst>
        <pc:spChg chg="mod">
          <ac:chgData name="Ronda J Jenson" userId="29b1e1c3-e6e4-4b69-af66-4a62d8eb35d7" providerId="ADAL" clId="{8C714620-762D-4553-8355-18BB210AE67B}" dt="2022-07-28T15:03:54.624" v="3267" actId="12"/>
          <ac:spMkLst>
            <pc:docMk/>
            <pc:sldMk cId="1894145386" sldId="300"/>
            <ac:spMk id="3" creationId="{58B5D1A4-BBA4-42E1-8F40-FC562CC460D2}"/>
          </ac:spMkLst>
        </pc:spChg>
      </pc:sldChg>
      <pc:sldChg chg="modAnim">
        <pc:chgData name="Ronda J Jenson" userId="29b1e1c3-e6e4-4b69-af66-4a62d8eb35d7" providerId="ADAL" clId="{8C714620-762D-4553-8355-18BB210AE67B}" dt="2022-07-28T15:04:40.892" v="3271"/>
        <pc:sldMkLst>
          <pc:docMk/>
          <pc:sldMk cId="3362461628" sldId="301"/>
        </pc:sldMkLst>
      </pc:sldChg>
      <pc:sldChg chg="addSp delSp modSp add mod modClrScheme chgLayout modNotesTx">
        <pc:chgData name="Ronda J Jenson" userId="29b1e1c3-e6e4-4b69-af66-4a62d8eb35d7" providerId="ADAL" clId="{8C714620-762D-4553-8355-18BB210AE67B}" dt="2022-07-28T14:18:30.072" v="1427" actId="948"/>
        <pc:sldMkLst>
          <pc:docMk/>
          <pc:sldMk cId="413815507" sldId="302"/>
        </pc:sldMkLst>
        <pc:spChg chg="add mod ord">
          <ac:chgData name="Ronda J Jenson" userId="29b1e1c3-e6e4-4b69-af66-4a62d8eb35d7" providerId="ADAL" clId="{8C714620-762D-4553-8355-18BB210AE67B}" dt="2022-07-28T14:18:10.082" v="1424" actId="700"/>
          <ac:spMkLst>
            <pc:docMk/>
            <pc:sldMk cId="413815507" sldId="302"/>
            <ac:spMk id="3" creationId="{0C93E810-DEFB-DC95-EA38-E83A7A69E010}"/>
          </ac:spMkLst>
        </pc:spChg>
        <pc:spChg chg="add mod ord">
          <ac:chgData name="Ronda J Jenson" userId="29b1e1c3-e6e4-4b69-af66-4a62d8eb35d7" providerId="ADAL" clId="{8C714620-762D-4553-8355-18BB210AE67B}" dt="2022-07-28T14:18:30.072" v="1427" actId="948"/>
          <ac:spMkLst>
            <pc:docMk/>
            <pc:sldMk cId="413815507" sldId="302"/>
            <ac:spMk id="5" creationId="{94936886-43A8-5C59-11CD-E318D7625B0E}"/>
          </ac:spMkLst>
        </pc:spChg>
        <pc:spChg chg="add del mod ord">
          <ac:chgData name="Ronda J Jenson" userId="29b1e1c3-e6e4-4b69-af66-4a62d8eb35d7" providerId="ADAL" clId="{8C714620-762D-4553-8355-18BB210AE67B}" dt="2022-07-28T14:18:03.152" v="1423" actId="478"/>
          <ac:spMkLst>
            <pc:docMk/>
            <pc:sldMk cId="413815507" sldId="302"/>
            <ac:spMk id="6" creationId="{82BE18FE-4D40-45B9-F759-A16873C48D1C}"/>
          </ac:spMkLst>
        </pc:spChg>
        <pc:spChg chg="del mod ord">
          <ac:chgData name="Ronda J Jenson" userId="29b1e1c3-e6e4-4b69-af66-4a62d8eb35d7" providerId="ADAL" clId="{8C714620-762D-4553-8355-18BB210AE67B}" dt="2022-07-28T13:56:18.236" v="832" actId="478"/>
          <ac:spMkLst>
            <pc:docMk/>
            <pc:sldMk cId="413815507" sldId="302"/>
            <ac:spMk id="8" creationId="{2A261E41-CB03-4625-82AD-B97DCEDE2AD4}"/>
          </ac:spMkLst>
        </pc:spChg>
        <pc:spChg chg="del">
          <ac:chgData name="Ronda J Jenson" userId="29b1e1c3-e6e4-4b69-af66-4a62d8eb35d7" providerId="ADAL" clId="{8C714620-762D-4553-8355-18BB210AE67B}" dt="2022-07-28T13:55:42.480" v="827" actId="478"/>
          <ac:spMkLst>
            <pc:docMk/>
            <pc:sldMk cId="413815507" sldId="302"/>
            <ac:spMk id="10" creationId="{6067990B-D73D-426F-BEEB-F06A73356AD6}"/>
          </ac:spMkLst>
        </pc:spChg>
        <pc:spChg chg="del">
          <ac:chgData name="Ronda J Jenson" userId="29b1e1c3-e6e4-4b69-af66-4a62d8eb35d7" providerId="ADAL" clId="{8C714620-762D-4553-8355-18BB210AE67B}" dt="2022-07-28T13:56:14.023" v="830" actId="478"/>
          <ac:spMkLst>
            <pc:docMk/>
            <pc:sldMk cId="413815507" sldId="302"/>
            <ac:spMk id="11" creationId="{DABB4198-89D6-C7E6-425C-17BF964D7849}"/>
          </ac:spMkLst>
        </pc:spChg>
        <pc:picChg chg="del mod ord">
          <ac:chgData name="Ronda J Jenson" userId="29b1e1c3-e6e4-4b69-af66-4a62d8eb35d7" providerId="ADAL" clId="{8C714620-762D-4553-8355-18BB210AE67B}" dt="2022-07-28T13:56:20.173" v="834" actId="478"/>
          <ac:picMkLst>
            <pc:docMk/>
            <pc:sldMk cId="413815507" sldId="302"/>
            <ac:picMk id="7" creationId="{7EC14CDD-21B4-42FF-B2A7-3D3B9B375252}"/>
          </ac:picMkLst>
        </pc:picChg>
        <pc:picChg chg="del">
          <ac:chgData name="Ronda J Jenson" userId="29b1e1c3-e6e4-4b69-af66-4a62d8eb35d7" providerId="ADAL" clId="{8C714620-762D-4553-8355-18BB210AE67B}" dt="2022-07-28T13:55:45.784" v="828" actId="478"/>
          <ac:picMkLst>
            <pc:docMk/>
            <pc:sldMk cId="413815507" sldId="302"/>
            <ac:picMk id="9" creationId="{222A84B5-9BF5-426C-8ADA-B5A508227EB0}"/>
          </ac:picMkLst>
        </pc:picChg>
        <pc:picChg chg="add del mod">
          <ac:chgData name="Ronda J Jenson" userId="29b1e1c3-e6e4-4b69-af66-4a62d8eb35d7" providerId="ADAL" clId="{8C714620-762D-4553-8355-18BB210AE67B}" dt="2022-07-28T14:12:14.821" v="1359" actId="478"/>
          <ac:picMkLst>
            <pc:docMk/>
            <pc:sldMk cId="413815507" sldId="302"/>
            <ac:picMk id="13" creationId="{4648AD74-50A7-73C6-C9FA-0071E4BB3927}"/>
          </ac:picMkLst>
        </pc:picChg>
        <pc:picChg chg="add del mod">
          <ac:chgData name="Ronda J Jenson" userId="29b1e1c3-e6e4-4b69-af66-4a62d8eb35d7" providerId="ADAL" clId="{8C714620-762D-4553-8355-18BB210AE67B}" dt="2022-07-28T14:13:35.576" v="1365" actId="478"/>
          <ac:picMkLst>
            <pc:docMk/>
            <pc:sldMk cId="413815507" sldId="302"/>
            <ac:picMk id="14" creationId="{FF77CA9B-BBEB-9B45-907E-49AD831F140E}"/>
          </ac:picMkLst>
        </pc:picChg>
        <pc:picChg chg="add mod">
          <ac:chgData name="Ronda J Jenson" userId="29b1e1c3-e6e4-4b69-af66-4a62d8eb35d7" providerId="ADAL" clId="{8C714620-762D-4553-8355-18BB210AE67B}" dt="2022-07-28T14:14:50.317" v="1373" actId="1076"/>
          <ac:picMkLst>
            <pc:docMk/>
            <pc:sldMk cId="413815507" sldId="302"/>
            <ac:picMk id="16" creationId="{3AB0D9EB-1FB8-CF8F-E870-497CEE120C7F}"/>
          </ac:picMkLst>
        </pc:picChg>
        <pc:picChg chg="del">
          <ac:chgData name="Ronda J Jenson" userId="29b1e1c3-e6e4-4b69-af66-4a62d8eb35d7" providerId="ADAL" clId="{8C714620-762D-4553-8355-18BB210AE67B}" dt="2022-07-28T13:56:19.587" v="833" actId="478"/>
          <ac:picMkLst>
            <pc:docMk/>
            <pc:sldMk cId="413815507" sldId="302"/>
            <ac:picMk id="1026" creationId="{B7588876-40C2-B77E-68BB-B63F09822A4E}"/>
          </ac:picMkLst>
        </pc:picChg>
      </pc:sldChg>
      <pc:sldChg chg="addSp delSp modSp add mod modClrScheme chgLayout modNotesTx">
        <pc:chgData name="Ronda J Jenson" userId="29b1e1c3-e6e4-4b69-af66-4a62d8eb35d7" providerId="ADAL" clId="{8C714620-762D-4553-8355-18BB210AE67B}" dt="2022-07-28T14:26:04.271" v="1678" actId="20577"/>
        <pc:sldMkLst>
          <pc:docMk/>
          <pc:sldMk cId="3259411385" sldId="303"/>
        </pc:sldMkLst>
        <pc:spChg chg="mod ord">
          <ac:chgData name="Ronda J Jenson" userId="29b1e1c3-e6e4-4b69-af66-4a62d8eb35d7" providerId="ADAL" clId="{8C714620-762D-4553-8355-18BB210AE67B}" dt="2022-07-28T14:15:36.129" v="1375" actId="700"/>
          <ac:spMkLst>
            <pc:docMk/>
            <pc:sldMk cId="3259411385" sldId="303"/>
            <ac:spMk id="3" creationId="{0C93E810-DEFB-DC95-EA38-E83A7A69E010}"/>
          </ac:spMkLst>
        </pc:spChg>
        <pc:spChg chg="add del mod">
          <ac:chgData name="Ronda J Jenson" userId="29b1e1c3-e6e4-4b69-af66-4a62d8eb35d7" providerId="ADAL" clId="{8C714620-762D-4553-8355-18BB210AE67B}" dt="2022-07-28T14:15:36.129" v="1375" actId="700"/>
          <ac:spMkLst>
            <pc:docMk/>
            <pc:sldMk cId="3259411385" sldId="303"/>
            <ac:spMk id="4" creationId="{0E2EDA69-C19B-0BFC-856C-FD43CD831A8B}"/>
          </ac:spMkLst>
        </pc:spChg>
        <pc:spChg chg="mod ord">
          <ac:chgData name="Ronda J Jenson" userId="29b1e1c3-e6e4-4b69-af66-4a62d8eb35d7" providerId="ADAL" clId="{8C714620-762D-4553-8355-18BB210AE67B}" dt="2022-07-28T14:17:08.353" v="1419" actId="1076"/>
          <ac:spMkLst>
            <pc:docMk/>
            <pc:sldMk cId="3259411385" sldId="303"/>
            <ac:spMk id="5" creationId="{94936886-43A8-5C59-11CD-E318D7625B0E}"/>
          </ac:spMkLst>
        </pc:spChg>
        <pc:spChg chg="del">
          <ac:chgData name="Ronda J Jenson" userId="29b1e1c3-e6e4-4b69-af66-4a62d8eb35d7" providerId="ADAL" clId="{8C714620-762D-4553-8355-18BB210AE67B}" dt="2022-07-28T14:15:31.763" v="1374" actId="478"/>
          <ac:spMkLst>
            <pc:docMk/>
            <pc:sldMk cId="3259411385" sldId="303"/>
            <ac:spMk id="6" creationId="{82BE18FE-4D40-45B9-F759-A16873C48D1C}"/>
          </ac:spMkLst>
        </pc:spChg>
      </pc:sldChg>
      <pc:sldChg chg="addSp delSp modSp new mod modNotesTx">
        <pc:chgData name="Ronda J Jenson" userId="29b1e1c3-e6e4-4b69-af66-4a62d8eb35d7" providerId="ADAL" clId="{8C714620-762D-4553-8355-18BB210AE67B}" dt="2022-07-28T14:58:33.647" v="3213" actId="962"/>
        <pc:sldMkLst>
          <pc:docMk/>
          <pc:sldMk cId="3315514340" sldId="304"/>
        </pc:sldMkLst>
        <pc:spChg chg="mod">
          <ac:chgData name="Ronda J Jenson" userId="29b1e1c3-e6e4-4b69-af66-4a62d8eb35d7" providerId="ADAL" clId="{8C714620-762D-4553-8355-18BB210AE67B}" dt="2022-07-28T14:27:16.650" v="1690" actId="1076"/>
          <ac:spMkLst>
            <pc:docMk/>
            <pc:sldMk cId="3315514340" sldId="304"/>
            <ac:spMk id="2" creationId="{E76E5D78-FD79-CCA4-ADEE-C626557745A7}"/>
          </ac:spMkLst>
        </pc:spChg>
        <pc:spChg chg="del">
          <ac:chgData name="Ronda J Jenson" userId="29b1e1c3-e6e4-4b69-af66-4a62d8eb35d7" providerId="ADAL" clId="{8C714620-762D-4553-8355-18BB210AE67B}" dt="2022-07-28T14:27:44.528" v="1691" actId="478"/>
          <ac:spMkLst>
            <pc:docMk/>
            <pc:sldMk cId="3315514340" sldId="304"/>
            <ac:spMk id="3" creationId="{EA69B406-C749-7A8C-2714-09DF7094CA74}"/>
          </ac:spMkLst>
        </pc:spChg>
        <pc:picChg chg="add mod">
          <ac:chgData name="Ronda J Jenson" userId="29b1e1c3-e6e4-4b69-af66-4a62d8eb35d7" providerId="ADAL" clId="{8C714620-762D-4553-8355-18BB210AE67B}" dt="2022-07-28T14:58:33.647" v="3213" actId="962"/>
          <ac:picMkLst>
            <pc:docMk/>
            <pc:sldMk cId="3315514340" sldId="304"/>
            <ac:picMk id="5" creationId="{B20383EA-5F0F-F4E9-98D8-C8BC30DDEB0A}"/>
          </ac:picMkLst>
        </pc:picChg>
      </pc:sldChg>
      <pc:sldChg chg="modSp new mod">
        <pc:chgData name="Ronda J Jenson" userId="29b1e1c3-e6e4-4b69-af66-4a62d8eb35d7" providerId="ADAL" clId="{8C714620-762D-4553-8355-18BB210AE67B}" dt="2022-07-28T15:00:32.576" v="3253" actId="20577"/>
        <pc:sldMkLst>
          <pc:docMk/>
          <pc:sldMk cId="3443888825" sldId="305"/>
        </pc:sldMkLst>
        <pc:spChg chg="mod">
          <ac:chgData name="Ronda J Jenson" userId="29b1e1c3-e6e4-4b69-af66-4a62d8eb35d7" providerId="ADAL" clId="{8C714620-762D-4553-8355-18BB210AE67B}" dt="2022-07-28T15:00:32.576" v="3253" actId="20577"/>
          <ac:spMkLst>
            <pc:docMk/>
            <pc:sldMk cId="3443888825" sldId="305"/>
            <ac:spMk id="2" creationId="{CE848135-0EBF-FA56-898F-4DCC3BC4CA13}"/>
          </ac:spMkLst>
        </pc:spChg>
        <pc:spChg chg="mod">
          <ac:chgData name="Ronda J Jenson" userId="29b1e1c3-e6e4-4b69-af66-4a62d8eb35d7" providerId="ADAL" clId="{8C714620-762D-4553-8355-18BB210AE67B}" dt="2022-07-28T14:36:04.195" v="2107" actId="20577"/>
          <ac:spMkLst>
            <pc:docMk/>
            <pc:sldMk cId="3443888825" sldId="305"/>
            <ac:spMk id="3" creationId="{0182D9C3-DB76-8F32-6E63-B9308A9FA617}"/>
          </ac:spMkLst>
        </pc:spChg>
      </pc:sldChg>
      <pc:sldChg chg="modSp add mod modNotesTx">
        <pc:chgData name="Ronda J Jenson" userId="29b1e1c3-e6e4-4b69-af66-4a62d8eb35d7" providerId="ADAL" clId="{8C714620-762D-4553-8355-18BB210AE67B}" dt="2022-07-28T15:00:45.479" v="3263" actId="20577"/>
        <pc:sldMkLst>
          <pc:docMk/>
          <pc:sldMk cId="1640405097" sldId="306"/>
        </pc:sldMkLst>
        <pc:spChg chg="mod">
          <ac:chgData name="Ronda J Jenson" userId="29b1e1c3-e6e4-4b69-af66-4a62d8eb35d7" providerId="ADAL" clId="{8C714620-762D-4553-8355-18BB210AE67B}" dt="2022-07-28T15:00:45.479" v="3263" actId="20577"/>
          <ac:spMkLst>
            <pc:docMk/>
            <pc:sldMk cId="1640405097" sldId="306"/>
            <ac:spMk id="2" creationId="{CE848135-0EBF-FA56-898F-4DCC3BC4CA13}"/>
          </ac:spMkLst>
        </pc:spChg>
        <pc:spChg chg="mod">
          <ac:chgData name="Ronda J Jenson" userId="29b1e1c3-e6e4-4b69-af66-4a62d8eb35d7" providerId="ADAL" clId="{8C714620-762D-4553-8355-18BB210AE67B}" dt="2022-07-28T14:35:42.258" v="2072" actId="27636"/>
          <ac:spMkLst>
            <pc:docMk/>
            <pc:sldMk cId="1640405097" sldId="306"/>
            <ac:spMk id="3" creationId="{0182D9C3-DB76-8F32-6E63-B9308A9FA61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53794-4DA5-44B2-A4DF-0775C2E93FBD}" type="doc">
      <dgm:prSet loTypeId="urn:microsoft.com/office/officeart/2005/8/layout/cycle8" loCatId="cycle" qsTypeId="urn:microsoft.com/office/officeart/2005/8/quickstyle/simple1" qsCatId="simple" csTypeId="urn:microsoft.com/office/officeart/2005/8/colors/colorful1" csCatId="colorful" phldr="1"/>
      <dgm:spPr/>
    </dgm:pt>
    <dgm:pt modelId="{57659501-114C-410A-849E-1035DE92A58F}">
      <dgm:prSet phldrT="[Text]" custT="1"/>
      <dgm:spPr/>
      <dgm:t>
        <a:bodyPr/>
        <a:lstStyle/>
        <a:p>
          <a:r>
            <a:rPr lang="en-US" sz="2800" dirty="0">
              <a:latin typeface="Lato" panose="020F0502020204030203" pitchFamily="34" charset="0"/>
              <a:ea typeface="Lato" panose="020F0502020204030203" pitchFamily="34" charset="0"/>
              <a:cs typeface="Lato" panose="020F0502020204030203" pitchFamily="34" charset="0"/>
            </a:rPr>
            <a:t>Universal Design</a:t>
          </a:r>
        </a:p>
      </dgm:t>
    </dgm:pt>
    <dgm:pt modelId="{C02A9544-3FBF-4839-91BE-8D54A16900E7}" type="parTrans" cxnId="{BBF7F8BE-7330-4155-81FB-291E4664D947}">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53804D9A-E3BA-45CD-8F56-9E1BCD0843DA}" type="sibTrans" cxnId="{BBF7F8BE-7330-4155-81FB-291E4664D947}">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E083F650-BE5B-4916-B452-570AD8445319}">
      <dgm:prSet phldrT="[Text]" custT="1"/>
      <dgm:spPr/>
      <dgm:t>
        <a:bodyPr/>
        <a:lstStyle/>
        <a:p>
          <a:r>
            <a:rPr lang="en-US" sz="2800" dirty="0">
              <a:latin typeface="Lato" panose="020F0502020204030203" pitchFamily="34" charset="0"/>
              <a:ea typeface="Lato" panose="020F0502020204030203" pitchFamily="34" charset="0"/>
              <a:cs typeface="Lato" panose="020F0502020204030203" pitchFamily="34" charset="0"/>
            </a:rPr>
            <a:t>Adult Learning Principles</a:t>
          </a:r>
        </a:p>
      </dgm:t>
    </dgm:pt>
    <dgm:pt modelId="{5C147666-F638-439A-B530-B1C1CE7EF241}" type="parTrans" cxnId="{B6AF27A9-888D-4303-9C0F-554DBF0937E9}">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8452E1F9-E49E-4834-82F3-2EC0F779D16A}" type="sibTrans" cxnId="{B6AF27A9-888D-4303-9C0F-554DBF0937E9}">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8C8DC19A-7512-4DBC-8020-FC0528EBE6EF}">
      <dgm:prSet phldrT="[Text]" custT="1"/>
      <dgm:spPr>
        <a:solidFill>
          <a:schemeClr val="tx1">
            <a:lumMod val="65000"/>
            <a:lumOff val="35000"/>
          </a:schemeClr>
        </a:solidFill>
      </dgm:spPr>
      <dgm:t>
        <a:bodyPr/>
        <a:lstStyle/>
        <a:p>
          <a:r>
            <a:rPr lang="en-US" sz="2800" dirty="0">
              <a:latin typeface="Lato" panose="020F0502020204030203" pitchFamily="34" charset="0"/>
              <a:ea typeface="Lato" panose="020F0502020204030203" pitchFamily="34" charset="0"/>
              <a:cs typeface="Lato" panose="020F0502020204030203" pitchFamily="34" charset="0"/>
            </a:rPr>
            <a:t>Trauma-informed Setting</a:t>
          </a:r>
        </a:p>
      </dgm:t>
    </dgm:pt>
    <dgm:pt modelId="{7C15F190-BD5B-4AE4-8CF8-AC715FDEA1FA}" type="parTrans" cxnId="{9FEA6D06-7DF7-4C94-B2E6-64751BAAC5B1}">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F71B2A86-B81B-4F98-A4BE-09E7EDC3B573}" type="sibTrans" cxnId="{9FEA6D06-7DF7-4C94-B2E6-64751BAAC5B1}">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65E042A2-55D6-4033-B0D2-39A7A78DD666}" type="pres">
      <dgm:prSet presAssocID="{18653794-4DA5-44B2-A4DF-0775C2E93FBD}" presName="compositeShape" presStyleCnt="0">
        <dgm:presLayoutVars>
          <dgm:chMax val="7"/>
          <dgm:dir/>
          <dgm:resizeHandles val="exact"/>
        </dgm:presLayoutVars>
      </dgm:prSet>
      <dgm:spPr/>
    </dgm:pt>
    <dgm:pt modelId="{1E37377E-61C6-4010-A1B7-BFB5D62A5C4E}" type="pres">
      <dgm:prSet presAssocID="{18653794-4DA5-44B2-A4DF-0775C2E93FBD}" presName="wedge1" presStyleLbl="node1" presStyleIdx="0" presStyleCnt="3"/>
      <dgm:spPr/>
    </dgm:pt>
    <dgm:pt modelId="{CB517C15-65DA-4220-97C9-7E0CD66CDFD5}" type="pres">
      <dgm:prSet presAssocID="{18653794-4DA5-44B2-A4DF-0775C2E93FBD}" presName="dummy1a" presStyleCnt="0"/>
      <dgm:spPr/>
    </dgm:pt>
    <dgm:pt modelId="{B0E296B4-112E-466C-A6DE-7ED48BCB0D6F}" type="pres">
      <dgm:prSet presAssocID="{18653794-4DA5-44B2-A4DF-0775C2E93FBD}" presName="dummy1b" presStyleCnt="0"/>
      <dgm:spPr/>
    </dgm:pt>
    <dgm:pt modelId="{3A7122BB-75DF-4949-8968-C9DD2D7C7E04}" type="pres">
      <dgm:prSet presAssocID="{18653794-4DA5-44B2-A4DF-0775C2E93FBD}" presName="wedge1Tx" presStyleLbl="node1" presStyleIdx="0" presStyleCnt="3">
        <dgm:presLayoutVars>
          <dgm:chMax val="0"/>
          <dgm:chPref val="0"/>
          <dgm:bulletEnabled val="1"/>
        </dgm:presLayoutVars>
      </dgm:prSet>
      <dgm:spPr/>
    </dgm:pt>
    <dgm:pt modelId="{4C2B4BF8-4B38-4BB6-B3F4-F6E1305DE118}" type="pres">
      <dgm:prSet presAssocID="{18653794-4DA5-44B2-A4DF-0775C2E93FBD}" presName="wedge2" presStyleLbl="node1" presStyleIdx="1" presStyleCnt="3"/>
      <dgm:spPr/>
    </dgm:pt>
    <dgm:pt modelId="{3463B325-41E1-4F30-AACC-F94F7686506C}" type="pres">
      <dgm:prSet presAssocID="{18653794-4DA5-44B2-A4DF-0775C2E93FBD}" presName="dummy2a" presStyleCnt="0"/>
      <dgm:spPr/>
    </dgm:pt>
    <dgm:pt modelId="{B071D4B6-5A47-40C7-A007-1150F681D191}" type="pres">
      <dgm:prSet presAssocID="{18653794-4DA5-44B2-A4DF-0775C2E93FBD}" presName="dummy2b" presStyleCnt="0"/>
      <dgm:spPr/>
    </dgm:pt>
    <dgm:pt modelId="{B465D018-F1D7-4AE5-9A09-430A7AFA6B6E}" type="pres">
      <dgm:prSet presAssocID="{18653794-4DA5-44B2-A4DF-0775C2E93FBD}" presName="wedge2Tx" presStyleLbl="node1" presStyleIdx="1" presStyleCnt="3">
        <dgm:presLayoutVars>
          <dgm:chMax val="0"/>
          <dgm:chPref val="0"/>
          <dgm:bulletEnabled val="1"/>
        </dgm:presLayoutVars>
      </dgm:prSet>
      <dgm:spPr/>
    </dgm:pt>
    <dgm:pt modelId="{662E4FBE-1785-4C5D-B36C-01C480E7B87F}" type="pres">
      <dgm:prSet presAssocID="{18653794-4DA5-44B2-A4DF-0775C2E93FBD}" presName="wedge3" presStyleLbl="node1" presStyleIdx="2" presStyleCnt="3"/>
      <dgm:spPr/>
    </dgm:pt>
    <dgm:pt modelId="{1EC73E24-5009-49B8-85D0-E619CD3C4EE8}" type="pres">
      <dgm:prSet presAssocID="{18653794-4DA5-44B2-A4DF-0775C2E93FBD}" presName="dummy3a" presStyleCnt="0"/>
      <dgm:spPr/>
    </dgm:pt>
    <dgm:pt modelId="{348A3A58-733C-4ACE-82A7-A8E21718DFCD}" type="pres">
      <dgm:prSet presAssocID="{18653794-4DA5-44B2-A4DF-0775C2E93FBD}" presName="dummy3b" presStyleCnt="0"/>
      <dgm:spPr/>
    </dgm:pt>
    <dgm:pt modelId="{6F28A754-8757-4AB0-9279-E0A3B431C1B0}" type="pres">
      <dgm:prSet presAssocID="{18653794-4DA5-44B2-A4DF-0775C2E93FBD}" presName="wedge3Tx" presStyleLbl="node1" presStyleIdx="2" presStyleCnt="3">
        <dgm:presLayoutVars>
          <dgm:chMax val="0"/>
          <dgm:chPref val="0"/>
          <dgm:bulletEnabled val="1"/>
        </dgm:presLayoutVars>
      </dgm:prSet>
      <dgm:spPr/>
    </dgm:pt>
    <dgm:pt modelId="{BD1AAC45-4245-489A-8888-580E6A64EB4D}" type="pres">
      <dgm:prSet presAssocID="{53804D9A-E3BA-45CD-8F56-9E1BCD0843DA}" presName="arrowWedge1" presStyleLbl="fgSibTrans2D1" presStyleIdx="0" presStyleCnt="3"/>
      <dgm:spPr/>
    </dgm:pt>
    <dgm:pt modelId="{46BEB1AE-B7FF-4931-99EA-68CF0F183B83}" type="pres">
      <dgm:prSet presAssocID="{8452E1F9-E49E-4834-82F3-2EC0F779D16A}" presName="arrowWedge2" presStyleLbl="fgSibTrans2D1" presStyleIdx="1" presStyleCnt="3"/>
      <dgm:spPr/>
    </dgm:pt>
    <dgm:pt modelId="{E24D7382-7DE1-4615-B338-D9537A37ACCC}" type="pres">
      <dgm:prSet presAssocID="{F71B2A86-B81B-4F98-A4BE-09E7EDC3B573}" presName="arrowWedge3" presStyleLbl="fgSibTrans2D1" presStyleIdx="2" presStyleCnt="3"/>
      <dgm:spPr>
        <a:solidFill>
          <a:schemeClr val="tx1">
            <a:lumMod val="65000"/>
            <a:lumOff val="35000"/>
          </a:schemeClr>
        </a:solidFill>
      </dgm:spPr>
    </dgm:pt>
  </dgm:ptLst>
  <dgm:cxnLst>
    <dgm:cxn modelId="{9FEA6D06-7DF7-4C94-B2E6-64751BAAC5B1}" srcId="{18653794-4DA5-44B2-A4DF-0775C2E93FBD}" destId="{8C8DC19A-7512-4DBC-8020-FC0528EBE6EF}" srcOrd="2" destOrd="0" parTransId="{7C15F190-BD5B-4AE4-8CF8-AC715FDEA1FA}" sibTransId="{F71B2A86-B81B-4F98-A4BE-09E7EDC3B573}"/>
    <dgm:cxn modelId="{BAD05306-9DD2-4A79-B1F2-3A3B1C47ED6F}" type="presOf" srcId="{8C8DC19A-7512-4DBC-8020-FC0528EBE6EF}" destId="{662E4FBE-1785-4C5D-B36C-01C480E7B87F}" srcOrd="0" destOrd="0" presId="urn:microsoft.com/office/officeart/2005/8/layout/cycle8"/>
    <dgm:cxn modelId="{2C70842B-F8F6-45ED-A567-D7E6A2D2AE2A}" type="presOf" srcId="{18653794-4DA5-44B2-A4DF-0775C2E93FBD}" destId="{65E042A2-55D6-4033-B0D2-39A7A78DD666}" srcOrd="0" destOrd="0" presId="urn:microsoft.com/office/officeart/2005/8/layout/cycle8"/>
    <dgm:cxn modelId="{207B2A40-C007-4677-BAF2-2CCB1BA2D3C7}" type="presOf" srcId="{E083F650-BE5B-4916-B452-570AD8445319}" destId="{B465D018-F1D7-4AE5-9A09-430A7AFA6B6E}" srcOrd="1" destOrd="0" presId="urn:microsoft.com/office/officeart/2005/8/layout/cycle8"/>
    <dgm:cxn modelId="{50A5E056-7F3F-40D7-A7F3-F51A7E2C75C2}" type="presOf" srcId="{8C8DC19A-7512-4DBC-8020-FC0528EBE6EF}" destId="{6F28A754-8757-4AB0-9279-E0A3B431C1B0}" srcOrd="1" destOrd="0" presId="urn:microsoft.com/office/officeart/2005/8/layout/cycle8"/>
    <dgm:cxn modelId="{4F81758C-F3B9-485E-B01C-8BA391D82CAE}" type="presOf" srcId="{57659501-114C-410A-849E-1035DE92A58F}" destId="{1E37377E-61C6-4010-A1B7-BFB5D62A5C4E}" srcOrd="0" destOrd="0" presId="urn:microsoft.com/office/officeart/2005/8/layout/cycle8"/>
    <dgm:cxn modelId="{5387478F-D4D5-4CE6-8EAE-57E6777EA8FC}" type="presOf" srcId="{E083F650-BE5B-4916-B452-570AD8445319}" destId="{4C2B4BF8-4B38-4BB6-B3F4-F6E1305DE118}" srcOrd="0" destOrd="0" presId="urn:microsoft.com/office/officeart/2005/8/layout/cycle8"/>
    <dgm:cxn modelId="{1419229C-DBDF-4948-9F2E-C4D143C9FA5A}" type="presOf" srcId="{57659501-114C-410A-849E-1035DE92A58F}" destId="{3A7122BB-75DF-4949-8968-C9DD2D7C7E04}" srcOrd="1" destOrd="0" presId="urn:microsoft.com/office/officeart/2005/8/layout/cycle8"/>
    <dgm:cxn modelId="{B6AF27A9-888D-4303-9C0F-554DBF0937E9}" srcId="{18653794-4DA5-44B2-A4DF-0775C2E93FBD}" destId="{E083F650-BE5B-4916-B452-570AD8445319}" srcOrd="1" destOrd="0" parTransId="{5C147666-F638-439A-B530-B1C1CE7EF241}" sibTransId="{8452E1F9-E49E-4834-82F3-2EC0F779D16A}"/>
    <dgm:cxn modelId="{BBF7F8BE-7330-4155-81FB-291E4664D947}" srcId="{18653794-4DA5-44B2-A4DF-0775C2E93FBD}" destId="{57659501-114C-410A-849E-1035DE92A58F}" srcOrd="0" destOrd="0" parTransId="{C02A9544-3FBF-4839-91BE-8D54A16900E7}" sibTransId="{53804D9A-E3BA-45CD-8F56-9E1BCD0843DA}"/>
    <dgm:cxn modelId="{FD823328-A650-4A4F-9C42-32A69C013BE4}" type="presParOf" srcId="{65E042A2-55D6-4033-B0D2-39A7A78DD666}" destId="{1E37377E-61C6-4010-A1B7-BFB5D62A5C4E}" srcOrd="0" destOrd="0" presId="urn:microsoft.com/office/officeart/2005/8/layout/cycle8"/>
    <dgm:cxn modelId="{79FB4929-F44E-463C-B50C-812DA62742E5}" type="presParOf" srcId="{65E042A2-55D6-4033-B0D2-39A7A78DD666}" destId="{CB517C15-65DA-4220-97C9-7E0CD66CDFD5}" srcOrd="1" destOrd="0" presId="urn:microsoft.com/office/officeart/2005/8/layout/cycle8"/>
    <dgm:cxn modelId="{6D42A697-53EF-44B3-AC13-1119D8717682}" type="presParOf" srcId="{65E042A2-55D6-4033-B0D2-39A7A78DD666}" destId="{B0E296B4-112E-466C-A6DE-7ED48BCB0D6F}" srcOrd="2" destOrd="0" presId="urn:microsoft.com/office/officeart/2005/8/layout/cycle8"/>
    <dgm:cxn modelId="{B5A61FB5-A7B2-4B24-8733-32D712EE7589}" type="presParOf" srcId="{65E042A2-55D6-4033-B0D2-39A7A78DD666}" destId="{3A7122BB-75DF-4949-8968-C9DD2D7C7E04}" srcOrd="3" destOrd="0" presId="urn:microsoft.com/office/officeart/2005/8/layout/cycle8"/>
    <dgm:cxn modelId="{F35EB841-994A-4AEE-BBC1-6482823FF921}" type="presParOf" srcId="{65E042A2-55D6-4033-B0D2-39A7A78DD666}" destId="{4C2B4BF8-4B38-4BB6-B3F4-F6E1305DE118}" srcOrd="4" destOrd="0" presId="urn:microsoft.com/office/officeart/2005/8/layout/cycle8"/>
    <dgm:cxn modelId="{EFE1A6A4-CB6F-4898-B9B4-7F97ABCA97C2}" type="presParOf" srcId="{65E042A2-55D6-4033-B0D2-39A7A78DD666}" destId="{3463B325-41E1-4F30-AACC-F94F7686506C}" srcOrd="5" destOrd="0" presId="urn:microsoft.com/office/officeart/2005/8/layout/cycle8"/>
    <dgm:cxn modelId="{221156DD-BF64-4A0F-84E1-9BD61E7CA87A}" type="presParOf" srcId="{65E042A2-55D6-4033-B0D2-39A7A78DD666}" destId="{B071D4B6-5A47-40C7-A007-1150F681D191}" srcOrd="6" destOrd="0" presId="urn:microsoft.com/office/officeart/2005/8/layout/cycle8"/>
    <dgm:cxn modelId="{6DB13C5C-B909-4007-B8E2-0AC9C372B90B}" type="presParOf" srcId="{65E042A2-55D6-4033-B0D2-39A7A78DD666}" destId="{B465D018-F1D7-4AE5-9A09-430A7AFA6B6E}" srcOrd="7" destOrd="0" presId="urn:microsoft.com/office/officeart/2005/8/layout/cycle8"/>
    <dgm:cxn modelId="{8968C6B0-0DFC-4F9C-804B-407F8BF7E740}" type="presParOf" srcId="{65E042A2-55D6-4033-B0D2-39A7A78DD666}" destId="{662E4FBE-1785-4C5D-B36C-01C480E7B87F}" srcOrd="8" destOrd="0" presId="urn:microsoft.com/office/officeart/2005/8/layout/cycle8"/>
    <dgm:cxn modelId="{BA9AC7DE-D07F-438D-8522-77E11579757A}" type="presParOf" srcId="{65E042A2-55D6-4033-B0D2-39A7A78DD666}" destId="{1EC73E24-5009-49B8-85D0-E619CD3C4EE8}" srcOrd="9" destOrd="0" presId="urn:microsoft.com/office/officeart/2005/8/layout/cycle8"/>
    <dgm:cxn modelId="{6C9564C1-CAAF-4657-9F65-26EEF9FC7D03}" type="presParOf" srcId="{65E042A2-55D6-4033-B0D2-39A7A78DD666}" destId="{348A3A58-733C-4ACE-82A7-A8E21718DFCD}" srcOrd="10" destOrd="0" presId="urn:microsoft.com/office/officeart/2005/8/layout/cycle8"/>
    <dgm:cxn modelId="{065BF9B4-B8C3-4E9A-82E6-A1C38FC78F4D}" type="presParOf" srcId="{65E042A2-55D6-4033-B0D2-39A7A78DD666}" destId="{6F28A754-8757-4AB0-9279-E0A3B431C1B0}" srcOrd="11" destOrd="0" presId="urn:microsoft.com/office/officeart/2005/8/layout/cycle8"/>
    <dgm:cxn modelId="{3A88D5D7-85F2-45EA-A6DF-415F663AE46A}" type="presParOf" srcId="{65E042A2-55D6-4033-B0D2-39A7A78DD666}" destId="{BD1AAC45-4245-489A-8888-580E6A64EB4D}" srcOrd="12" destOrd="0" presId="urn:microsoft.com/office/officeart/2005/8/layout/cycle8"/>
    <dgm:cxn modelId="{8E0D0DD2-C41C-4634-9A6D-EAD3FDC58919}" type="presParOf" srcId="{65E042A2-55D6-4033-B0D2-39A7A78DD666}" destId="{46BEB1AE-B7FF-4931-99EA-68CF0F183B83}" srcOrd="13" destOrd="0" presId="urn:microsoft.com/office/officeart/2005/8/layout/cycle8"/>
    <dgm:cxn modelId="{E0C60D02-3458-4D2B-ADE8-2C66BF69C2B1}" type="presParOf" srcId="{65E042A2-55D6-4033-B0D2-39A7A78DD666}" destId="{E24D7382-7DE1-4615-B338-D9537A37ACC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53794-4DA5-44B2-A4DF-0775C2E93FBD}" type="doc">
      <dgm:prSet loTypeId="urn:microsoft.com/office/officeart/2005/8/layout/cycle8" loCatId="cycle" qsTypeId="urn:microsoft.com/office/officeart/2005/8/quickstyle/simple1" qsCatId="simple" csTypeId="urn:microsoft.com/office/officeart/2005/8/colors/colorful1" csCatId="colorful" phldr="1"/>
      <dgm:spPr/>
    </dgm:pt>
    <dgm:pt modelId="{57659501-114C-410A-849E-1035DE92A58F}">
      <dgm:prSet phldrT="[Text]" custT="1"/>
      <dgm:spPr/>
      <dgm:t>
        <a:bodyPr/>
        <a:lstStyle/>
        <a:p>
          <a:r>
            <a:rPr lang="en-US" sz="2800" dirty="0">
              <a:latin typeface="Lato" panose="020F0502020204030203" pitchFamily="34" charset="0"/>
              <a:ea typeface="Lato" panose="020F0502020204030203" pitchFamily="34" charset="0"/>
              <a:cs typeface="Lato" panose="020F0502020204030203" pitchFamily="34" charset="0"/>
            </a:rPr>
            <a:t>Universal Design for Learning</a:t>
          </a:r>
        </a:p>
      </dgm:t>
    </dgm:pt>
    <dgm:pt modelId="{C02A9544-3FBF-4839-91BE-8D54A16900E7}" type="parTrans" cxnId="{BBF7F8BE-7330-4155-81FB-291E4664D947}">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53804D9A-E3BA-45CD-8F56-9E1BCD0843DA}" type="sibTrans" cxnId="{BBF7F8BE-7330-4155-81FB-291E4664D947}">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E083F650-BE5B-4916-B452-570AD8445319}">
      <dgm:prSet phldrT="[Text]" custT="1"/>
      <dgm:spPr/>
      <dgm:t>
        <a:bodyPr/>
        <a:lstStyle/>
        <a:p>
          <a:r>
            <a:rPr lang="en-US" sz="2800" dirty="0">
              <a:latin typeface="Lato" panose="020F0502020204030203" pitchFamily="34" charset="0"/>
              <a:ea typeface="Lato" panose="020F0502020204030203" pitchFamily="34" charset="0"/>
              <a:cs typeface="Lato" panose="020F0502020204030203" pitchFamily="34" charset="0"/>
            </a:rPr>
            <a:t>Adult Learning Principles</a:t>
          </a:r>
        </a:p>
      </dgm:t>
    </dgm:pt>
    <dgm:pt modelId="{5C147666-F638-439A-B530-B1C1CE7EF241}" type="parTrans" cxnId="{B6AF27A9-888D-4303-9C0F-554DBF0937E9}">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8452E1F9-E49E-4834-82F3-2EC0F779D16A}" type="sibTrans" cxnId="{B6AF27A9-888D-4303-9C0F-554DBF0937E9}">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8C8DC19A-7512-4DBC-8020-FC0528EBE6EF}">
      <dgm:prSet phldrT="[Text]" custT="1"/>
      <dgm:spPr>
        <a:solidFill>
          <a:schemeClr val="tx1">
            <a:lumMod val="65000"/>
            <a:lumOff val="35000"/>
          </a:schemeClr>
        </a:solidFill>
      </dgm:spPr>
      <dgm:t>
        <a:bodyPr/>
        <a:lstStyle/>
        <a:p>
          <a:r>
            <a:rPr lang="en-US" sz="2800" dirty="0">
              <a:latin typeface="Lato" panose="020F0502020204030203" pitchFamily="34" charset="0"/>
              <a:ea typeface="Lato" panose="020F0502020204030203" pitchFamily="34" charset="0"/>
              <a:cs typeface="Lato" panose="020F0502020204030203" pitchFamily="34" charset="0"/>
            </a:rPr>
            <a:t>Trauma-informed Setting</a:t>
          </a:r>
        </a:p>
      </dgm:t>
    </dgm:pt>
    <dgm:pt modelId="{7C15F190-BD5B-4AE4-8CF8-AC715FDEA1FA}" type="parTrans" cxnId="{9FEA6D06-7DF7-4C94-B2E6-64751BAAC5B1}">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F71B2A86-B81B-4F98-A4BE-09E7EDC3B573}" type="sibTrans" cxnId="{9FEA6D06-7DF7-4C94-B2E6-64751BAAC5B1}">
      <dgm:prSet/>
      <dgm:spPr/>
      <dgm:t>
        <a:bodyPr/>
        <a:lstStyle/>
        <a:p>
          <a:endParaRPr lang="en-US" sz="2800">
            <a:latin typeface="Lato" panose="020F0502020204030203" pitchFamily="34" charset="0"/>
            <a:ea typeface="Lato" panose="020F0502020204030203" pitchFamily="34" charset="0"/>
            <a:cs typeface="Lato" panose="020F0502020204030203" pitchFamily="34" charset="0"/>
          </a:endParaRPr>
        </a:p>
      </dgm:t>
    </dgm:pt>
    <dgm:pt modelId="{65E042A2-55D6-4033-B0D2-39A7A78DD666}" type="pres">
      <dgm:prSet presAssocID="{18653794-4DA5-44B2-A4DF-0775C2E93FBD}" presName="compositeShape" presStyleCnt="0">
        <dgm:presLayoutVars>
          <dgm:chMax val="7"/>
          <dgm:dir/>
          <dgm:resizeHandles val="exact"/>
        </dgm:presLayoutVars>
      </dgm:prSet>
      <dgm:spPr/>
    </dgm:pt>
    <dgm:pt modelId="{1E37377E-61C6-4010-A1B7-BFB5D62A5C4E}" type="pres">
      <dgm:prSet presAssocID="{18653794-4DA5-44B2-A4DF-0775C2E93FBD}" presName="wedge1" presStyleLbl="node1" presStyleIdx="0" presStyleCnt="3"/>
      <dgm:spPr/>
    </dgm:pt>
    <dgm:pt modelId="{CB517C15-65DA-4220-97C9-7E0CD66CDFD5}" type="pres">
      <dgm:prSet presAssocID="{18653794-4DA5-44B2-A4DF-0775C2E93FBD}" presName="dummy1a" presStyleCnt="0"/>
      <dgm:spPr/>
    </dgm:pt>
    <dgm:pt modelId="{B0E296B4-112E-466C-A6DE-7ED48BCB0D6F}" type="pres">
      <dgm:prSet presAssocID="{18653794-4DA5-44B2-A4DF-0775C2E93FBD}" presName="dummy1b" presStyleCnt="0"/>
      <dgm:spPr/>
    </dgm:pt>
    <dgm:pt modelId="{3A7122BB-75DF-4949-8968-C9DD2D7C7E04}" type="pres">
      <dgm:prSet presAssocID="{18653794-4DA5-44B2-A4DF-0775C2E93FBD}" presName="wedge1Tx" presStyleLbl="node1" presStyleIdx="0" presStyleCnt="3">
        <dgm:presLayoutVars>
          <dgm:chMax val="0"/>
          <dgm:chPref val="0"/>
          <dgm:bulletEnabled val="1"/>
        </dgm:presLayoutVars>
      </dgm:prSet>
      <dgm:spPr/>
    </dgm:pt>
    <dgm:pt modelId="{4C2B4BF8-4B38-4BB6-B3F4-F6E1305DE118}" type="pres">
      <dgm:prSet presAssocID="{18653794-4DA5-44B2-A4DF-0775C2E93FBD}" presName="wedge2" presStyleLbl="node1" presStyleIdx="1" presStyleCnt="3"/>
      <dgm:spPr/>
    </dgm:pt>
    <dgm:pt modelId="{3463B325-41E1-4F30-AACC-F94F7686506C}" type="pres">
      <dgm:prSet presAssocID="{18653794-4DA5-44B2-A4DF-0775C2E93FBD}" presName="dummy2a" presStyleCnt="0"/>
      <dgm:spPr/>
    </dgm:pt>
    <dgm:pt modelId="{B071D4B6-5A47-40C7-A007-1150F681D191}" type="pres">
      <dgm:prSet presAssocID="{18653794-4DA5-44B2-A4DF-0775C2E93FBD}" presName="dummy2b" presStyleCnt="0"/>
      <dgm:spPr/>
    </dgm:pt>
    <dgm:pt modelId="{B465D018-F1D7-4AE5-9A09-430A7AFA6B6E}" type="pres">
      <dgm:prSet presAssocID="{18653794-4DA5-44B2-A4DF-0775C2E93FBD}" presName="wedge2Tx" presStyleLbl="node1" presStyleIdx="1" presStyleCnt="3">
        <dgm:presLayoutVars>
          <dgm:chMax val="0"/>
          <dgm:chPref val="0"/>
          <dgm:bulletEnabled val="1"/>
        </dgm:presLayoutVars>
      </dgm:prSet>
      <dgm:spPr/>
    </dgm:pt>
    <dgm:pt modelId="{662E4FBE-1785-4C5D-B36C-01C480E7B87F}" type="pres">
      <dgm:prSet presAssocID="{18653794-4DA5-44B2-A4DF-0775C2E93FBD}" presName="wedge3" presStyleLbl="node1" presStyleIdx="2" presStyleCnt="3"/>
      <dgm:spPr/>
    </dgm:pt>
    <dgm:pt modelId="{1EC73E24-5009-49B8-85D0-E619CD3C4EE8}" type="pres">
      <dgm:prSet presAssocID="{18653794-4DA5-44B2-A4DF-0775C2E93FBD}" presName="dummy3a" presStyleCnt="0"/>
      <dgm:spPr/>
    </dgm:pt>
    <dgm:pt modelId="{348A3A58-733C-4ACE-82A7-A8E21718DFCD}" type="pres">
      <dgm:prSet presAssocID="{18653794-4DA5-44B2-A4DF-0775C2E93FBD}" presName="dummy3b" presStyleCnt="0"/>
      <dgm:spPr/>
    </dgm:pt>
    <dgm:pt modelId="{6F28A754-8757-4AB0-9279-E0A3B431C1B0}" type="pres">
      <dgm:prSet presAssocID="{18653794-4DA5-44B2-A4DF-0775C2E93FBD}" presName="wedge3Tx" presStyleLbl="node1" presStyleIdx="2" presStyleCnt="3">
        <dgm:presLayoutVars>
          <dgm:chMax val="0"/>
          <dgm:chPref val="0"/>
          <dgm:bulletEnabled val="1"/>
        </dgm:presLayoutVars>
      </dgm:prSet>
      <dgm:spPr/>
    </dgm:pt>
    <dgm:pt modelId="{BD1AAC45-4245-489A-8888-580E6A64EB4D}" type="pres">
      <dgm:prSet presAssocID="{53804D9A-E3BA-45CD-8F56-9E1BCD0843DA}" presName="arrowWedge1" presStyleLbl="fgSibTrans2D1" presStyleIdx="0" presStyleCnt="3"/>
      <dgm:spPr/>
    </dgm:pt>
    <dgm:pt modelId="{46BEB1AE-B7FF-4931-99EA-68CF0F183B83}" type="pres">
      <dgm:prSet presAssocID="{8452E1F9-E49E-4834-82F3-2EC0F779D16A}" presName="arrowWedge2" presStyleLbl="fgSibTrans2D1" presStyleIdx="1" presStyleCnt="3"/>
      <dgm:spPr/>
    </dgm:pt>
    <dgm:pt modelId="{E24D7382-7DE1-4615-B338-D9537A37ACCC}" type="pres">
      <dgm:prSet presAssocID="{F71B2A86-B81B-4F98-A4BE-09E7EDC3B573}" presName="arrowWedge3" presStyleLbl="fgSibTrans2D1" presStyleIdx="2" presStyleCnt="3"/>
      <dgm:spPr>
        <a:solidFill>
          <a:schemeClr val="tx1">
            <a:lumMod val="65000"/>
            <a:lumOff val="35000"/>
          </a:schemeClr>
        </a:solidFill>
      </dgm:spPr>
    </dgm:pt>
  </dgm:ptLst>
  <dgm:cxnLst>
    <dgm:cxn modelId="{9FEA6D06-7DF7-4C94-B2E6-64751BAAC5B1}" srcId="{18653794-4DA5-44B2-A4DF-0775C2E93FBD}" destId="{8C8DC19A-7512-4DBC-8020-FC0528EBE6EF}" srcOrd="2" destOrd="0" parTransId="{7C15F190-BD5B-4AE4-8CF8-AC715FDEA1FA}" sibTransId="{F71B2A86-B81B-4F98-A4BE-09E7EDC3B573}"/>
    <dgm:cxn modelId="{BAD05306-9DD2-4A79-B1F2-3A3B1C47ED6F}" type="presOf" srcId="{8C8DC19A-7512-4DBC-8020-FC0528EBE6EF}" destId="{662E4FBE-1785-4C5D-B36C-01C480E7B87F}" srcOrd="0" destOrd="0" presId="urn:microsoft.com/office/officeart/2005/8/layout/cycle8"/>
    <dgm:cxn modelId="{2C70842B-F8F6-45ED-A567-D7E6A2D2AE2A}" type="presOf" srcId="{18653794-4DA5-44B2-A4DF-0775C2E93FBD}" destId="{65E042A2-55D6-4033-B0D2-39A7A78DD666}" srcOrd="0" destOrd="0" presId="urn:microsoft.com/office/officeart/2005/8/layout/cycle8"/>
    <dgm:cxn modelId="{207B2A40-C007-4677-BAF2-2CCB1BA2D3C7}" type="presOf" srcId="{E083F650-BE5B-4916-B452-570AD8445319}" destId="{B465D018-F1D7-4AE5-9A09-430A7AFA6B6E}" srcOrd="1" destOrd="0" presId="urn:microsoft.com/office/officeart/2005/8/layout/cycle8"/>
    <dgm:cxn modelId="{50A5E056-7F3F-40D7-A7F3-F51A7E2C75C2}" type="presOf" srcId="{8C8DC19A-7512-4DBC-8020-FC0528EBE6EF}" destId="{6F28A754-8757-4AB0-9279-E0A3B431C1B0}" srcOrd="1" destOrd="0" presId="urn:microsoft.com/office/officeart/2005/8/layout/cycle8"/>
    <dgm:cxn modelId="{4F81758C-F3B9-485E-B01C-8BA391D82CAE}" type="presOf" srcId="{57659501-114C-410A-849E-1035DE92A58F}" destId="{1E37377E-61C6-4010-A1B7-BFB5D62A5C4E}" srcOrd="0" destOrd="0" presId="urn:microsoft.com/office/officeart/2005/8/layout/cycle8"/>
    <dgm:cxn modelId="{5387478F-D4D5-4CE6-8EAE-57E6777EA8FC}" type="presOf" srcId="{E083F650-BE5B-4916-B452-570AD8445319}" destId="{4C2B4BF8-4B38-4BB6-B3F4-F6E1305DE118}" srcOrd="0" destOrd="0" presId="urn:microsoft.com/office/officeart/2005/8/layout/cycle8"/>
    <dgm:cxn modelId="{1419229C-DBDF-4948-9F2E-C4D143C9FA5A}" type="presOf" srcId="{57659501-114C-410A-849E-1035DE92A58F}" destId="{3A7122BB-75DF-4949-8968-C9DD2D7C7E04}" srcOrd="1" destOrd="0" presId="urn:microsoft.com/office/officeart/2005/8/layout/cycle8"/>
    <dgm:cxn modelId="{B6AF27A9-888D-4303-9C0F-554DBF0937E9}" srcId="{18653794-4DA5-44B2-A4DF-0775C2E93FBD}" destId="{E083F650-BE5B-4916-B452-570AD8445319}" srcOrd="1" destOrd="0" parTransId="{5C147666-F638-439A-B530-B1C1CE7EF241}" sibTransId="{8452E1F9-E49E-4834-82F3-2EC0F779D16A}"/>
    <dgm:cxn modelId="{BBF7F8BE-7330-4155-81FB-291E4664D947}" srcId="{18653794-4DA5-44B2-A4DF-0775C2E93FBD}" destId="{57659501-114C-410A-849E-1035DE92A58F}" srcOrd="0" destOrd="0" parTransId="{C02A9544-3FBF-4839-91BE-8D54A16900E7}" sibTransId="{53804D9A-E3BA-45CD-8F56-9E1BCD0843DA}"/>
    <dgm:cxn modelId="{FD823328-A650-4A4F-9C42-32A69C013BE4}" type="presParOf" srcId="{65E042A2-55D6-4033-B0D2-39A7A78DD666}" destId="{1E37377E-61C6-4010-A1B7-BFB5D62A5C4E}" srcOrd="0" destOrd="0" presId="urn:microsoft.com/office/officeart/2005/8/layout/cycle8"/>
    <dgm:cxn modelId="{79FB4929-F44E-463C-B50C-812DA62742E5}" type="presParOf" srcId="{65E042A2-55D6-4033-B0D2-39A7A78DD666}" destId="{CB517C15-65DA-4220-97C9-7E0CD66CDFD5}" srcOrd="1" destOrd="0" presId="urn:microsoft.com/office/officeart/2005/8/layout/cycle8"/>
    <dgm:cxn modelId="{6D42A697-53EF-44B3-AC13-1119D8717682}" type="presParOf" srcId="{65E042A2-55D6-4033-B0D2-39A7A78DD666}" destId="{B0E296B4-112E-466C-A6DE-7ED48BCB0D6F}" srcOrd="2" destOrd="0" presId="urn:microsoft.com/office/officeart/2005/8/layout/cycle8"/>
    <dgm:cxn modelId="{B5A61FB5-A7B2-4B24-8733-32D712EE7589}" type="presParOf" srcId="{65E042A2-55D6-4033-B0D2-39A7A78DD666}" destId="{3A7122BB-75DF-4949-8968-C9DD2D7C7E04}" srcOrd="3" destOrd="0" presId="urn:microsoft.com/office/officeart/2005/8/layout/cycle8"/>
    <dgm:cxn modelId="{F35EB841-994A-4AEE-BBC1-6482823FF921}" type="presParOf" srcId="{65E042A2-55D6-4033-B0D2-39A7A78DD666}" destId="{4C2B4BF8-4B38-4BB6-B3F4-F6E1305DE118}" srcOrd="4" destOrd="0" presId="urn:microsoft.com/office/officeart/2005/8/layout/cycle8"/>
    <dgm:cxn modelId="{EFE1A6A4-CB6F-4898-B9B4-7F97ABCA97C2}" type="presParOf" srcId="{65E042A2-55D6-4033-B0D2-39A7A78DD666}" destId="{3463B325-41E1-4F30-AACC-F94F7686506C}" srcOrd="5" destOrd="0" presId="urn:microsoft.com/office/officeart/2005/8/layout/cycle8"/>
    <dgm:cxn modelId="{221156DD-BF64-4A0F-84E1-9BD61E7CA87A}" type="presParOf" srcId="{65E042A2-55D6-4033-B0D2-39A7A78DD666}" destId="{B071D4B6-5A47-40C7-A007-1150F681D191}" srcOrd="6" destOrd="0" presId="urn:microsoft.com/office/officeart/2005/8/layout/cycle8"/>
    <dgm:cxn modelId="{6DB13C5C-B909-4007-B8E2-0AC9C372B90B}" type="presParOf" srcId="{65E042A2-55D6-4033-B0D2-39A7A78DD666}" destId="{B465D018-F1D7-4AE5-9A09-430A7AFA6B6E}" srcOrd="7" destOrd="0" presId="urn:microsoft.com/office/officeart/2005/8/layout/cycle8"/>
    <dgm:cxn modelId="{8968C6B0-0DFC-4F9C-804B-407F8BF7E740}" type="presParOf" srcId="{65E042A2-55D6-4033-B0D2-39A7A78DD666}" destId="{662E4FBE-1785-4C5D-B36C-01C480E7B87F}" srcOrd="8" destOrd="0" presId="urn:microsoft.com/office/officeart/2005/8/layout/cycle8"/>
    <dgm:cxn modelId="{BA9AC7DE-D07F-438D-8522-77E11579757A}" type="presParOf" srcId="{65E042A2-55D6-4033-B0D2-39A7A78DD666}" destId="{1EC73E24-5009-49B8-85D0-E619CD3C4EE8}" srcOrd="9" destOrd="0" presId="urn:microsoft.com/office/officeart/2005/8/layout/cycle8"/>
    <dgm:cxn modelId="{6C9564C1-CAAF-4657-9F65-26EEF9FC7D03}" type="presParOf" srcId="{65E042A2-55D6-4033-B0D2-39A7A78DD666}" destId="{348A3A58-733C-4ACE-82A7-A8E21718DFCD}" srcOrd="10" destOrd="0" presId="urn:microsoft.com/office/officeart/2005/8/layout/cycle8"/>
    <dgm:cxn modelId="{065BF9B4-B8C3-4E9A-82E6-A1C38FC78F4D}" type="presParOf" srcId="{65E042A2-55D6-4033-B0D2-39A7A78DD666}" destId="{6F28A754-8757-4AB0-9279-E0A3B431C1B0}" srcOrd="11" destOrd="0" presId="urn:microsoft.com/office/officeart/2005/8/layout/cycle8"/>
    <dgm:cxn modelId="{3A88D5D7-85F2-45EA-A6DF-415F663AE46A}" type="presParOf" srcId="{65E042A2-55D6-4033-B0D2-39A7A78DD666}" destId="{BD1AAC45-4245-489A-8888-580E6A64EB4D}" srcOrd="12" destOrd="0" presId="urn:microsoft.com/office/officeart/2005/8/layout/cycle8"/>
    <dgm:cxn modelId="{8E0D0DD2-C41C-4634-9A6D-EAD3FDC58919}" type="presParOf" srcId="{65E042A2-55D6-4033-B0D2-39A7A78DD666}" destId="{46BEB1AE-B7FF-4931-99EA-68CF0F183B83}" srcOrd="13" destOrd="0" presId="urn:microsoft.com/office/officeart/2005/8/layout/cycle8"/>
    <dgm:cxn modelId="{E0C60D02-3458-4D2B-ADE8-2C66BF69C2B1}" type="presParOf" srcId="{65E042A2-55D6-4033-B0D2-39A7A78DD666}" destId="{E24D7382-7DE1-4615-B338-D9537A37ACC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7377E-61C6-4010-A1B7-BFB5D62A5C4E}">
      <dsp:nvSpPr>
        <dsp:cNvPr id="0" name=""/>
        <dsp:cNvSpPr/>
      </dsp:nvSpPr>
      <dsp:spPr>
        <a:xfrm>
          <a:off x="1918024" y="362415"/>
          <a:ext cx="4683517" cy="4683517"/>
        </a:xfrm>
        <a:prstGeom prst="pie">
          <a:avLst>
            <a:gd name="adj1" fmla="val 16200000"/>
            <a:gd name="adj2" fmla="val 180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ato" panose="020F0502020204030203" pitchFamily="34" charset="0"/>
              <a:ea typeface="Lato" panose="020F0502020204030203" pitchFamily="34" charset="0"/>
              <a:cs typeface="Lato" panose="020F0502020204030203" pitchFamily="34" charset="0"/>
            </a:rPr>
            <a:t>Universal Design</a:t>
          </a:r>
        </a:p>
      </dsp:txBody>
      <dsp:txXfrm>
        <a:off x="4386349" y="1354874"/>
        <a:ext cx="1672684" cy="1393904"/>
      </dsp:txXfrm>
    </dsp:sp>
    <dsp:sp modelId="{4C2B4BF8-4B38-4BB6-B3F4-F6E1305DE118}">
      <dsp:nvSpPr>
        <dsp:cNvPr id="0" name=""/>
        <dsp:cNvSpPr/>
      </dsp:nvSpPr>
      <dsp:spPr>
        <a:xfrm>
          <a:off x="1821566" y="529683"/>
          <a:ext cx="4683517" cy="4683517"/>
        </a:xfrm>
        <a:prstGeom prst="pie">
          <a:avLst>
            <a:gd name="adj1" fmla="val 1800000"/>
            <a:gd name="adj2" fmla="val 900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ato" panose="020F0502020204030203" pitchFamily="34" charset="0"/>
              <a:ea typeface="Lato" panose="020F0502020204030203" pitchFamily="34" charset="0"/>
              <a:cs typeface="Lato" panose="020F0502020204030203" pitchFamily="34" charset="0"/>
            </a:rPr>
            <a:t>Adult Learning Principles</a:t>
          </a:r>
        </a:p>
      </dsp:txBody>
      <dsp:txXfrm>
        <a:off x="2936689" y="3568394"/>
        <a:ext cx="2509027" cy="1226635"/>
      </dsp:txXfrm>
    </dsp:sp>
    <dsp:sp modelId="{662E4FBE-1785-4C5D-B36C-01C480E7B87F}">
      <dsp:nvSpPr>
        <dsp:cNvPr id="0" name=""/>
        <dsp:cNvSpPr/>
      </dsp:nvSpPr>
      <dsp:spPr>
        <a:xfrm>
          <a:off x="1725108" y="362415"/>
          <a:ext cx="4683517" cy="4683517"/>
        </a:xfrm>
        <a:prstGeom prst="pie">
          <a:avLst>
            <a:gd name="adj1" fmla="val 9000000"/>
            <a:gd name="adj2" fmla="val 16200000"/>
          </a:avLst>
        </a:prstGeom>
        <a:solidFill>
          <a:schemeClr val="tx1">
            <a:lumMod val="65000"/>
            <a:lumOff val="3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ato" panose="020F0502020204030203" pitchFamily="34" charset="0"/>
              <a:ea typeface="Lato" panose="020F0502020204030203" pitchFamily="34" charset="0"/>
              <a:cs typeface="Lato" panose="020F0502020204030203" pitchFamily="34" charset="0"/>
            </a:rPr>
            <a:t>Trauma-informed Setting</a:t>
          </a:r>
        </a:p>
      </dsp:txBody>
      <dsp:txXfrm>
        <a:off x="2267615" y="1354874"/>
        <a:ext cx="1672684" cy="1393904"/>
      </dsp:txXfrm>
    </dsp:sp>
    <dsp:sp modelId="{BD1AAC45-4245-489A-8888-580E6A64EB4D}">
      <dsp:nvSpPr>
        <dsp:cNvPr id="0" name=""/>
        <dsp:cNvSpPr/>
      </dsp:nvSpPr>
      <dsp:spPr>
        <a:xfrm>
          <a:off x="1628478" y="72482"/>
          <a:ext cx="5263381" cy="526338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EB1AE-B7FF-4931-99EA-68CF0F183B83}">
      <dsp:nvSpPr>
        <dsp:cNvPr id="0" name=""/>
        <dsp:cNvSpPr/>
      </dsp:nvSpPr>
      <dsp:spPr>
        <a:xfrm>
          <a:off x="1531634" y="239455"/>
          <a:ext cx="5263381" cy="526338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4D7382-7DE1-4615-B338-D9537A37ACCC}">
      <dsp:nvSpPr>
        <dsp:cNvPr id="0" name=""/>
        <dsp:cNvSpPr/>
      </dsp:nvSpPr>
      <dsp:spPr>
        <a:xfrm>
          <a:off x="1434789" y="72482"/>
          <a:ext cx="5263381" cy="5263381"/>
        </a:xfrm>
        <a:prstGeom prst="circularArrow">
          <a:avLst>
            <a:gd name="adj1" fmla="val 5085"/>
            <a:gd name="adj2" fmla="val 327528"/>
            <a:gd name="adj3" fmla="val 15873039"/>
            <a:gd name="adj4" fmla="val 9000000"/>
            <a:gd name="adj5" fmla="val 5932"/>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7377E-61C6-4010-A1B7-BFB5D62A5C4E}">
      <dsp:nvSpPr>
        <dsp:cNvPr id="0" name=""/>
        <dsp:cNvSpPr/>
      </dsp:nvSpPr>
      <dsp:spPr>
        <a:xfrm>
          <a:off x="1918024" y="362415"/>
          <a:ext cx="4683517" cy="4683517"/>
        </a:xfrm>
        <a:prstGeom prst="pie">
          <a:avLst>
            <a:gd name="adj1" fmla="val 16200000"/>
            <a:gd name="adj2" fmla="val 180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ato" panose="020F0502020204030203" pitchFamily="34" charset="0"/>
              <a:ea typeface="Lato" panose="020F0502020204030203" pitchFamily="34" charset="0"/>
              <a:cs typeface="Lato" panose="020F0502020204030203" pitchFamily="34" charset="0"/>
            </a:rPr>
            <a:t>Universal Design for Learning</a:t>
          </a:r>
        </a:p>
      </dsp:txBody>
      <dsp:txXfrm>
        <a:off x="4386349" y="1354874"/>
        <a:ext cx="1672684" cy="1393904"/>
      </dsp:txXfrm>
    </dsp:sp>
    <dsp:sp modelId="{4C2B4BF8-4B38-4BB6-B3F4-F6E1305DE118}">
      <dsp:nvSpPr>
        <dsp:cNvPr id="0" name=""/>
        <dsp:cNvSpPr/>
      </dsp:nvSpPr>
      <dsp:spPr>
        <a:xfrm>
          <a:off x="1821566" y="529683"/>
          <a:ext cx="4683517" cy="4683517"/>
        </a:xfrm>
        <a:prstGeom prst="pie">
          <a:avLst>
            <a:gd name="adj1" fmla="val 1800000"/>
            <a:gd name="adj2" fmla="val 900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ato" panose="020F0502020204030203" pitchFamily="34" charset="0"/>
              <a:ea typeface="Lato" panose="020F0502020204030203" pitchFamily="34" charset="0"/>
              <a:cs typeface="Lato" panose="020F0502020204030203" pitchFamily="34" charset="0"/>
            </a:rPr>
            <a:t>Adult Learning Principles</a:t>
          </a:r>
        </a:p>
      </dsp:txBody>
      <dsp:txXfrm>
        <a:off x="2936689" y="3568394"/>
        <a:ext cx="2509027" cy="1226635"/>
      </dsp:txXfrm>
    </dsp:sp>
    <dsp:sp modelId="{662E4FBE-1785-4C5D-B36C-01C480E7B87F}">
      <dsp:nvSpPr>
        <dsp:cNvPr id="0" name=""/>
        <dsp:cNvSpPr/>
      </dsp:nvSpPr>
      <dsp:spPr>
        <a:xfrm>
          <a:off x="1725108" y="362415"/>
          <a:ext cx="4683517" cy="4683517"/>
        </a:xfrm>
        <a:prstGeom prst="pie">
          <a:avLst>
            <a:gd name="adj1" fmla="val 9000000"/>
            <a:gd name="adj2" fmla="val 16200000"/>
          </a:avLst>
        </a:prstGeom>
        <a:solidFill>
          <a:schemeClr val="tx1">
            <a:lumMod val="65000"/>
            <a:lumOff val="3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ato" panose="020F0502020204030203" pitchFamily="34" charset="0"/>
              <a:ea typeface="Lato" panose="020F0502020204030203" pitchFamily="34" charset="0"/>
              <a:cs typeface="Lato" panose="020F0502020204030203" pitchFamily="34" charset="0"/>
            </a:rPr>
            <a:t>Trauma-informed Setting</a:t>
          </a:r>
        </a:p>
      </dsp:txBody>
      <dsp:txXfrm>
        <a:off x="2267615" y="1354874"/>
        <a:ext cx="1672684" cy="1393904"/>
      </dsp:txXfrm>
    </dsp:sp>
    <dsp:sp modelId="{BD1AAC45-4245-489A-8888-580E6A64EB4D}">
      <dsp:nvSpPr>
        <dsp:cNvPr id="0" name=""/>
        <dsp:cNvSpPr/>
      </dsp:nvSpPr>
      <dsp:spPr>
        <a:xfrm>
          <a:off x="1628478" y="72482"/>
          <a:ext cx="5263381" cy="526338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EB1AE-B7FF-4931-99EA-68CF0F183B83}">
      <dsp:nvSpPr>
        <dsp:cNvPr id="0" name=""/>
        <dsp:cNvSpPr/>
      </dsp:nvSpPr>
      <dsp:spPr>
        <a:xfrm>
          <a:off x="1531634" y="239455"/>
          <a:ext cx="5263381" cy="526338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4D7382-7DE1-4615-B338-D9537A37ACCC}">
      <dsp:nvSpPr>
        <dsp:cNvPr id="0" name=""/>
        <dsp:cNvSpPr/>
      </dsp:nvSpPr>
      <dsp:spPr>
        <a:xfrm>
          <a:off x="1434789" y="72482"/>
          <a:ext cx="5263381" cy="5263381"/>
        </a:xfrm>
        <a:prstGeom prst="circularArrow">
          <a:avLst>
            <a:gd name="adj1" fmla="val 5085"/>
            <a:gd name="adj2" fmla="val 327528"/>
            <a:gd name="adj3" fmla="val 15873039"/>
            <a:gd name="adj4" fmla="val 9000000"/>
            <a:gd name="adj5" fmla="val 5932"/>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FE571E-CADE-4061-87E1-A7747A341E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2E6A8-A0F6-418E-A3BC-3F6095DD1D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97EE83-3D6E-40AE-81B9-C21DE2FD41C0}" type="datetimeFigureOut">
              <a:rPr lang="en-US" smtClean="0"/>
              <a:t>3/6/2023</a:t>
            </a:fld>
            <a:endParaRPr lang="en-US"/>
          </a:p>
        </p:txBody>
      </p:sp>
      <p:sp>
        <p:nvSpPr>
          <p:cNvPr id="4" name="Footer Placeholder 3">
            <a:extLst>
              <a:ext uri="{FF2B5EF4-FFF2-40B4-BE49-F238E27FC236}">
                <a16:creationId xmlns:a16="http://schemas.microsoft.com/office/drawing/2014/main" id="{77811CF1-53D6-4987-806A-849864FF0F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25120B-3F72-4A99-B710-62701FD95B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733FD-1206-4F4F-932B-43F1137B8B95}" type="slidenum">
              <a:rPr lang="en-US" smtClean="0"/>
              <a:t>‹#›</a:t>
            </a:fld>
            <a:endParaRPr lang="en-US"/>
          </a:p>
        </p:txBody>
      </p:sp>
    </p:spTree>
    <p:extLst>
      <p:ext uri="{BB962C8B-B14F-4D97-AF65-F5344CB8AC3E}">
        <p14:creationId xmlns:p14="http://schemas.microsoft.com/office/powerpoint/2010/main" val="275435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B1B9D-5FD8-46B1-A173-F00497598741}" type="datetimeFigureOut">
              <a:rPr lang="en-US" smtClean="0"/>
              <a:t>3/6/2023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42BC-A7BD-4276-975D-6351998F7C85}" type="slidenum">
              <a:rPr lang="en-US" smtClean="0"/>
              <a:t>‹#›</a:t>
            </a:fld>
            <a:endParaRPr lang="en-US" dirty="0"/>
          </a:p>
        </p:txBody>
      </p:sp>
    </p:spTree>
    <p:extLst>
      <p:ext uri="{BB962C8B-B14F-4D97-AF65-F5344CB8AC3E}">
        <p14:creationId xmlns:p14="http://schemas.microsoft.com/office/powerpoint/2010/main" val="234448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self</a:t>
            </a:r>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a:t>
            </a:fld>
            <a:endParaRPr lang="en-US" dirty="0"/>
          </a:p>
        </p:txBody>
      </p:sp>
    </p:spTree>
    <p:extLst>
      <p:ext uri="{BB962C8B-B14F-4D97-AF65-F5344CB8AC3E}">
        <p14:creationId xmlns:p14="http://schemas.microsoft.com/office/powerpoint/2010/main" val="36723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Auburn is specific to physical disability.</a:t>
            </a:r>
          </a:p>
        </p:txBody>
      </p:sp>
      <p:sp>
        <p:nvSpPr>
          <p:cNvPr id="4" name="Slide Number Placeholder 3"/>
          <p:cNvSpPr>
            <a:spLocks noGrp="1"/>
          </p:cNvSpPr>
          <p:nvPr>
            <p:ph type="sldNum" sz="quarter" idx="5"/>
          </p:nvPr>
        </p:nvSpPr>
        <p:spPr/>
        <p:txBody>
          <a:bodyPr/>
          <a:lstStyle/>
          <a:p>
            <a:fld id="{017142BC-A7BD-4276-975D-6351998F7C85}" type="slidenum">
              <a:rPr lang="en-US" smtClean="0"/>
              <a:t>11</a:t>
            </a:fld>
            <a:endParaRPr lang="en-US" dirty="0"/>
          </a:p>
        </p:txBody>
      </p:sp>
    </p:spTree>
    <p:extLst>
      <p:ext uri="{BB962C8B-B14F-4D97-AF65-F5344CB8AC3E}">
        <p14:creationId xmlns:p14="http://schemas.microsoft.com/office/powerpoint/2010/main" val="398174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12</a:t>
            </a:fld>
            <a:endParaRPr lang="en-US" dirty="0"/>
          </a:p>
        </p:txBody>
      </p:sp>
    </p:spTree>
    <p:extLst>
      <p:ext uri="{BB962C8B-B14F-4D97-AF65-F5344CB8AC3E}">
        <p14:creationId xmlns:p14="http://schemas.microsoft.com/office/powerpoint/2010/main" val="234647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13</a:t>
            </a:fld>
            <a:endParaRPr lang="en-US" dirty="0"/>
          </a:p>
        </p:txBody>
      </p:sp>
    </p:spTree>
    <p:extLst>
      <p:ext uri="{BB962C8B-B14F-4D97-AF65-F5344CB8AC3E}">
        <p14:creationId xmlns:p14="http://schemas.microsoft.com/office/powerpoint/2010/main" val="219288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fld id="{017142BC-A7BD-4276-975D-6351998F7C85}" type="slidenum">
              <a:rPr lang="en-US" smtClean="0"/>
              <a:t>14</a:t>
            </a:fld>
            <a:endParaRPr lang="en-US" dirty="0"/>
          </a:p>
        </p:txBody>
      </p:sp>
    </p:spTree>
    <p:extLst>
      <p:ext uri="{BB962C8B-B14F-4D97-AF65-F5344CB8AC3E}">
        <p14:creationId xmlns:p14="http://schemas.microsoft.com/office/powerpoint/2010/main" val="351779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fld id="{017142BC-A7BD-4276-975D-6351998F7C85}" type="slidenum">
              <a:rPr lang="en-US" smtClean="0"/>
              <a:t>15</a:t>
            </a:fld>
            <a:endParaRPr lang="en-US" dirty="0"/>
          </a:p>
        </p:txBody>
      </p:sp>
    </p:spTree>
    <p:extLst>
      <p:ext uri="{BB962C8B-B14F-4D97-AF65-F5344CB8AC3E}">
        <p14:creationId xmlns:p14="http://schemas.microsoft.com/office/powerpoint/2010/main" val="8710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16</a:t>
            </a:fld>
            <a:endParaRPr lang="en-US" dirty="0"/>
          </a:p>
        </p:txBody>
      </p:sp>
    </p:spTree>
    <p:extLst>
      <p:ext uri="{BB962C8B-B14F-4D97-AF65-F5344CB8AC3E}">
        <p14:creationId xmlns:p14="http://schemas.microsoft.com/office/powerpoint/2010/main" val="9449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elements</a:t>
            </a:r>
          </a:p>
          <a:p>
            <a:r>
              <a:rPr lang="en-US" dirty="0"/>
              <a:t>UDL first.  --purposeful variations in modalities</a:t>
            </a:r>
          </a:p>
          <a:p>
            <a:r>
              <a:rPr lang="en-US" dirty="0"/>
              <a:t>About trauma histories and what inclusiveness means---like universal design</a:t>
            </a:r>
          </a:p>
          <a:p>
            <a:r>
              <a:rPr lang="en-US" dirty="0"/>
              <a:t>Adult learning---can be a shift in mindsets to give students ownership of their learning</a:t>
            </a:r>
          </a:p>
        </p:txBody>
      </p:sp>
      <p:sp>
        <p:nvSpPr>
          <p:cNvPr id="4" name="Slide Number Placeholder 3"/>
          <p:cNvSpPr>
            <a:spLocks noGrp="1"/>
          </p:cNvSpPr>
          <p:nvPr>
            <p:ph type="sldNum" sz="quarter" idx="5"/>
          </p:nvPr>
        </p:nvSpPr>
        <p:spPr/>
        <p:txBody>
          <a:bodyPr/>
          <a:lstStyle/>
          <a:p>
            <a:fld id="{017142BC-A7BD-4276-975D-6351998F7C85}" type="slidenum">
              <a:rPr lang="en-US" smtClean="0"/>
              <a:t>17</a:t>
            </a:fld>
            <a:endParaRPr lang="en-US" dirty="0"/>
          </a:p>
        </p:txBody>
      </p:sp>
    </p:spTree>
    <p:extLst>
      <p:ext uri="{BB962C8B-B14F-4D97-AF65-F5344CB8AC3E}">
        <p14:creationId xmlns:p14="http://schemas.microsoft.com/office/powerpoint/2010/main" val="9625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18</a:t>
            </a:fld>
            <a:endParaRPr lang="en-US" dirty="0"/>
          </a:p>
        </p:txBody>
      </p:sp>
    </p:spTree>
    <p:extLst>
      <p:ext uri="{BB962C8B-B14F-4D97-AF65-F5344CB8AC3E}">
        <p14:creationId xmlns:p14="http://schemas.microsoft.com/office/powerpoint/2010/main" val="1170719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i="1" dirty="0"/>
              <a:t>Do you provide…</a:t>
            </a:r>
          </a:p>
          <a:p>
            <a:pPr marL="404813" indent="-404813">
              <a:spcAft>
                <a:spcPts val="0"/>
              </a:spcAft>
              <a:buNone/>
            </a:pPr>
            <a:r>
              <a:rPr lang="en-US" i="1" dirty="0"/>
              <a:t>	Varied ways for students to access course content?  </a:t>
            </a:r>
          </a:p>
          <a:p>
            <a:pPr marL="463550" indent="-463550">
              <a:spcAft>
                <a:spcPts val="0"/>
              </a:spcAft>
              <a:buNone/>
            </a:pPr>
            <a:r>
              <a:rPr lang="en-US" i="1" dirty="0"/>
              <a:t>	Varied ways of working with the content? </a:t>
            </a:r>
          </a:p>
          <a:p>
            <a:pPr marL="463550" indent="0">
              <a:spcAft>
                <a:spcPts val="0"/>
              </a:spcAft>
              <a:buNone/>
            </a:pPr>
            <a:r>
              <a:rPr lang="en-US" i="1" dirty="0"/>
              <a:t>Varied ways of showing what they have learned? </a:t>
            </a:r>
          </a:p>
          <a:p>
            <a:pPr marL="463550" indent="-463550">
              <a:spcAft>
                <a:spcPts val="0"/>
              </a:spcAft>
              <a:buNone/>
            </a:pPr>
            <a:r>
              <a:rPr lang="en-US" i="1" dirty="0"/>
              <a:t>	Varied ways of practicing new skills?</a:t>
            </a: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19</a:t>
            </a:fld>
            <a:endParaRPr lang="en-US" dirty="0"/>
          </a:p>
        </p:txBody>
      </p:sp>
    </p:spTree>
    <p:extLst>
      <p:ext uri="{BB962C8B-B14F-4D97-AF65-F5344CB8AC3E}">
        <p14:creationId xmlns:p14="http://schemas.microsoft.com/office/powerpoint/2010/main" val="9449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Do I provide…</a:t>
            </a:r>
          </a:p>
          <a:p>
            <a:pPr marL="347663" indent="0">
              <a:buNone/>
            </a:pPr>
            <a:r>
              <a:rPr lang="en-US" i="1" dirty="0"/>
              <a:t>Opportunities to try out ideas and test hypotheses without risk of a low grade or peer scrutiny?</a:t>
            </a:r>
          </a:p>
          <a:p>
            <a:pPr marL="347663" indent="0">
              <a:buNone/>
            </a:pPr>
            <a:r>
              <a:rPr lang="en-US" i="1" dirty="0"/>
              <a:t>Do I adhere to my course plans? Are necessary changes explained to students? </a:t>
            </a:r>
          </a:p>
          <a:p>
            <a:pPr marL="347663" indent="0">
              <a:buNone/>
            </a:pPr>
            <a:r>
              <a:rPr lang="en-US" i="1" dirty="0"/>
              <a:t>Offer opportunities for students to make choices about their learning?</a:t>
            </a:r>
          </a:p>
          <a:p>
            <a:pPr marL="347663" indent="0">
              <a:buNone/>
            </a:pPr>
            <a:r>
              <a:rPr lang="en-US" i="1" dirty="0"/>
              <a:t>Promote peer to peer learning and mutually reinforcing activities?</a:t>
            </a:r>
          </a:p>
          <a:p>
            <a:pPr marL="347663" indent="0">
              <a:buNone/>
            </a:pPr>
            <a:r>
              <a:rPr lang="en-US" i="1" dirty="0"/>
              <a:t>Advise students from a strengths-first perspective?</a:t>
            </a:r>
          </a:p>
          <a:p>
            <a:pPr marL="347663" indent="0">
              <a:buNone/>
            </a:pPr>
            <a:r>
              <a:rPr lang="en-US" i="1" dirty="0"/>
              <a:t>Provide opportunities for all students to showcase various forms of leaders?</a:t>
            </a: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20</a:t>
            </a:fld>
            <a:endParaRPr lang="en-US" dirty="0"/>
          </a:p>
        </p:txBody>
      </p:sp>
    </p:spTree>
    <p:extLst>
      <p:ext uri="{BB962C8B-B14F-4D97-AF65-F5344CB8AC3E}">
        <p14:creationId xmlns:p14="http://schemas.microsoft.com/office/powerpoint/2010/main" val="8901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a:t>
            </a:fld>
            <a:endParaRPr lang="en-US" dirty="0"/>
          </a:p>
        </p:txBody>
      </p:sp>
    </p:spTree>
    <p:extLst>
      <p:ext uri="{BB962C8B-B14F-4D97-AF65-F5344CB8AC3E}">
        <p14:creationId xmlns:p14="http://schemas.microsoft.com/office/powerpoint/2010/main" val="3056735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Do I provide…</a:t>
            </a:r>
          </a:p>
          <a:p>
            <a:pPr marL="347663" indent="0">
              <a:buNone/>
            </a:pPr>
            <a:r>
              <a:rPr lang="en-US" i="1" dirty="0"/>
              <a:t>Clear introductions and illustrations of what is to be learned? </a:t>
            </a:r>
          </a:p>
          <a:p>
            <a:pPr marL="347663" indent="0">
              <a:buNone/>
            </a:pPr>
            <a:r>
              <a:rPr lang="en-US" i="1" dirty="0"/>
              <a:t>Descriptions of why and how the content is relevant and how it is used in real world/professional settings?</a:t>
            </a:r>
          </a:p>
          <a:p>
            <a:pPr marL="347663" indent="0">
              <a:buNone/>
            </a:pPr>
            <a:r>
              <a:rPr lang="en-US" i="1" dirty="0"/>
              <a:t>Opportunities for students to self-assess their mastery of the content? </a:t>
            </a:r>
          </a:p>
          <a:p>
            <a:pPr marL="347663" indent="0">
              <a:buNone/>
            </a:pPr>
            <a:r>
              <a:rPr lang="en-US" i="1" dirty="0"/>
              <a:t>Guidance for students regarding next steps in their learning based on their self-assessment?</a:t>
            </a: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21</a:t>
            </a:fld>
            <a:endParaRPr lang="en-US" dirty="0"/>
          </a:p>
        </p:txBody>
      </p:sp>
    </p:spTree>
    <p:extLst>
      <p:ext uri="{BB962C8B-B14F-4D97-AF65-F5344CB8AC3E}">
        <p14:creationId xmlns:p14="http://schemas.microsoft.com/office/powerpoint/2010/main" val="191417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elements</a:t>
            </a:r>
          </a:p>
          <a:p>
            <a:r>
              <a:rPr lang="en-US" dirty="0"/>
              <a:t>UDL first.  --purposeful variations in modalities</a:t>
            </a:r>
          </a:p>
          <a:p>
            <a:r>
              <a:rPr lang="en-US" dirty="0"/>
              <a:t>About trauma histories and what inclusiveness means---like universal design</a:t>
            </a:r>
          </a:p>
          <a:p>
            <a:r>
              <a:rPr lang="en-US" dirty="0"/>
              <a:t>Adult learning---can be a shift in mindsets to give students ownership of their learning</a:t>
            </a:r>
          </a:p>
        </p:txBody>
      </p:sp>
      <p:sp>
        <p:nvSpPr>
          <p:cNvPr id="4" name="Slide Number Placeholder 3"/>
          <p:cNvSpPr>
            <a:spLocks noGrp="1"/>
          </p:cNvSpPr>
          <p:nvPr>
            <p:ph type="sldNum" sz="quarter" idx="5"/>
          </p:nvPr>
        </p:nvSpPr>
        <p:spPr/>
        <p:txBody>
          <a:bodyPr/>
          <a:lstStyle/>
          <a:p>
            <a:fld id="{017142BC-A7BD-4276-975D-6351998F7C85}" type="slidenum">
              <a:rPr lang="en-US" smtClean="0"/>
              <a:t>22</a:t>
            </a:fld>
            <a:endParaRPr lang="en-US" dirty="0"/>
          </a:p>
        </p:txBody>
      </p:sp>
    </p:spTree>
    <p:extLst>
      <p:ext uri="{BB962C8B-B14F-4D97-AF65-F5344CB8AC3E}">
        <p14:creationId xmlns:p14="http://schemas.microsoft.com/office/powerpoint/2010/main" val="271021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23</a:t>
            </a:fld>
            <a:endParaRPr lang="en-US" dirty="0"/>
          </a:p>
        </p:txBody>
      </p:sp>
    </p:spTree>
    <p:extLst>
      <p:ext uri="{BB962C8B-B14F-4D97-AF65-F5344CB8AC3E}">
        <p14:creationId xmlns:p14="http://schemas.microsoft.com/office/powerpoint/2010/main" val="401154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24</a:t>
            </a:fld>
            <a:endParaRPr lang="en-US" dirty="0"/>
          </a:p>
        </p:txBody>
      </p:sp>
    </p:spTree>
    <p:extLst>
      <p:ext uri="{BB962C8B-B14F-4D97-AF65-F5344CB8AC3E}">
        <p14:creationId xmlns:p14="http://schemas.microsoft.com/office/powerpoint/2010/main" val="2694534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25</a:t>
            </a:fld>
            <a:endParaRPr lang="en-US" dirty="0"/>
          </a:p>
        </p:txBody>
      </p:sp>
    </p:spTree>
    <p:extLst>
      <p:ext uri="{BB962C8B-B14F-4D97-AF65-F5344CB8AC3E}">
        <p14:creationId xmlns:p14="http://schemas.microsoft.com/office/powerpoint/2010/main" val="13019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3</a:t>
            </a:fld>
            <a:endParaRPr lang="en-US" dirty="0"/>
          </a:p>
        </p:txBody>
      </p:sp>
    </p:spTree>
    <p:extLst>
      <p:ext uri="{BB962C8B-B14F-4D97-AF65-F5344CB8AC3E}">
        <p14:creationId xmlns:p14="http://schemas.microsoft.com/office/powerpoint/2010/main" val="91316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Recognition of NSF awards</a:t>
            </a:r>
          </a:p>
          <a:p>
            <a:r>
              <a:rPr lang="en-US" dirty="0"/>
              <a:t>Brief description of projects and data informing this presentation</a:t>
            </a:r>
          </a:p>
          <a:p>
            <a:r>
              <a:rPr lang="en-US" dirty="0"/>
              <a:t>Recognition of project partners</a:t>
            </a:r>
          </a:p>
        </p:txBody>
      </p:sp>
      <p:sp>
        <p:nvSpPr>
          <p:cNvPr id="4" name="Slide Number Placeholder 3"/>
          <p:cNvSpPr>
            <a:spLocks noGrp="1"/>
          </p:cNvSpPr>
          <p:nvPr>
            <p:ph type="sldNum" sz="quarter" idx="5"/>
          </p:nvPr>
        </p:nvSpPr>
        <p:spPr/>
        <p:txBody>
          <a:bodyPr/>
          <a:lstStyle/>
          <a:p>
            <a:fld id="{017142BC-A7BD-4276-975D-6351998F7C85}" type="slidenum">
              <a:rPr lang="en-US" smtClean="0"/>
              <a:t>4</a:t>
            </a:fld>
            <a:endParaRPr lang="en-US" dirty="0"/>
          </a:p>
        </p:txBody>
      </p:sp>
    </p:spTree>
    <p:extLst>
      <p:ext uri="{BB962C8B-B14F-4D97-AF65-F5344CB8AC3E}">
        <p14:creationId xmlns:p14="http://schemas.microsoft.com/office/powerpoint/2010/main" val="325378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spcAft>
                <a:spcPts val="0"/>
              </a:spcAft>
              <a:buNone/>
            </a:pPr>
            <a:r>
              <a:rPr lang="en-US" sz="2000" b="1" dirty="0"/>
              <a:t>33 interviews</a:t>
            </a:r>
          </a:p>
          <a:p>
            <a:pPr lvl="1">
              <a:lnSpc>
                <a:spcPct val="120000"/>
              </a:lnSpc>
              <a:spcBef>
                <a:spcPts val="0"/>
              </a:spcBef>
              <a:spcAft>
                <a:spcPts val="0"/>
              </a:spcAft>
            </a:pPr>
            <a:r>
              <a:rPr lang="en-US" sz="2000" dirty="0"/>
              <a:t>21 neurodiverse students in STEM programs</a:t>
            </a:r>
          </a:p>
          <a:p>
            <a:pPr lvl="1">
              <a:lnSpc>
                <a:spcPct val="120000"/>
              </a:lnSpc>
              <a:spcBef>
                <a:spcPts val="0"/>
              </a:spcBef>
              <a:spcAft>
                <a:spcPts val="0"/>
              </a:spcAft>
            </a:pPr>
            <a:r>
              <a:rPr lang="en-US" sz="2000" dirty="0"/>
              <a:t>4 faculty/advisors</a:t>
            </a:r>
          </a:p>
          <a:p>
            <a:pPr lvl="1">
              <a:lnSpc>
                <a:spcPct val="120000"/>
              </a:lnSpc>
              <a:spcBef>
                <a:spcPts val="0"/>
              </a:spcBef>
              <a:spcAft>
                <a:spcPts val="0"/>
              </a:spcAft>
            </a:pPr>
            <a:r>
              <a:rPr lang="en-US" sz="2000" dirty="0"/>
              <a:t>6 student supports staff</a:t>
            </a:r>
          </a:p>
          <a:p>
            <a:pPr lvl="1">
              <a:lnSpc>
                <a:spcPct val="120000"/>
              </a:lnSpc>
              <a:spcBef>
                <a:spcPts val="0"/>
              </a:spcBef>
              <a:spcAft>
                <a:spcPts val="0"/>
              </a:spcAft>
            </a:pPr>
            <a:r>
              <a:rPr lang="en-US" sz="2000" dirty="0"/>
              <a:t>2 researcher focused on strategies for improving the inclusion of neurodiverse students</a:t>
            </a:r>
          </a:p>
          <a:p>
            <a:pPr>
              <a:lnSpc>
                <a:spcPct val="120000"/>
              </a:lnSpc>
              <a:spcBef>
                <a:spcPts val="0"/>
              </a:spcBef>
              <a:spcAft>
                <a:spcPts val="0"/>
              </a:spcAft>
            </a:pPr>
            <a:r>
              <a:rPr lang="en-US" sz="2000" dirty="0"/>
              <a:t>4 states: Arizona, Missouri, Ohio, &amp; Alabama</a:t>
            </a:r>
          </a:p>
        </p:txBody>
      </p:sp>
      <p:sp>
        <p:nvSpPr>
          <p:cNvPr id="4" name="Slide Number Placeholder 3"/>
          <p:cNvSpPr>
            <a:spLocks noGrp="1"/>
          </p:cNvSpPr>
          <p:nvPr>
            <p:ph type="sldNum" sz="quarter" idx="5"/>
          </p:nvPr>
        </p:nvSpPr>
        <p:spPr/>
        <p:txBody>
          <a:bodyPr/>
          <a:lstStyle/>
          <a:p>
            <a:fld id="{017142BC-A7BD-4276-975D-6351998F7C85}" type="slidenum">
              <a:rPr lang="en-US" smtClean="0"/>
              <a:t>5</a:t>
            </a:fld>
            <a:endParaRPr lang="en-US" dirty="0"/>
          </a:p>
        </p:txBody>
      </p:sp>
    </p:spTree>
    <p:extLst>
      <p:ext uri="{BB962C8B-B14F-4D97-AF65-F5344CB8AC3E}">
        <p14:creationId xmlns:p14="http://schemas.microsoft.com/office/powerpoint/2010/main" val="358098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A total of 437 articles resulted from the database searches</a:t>
            </a:r>
          </a:p>
          <a:p>
            <a:r>
              <a:rPr lang="en-US" sz="1800" dirty="0">
                <a:solidFill>
                  <a:srgbClr val="000000"/>
                </a:solidFill>
                <a:effectLst/>
                <a:latin typeface="Calibri" panose="020F0502020204030204" pitchFamily="34" charset="0"/>
                <a:ea typeface="Calibri" panose="020F0502020204030204" pitchFamily="34" charset="0"/>
              </a:rPr>
              <a:t>After removing 103 duplicates, the final article count was 334. After the first screening, 189 articles were determined to meet inclusion criteria. </a:t>
            </a:r>
          </a:p>
          <a:p>
            <a:r>
              <a:rPr lang="en-US" sz="1800" dirty="0">
                <a:solidFill>
                  <a:srgbClr val="000000"/>
                </a:solidFill>
                <a:effectLst/>
                <a:latin typeface="Calibri" panose="020F0502020204030204" pitchFamily="34" charset="0"/>
              </a:rPr>
              <a:t>7 qual and 3 quant studies included in synthesis</a:t>
            </a:r>
          </a:p>
          <a:p>
            <a:r>
              <a:rPr lang="en-US" sz="1800" dirty="0">
                <a:solidFill>
                  <a:srgbClr val="000000"/>
                </a:solidFill>
                <a:effectLst/>
                <a:latin typeface="Calibri" panose="020F0502020204030204" pitchFamily="34" charset="0"/>
              </a:rPr>
              <a:t>Currently doing hand-searching and gray literature searching</a:t>
            </a:r>
          </a:p>
          <a:p>
            <a:endParaRPr lang="en-US"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rPr>
              <a:t>Outreach math program for dyslexic students</a:t>
            </a:r>
          </a:p>
          <a:p>
            <a:r>
              <a:rPr lang="en-US" sz="1800" dirty="0">
                <a:solidFill>
                  <a:srgbClr val="000000"/>
                </a:solidFill>
                <a:effectLst/>
                <a:latin typeface="Calibri" panose="020F0502020204030204" pitchFamily="34" charset="0"/>
              </a:rPr>
              <a:t>Mentoring for autistic students</a:t>
            </a:r>
          </a:p>
          <a:p>
            <a:r>
              <a:rPr lang="en-US" sz="1800" dirty="0">
                <a:solidFill>
                  <a:srgbClr val="000000"/>
                </a:solidFill>
                <a:effectLst/>
                <a:latin typeface="Calibri" panose="020F0502020204030204" pitchFamily="34" charset="0"/>
              </a:rPr>
              <a:t>Autism and engineering program</a:t>
            </a:r>
          </a:p>
          <a:p>
            <a:r>
              <a:rPr lang="en-US" sz="1800" dirty="0">
                <a:solidFill>
                  <a:srgbClr val="000000"/>
                </a:solidFill>
                <a:effectLst/>
                <a:latin typeface="Calibri" panose="020F0502020204030204" pitchFamily="34" charset="0"/>
              </a:rPr>
              <a:t>Autism and robotics</a:t>
            </a:r>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6</a:t>
            </a:fld>
            <a:endParaRPr lang="en-US" dirty="0"/>
          </a:p>
        </p:txBody>
      </p:sp>
    </p:spTree>
    <p:extLst>
      <p:ext uri="{BB962C8B-B14F-4D97-AF65-F5344CB8AC3E}">
        <p14:creationId xmlns:p14="http://schemas.microsoft.com/office/powerpoint/2010/main" val="301672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Mountain hub lead</a:t>
            </a:r>
          </a:p>
        </p:txBody>
      </p:sp>
      <p:sp>
        <p:nvSpPr>
          <p:cNvPr id="4" name="Slide Number Placeholder 3"/>
          <p:cNvSpPr>
            <a:spLocks noGrp="1"/>
          </p:cNvSpPr>
          <p:nvPr>
            <p:ph type="sldNum" sz="quarter" idx="5"/>
          </p:nvPr>
        </p:nvSpPr>
        <p:spPr/>
        <p:txBody>
          <a:bodyPr/>
          <a:lstStyle/>
          <a:p>
            <a:fld id="{017142BC-A7BD-4276-975D-6351998F7C85}" type="slidenum">
              <a:rPr lang="en-US" smtClean="0"/>
              <a:t>7</a:t>
            </a:fld>
            <a:endParaRPr lang="en-US" dirty="0"/>
          </a:p>
        </p:txBody>
      </p:sp>
    </p:spTree>
    <p:extLst>
      <p:ext uri="{BB962C8B-B14F-4D97-AF65-F5344CB8AC3E}">
        <p14:creationId xmlns:p14="http://schemas.microsoft.com/office/powerpoint/2010/main" val="199531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8</a:t>
            </a:fld>
            <a:endParaRPr lang="en-US" dirty="0"/>
          </a:p>
        </p:txBody>
      </p:sp>
    </p:spTree>
    <p:extLst>
      <p:ext uri="{BB962C8B-B14F-4D97-AF65-F5344CB8AC3E}">
        <p14:creationId xmlns:p14="http://schemas.microsoft.com/office/powerpoint/2010/main" val="67698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DYNA STEM and neurodiverse learners (define).  What is meant by advantage? </a:t>
            </a:r>
          </a:p>
          <a:p>
            <a:r>
              <a:rPr lang="en-US" dirty="0"/>
              <a:t>Person-first/Identify-first language, neurodiversity is considered a natural, human variation</a:t>
            </a: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9</a:t>
            </a:fld>
            <a:endParaRPr lang="en-US" dirty="0"/>
          </a:p>
        </p:txBody>
      </p:sp>
    </p:spTree>
    <p:extLst>
      <p:ext uri="{BB962C8B-B14F-4D97-AF65-F5344CB8AC3E}">
        <p14:creationId xmlns:p14="http://schemas.microsoft.com/office/powerpoint/2010/main" val="8274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3442AB9-C8CA-420F-B42A-18C2D699071B}" type="datetime1">
              <a:rPr lang="en-US" smtClean="0"/>
              <a:t>3/6/2023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518B405-B3F7-4586-BE59-DF6DE834F5F3}" type="datetime1">
              <a:rPr lang="en-US" smtClean="0"/>
              <a:t>3/6/2023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76EAD-3739-455C-929C-D58B69B73424}"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DFFBC-BDEB-417F-BF84-663A45C20646}"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8071AC1-DFE2-4CEB-A839-7F430962ACC4}" type="datetime1">
              <a:rPr lang="en-US" smtClean="0"/>
              <a:t>3/6/2023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2F9C0F-A549-4116-ADE7-EA08C05540C8}" type="datetime1">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C9EEE4F-EA2D-4584-9DE7-EC300D9E7B04}" type="datetime1">
              <a:rPr lang="en-US" smtClean="0"/>
              <a:t>3/6/2023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BE59C-38C6-435B-909F-6BC5D2F90092}" type="datetime1">
              <a:rPr lang="en-US" smtClean="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4B3F88-5DA5-47A3-A95A-FEF6AF43E84E}" type="datetime1">
              <a:rPr lang="en-US" smtClean="0"/>
              <a:t>3/6/2023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0BB3716-29F6-49DE-A213-3937CA580F20}" type="datetime1">
              <a:rPr lang="en-US" smtClean="0"/>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335461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Logos and boilerplate">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20CE31-03F5-4363-83D9-EB9EDA11DC10}"/>
              </a:ext>
            </a:extLst>
          </p:cNvPr>
          <p:cNvSpPr>
            <a:spLocks noGrp="1"/>
          </p:cNvSpPr>
          <p:nvPr>
            <p:ph sz="quarter" idx="10"/>
          </p:nvPr>
        </p:nvSpPr>
        <p:spPr>
          <a:xfrm>
            <a:off x="576263" y="1997075"/>
            <a:ext cx="11164887" cy="3444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Logo&#10;&#10;Description automatically generated">
            <a:extLst>
              <a:ext uri="{FF2B5EF4-FFF2-40B4-BE49-F238E27FC236}">
                <a16:creationId xmlns:a16="http://schemas.microsoft.com/office/drawing/2014/main" id="{E9AECE89-AA30-4670-90FE-8233715032C1}"/>
              </a:ext>
            </a:extLst>
          </p:cNvPr>
          <p:cNvPicPr>
            <a:picLocks noChangeAspect="1"/>
          </p:cNvPicPr>
          <p:nvPr userDrawn="1"/>
        </p:nvPicPr>
        <p:blipFill>
          <a:blip r:embed="rId2"/>
          <a:stretch>
            <a:fillRect/>
          </a:stretch>
        </p:blipFill>
        <p:spPr>
          <a:xfrm>
            <a:off x="5585687" y="5913479"/>
            <a:ext cx="753568" cy="753568"/>
          </a:xfrm>
          <a:prstGeom prst="rect">
            <a:avLst/>
          </a:prstGeom>
        </p:spPr>
      </p:pic>
      <p:pic>
        <p:nvPicPr>
          <p:cNvPr id="10" name="Picture 9" descr="A picture containing qr code&#10;&#10;Description automatically generated">
            <a:extLst>
              <a:ext uri="{FF2B5EF4-FFF2-40B4-BE49-F238E27FC236}">
                <a16:creationId xmlns:a16="http://schemas.microsoft.com/office/drawing/2014/main" id="{A7C5D15F-4237-4C19-8571-57A7A7D28A49}"/>
              </a:ext>
            </a:extLst>
          </p:cNvPr>
          <p:cNvPicPr>
            <a:picLocks noChangeAspect="1"/>
          </p:cNvPicPr>
          <p:nvPr userDrawn="1"/>
        </p:nvPicPr>
        <p:blipFill>
          <a:blip r:embed="rId3"/>
          <a:stretch>
            <a:fillRect/>
          </a:stretch>
        </p:blipFill>
        <p:spPr>
          <a:xfrm>
            <a:off x="575894" y="6090238"/>
            <a:ext cx="1451146" cy="515157"/>
          </a:xfrm>
          <a:prstGeom prst="rect">
            <a:avLst/>
          </a:prstGeom>
        </p:spPr>
      </p:pic>
      <p:sp>
        <p:nvSpPr>
          <p:cNvPr id="9" name="TextBox 8">
            <a:extLst>
              <a:ext uri="{FF2B5EF4-FFF2-40B4-BE49-F238E27FC236}">
                <a16:creationId xmlns:a16="http://schemas.microsoft.com/office/drawing/2014/main" id="{679C44D3-C1DC-462F-BBB6-19950D513A4C}"/>
              </a:ext>
            </a:extLst>
          </p:cNvPr>
          <p:cNvSpPr txBox="1"/>
          <p:nvPr userDrawn="1"/>
        </p:nvSpPr>
        <p:spPr>
          <a:xfrm>
            <a:off x="6339255" y="5874765"/>
            <a:ext cx="5401464" cy="830997"/>
          </a:xfrm>
          <a:prstGeom prst="rect">
            <a:avLst/>
          </a:prstGeom>
          <a:noFill/>
        </p:spPr>
        <p:txBody>
          <a:bodyPr wrap="square">
            <a:spAutoFit/>
          </a:bodyPr>
          <a:lstStyle/>
          <a:p>
            <a:pPr algn="just"/>
            <a:r>
              <a:rPr lang="en-US" sz="1200" dirty="0"/>
              <a:t>Supported by the National Science Foundation under NSF Award 2040736 and 2115542.  Any opinions, findings, and conclusions or recommendations expressed in this material are those of the author(s) and do not necessarily reflect those of the National Science Foundation.</a:t>
            </a:r>
          </a:p>
        </p:txBody>
      </p:sp>
    </p:spTree>
    <p:extLst>
      <p:ext uri="{BB962C8B-B14F-4D97-AF65-F5344CB8AC3E}">
        <p14:creationId xmlns:p14="http://schemas.microsoft.com/office/powerpoint/2010/main" val="93064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B02A8-9935-43BE-936D-943169608636}" type="datetime1">
              <a:rPr lang="en-US" smtClean="0"/>
              <a:t>3/6/2023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DBAC8D9-C124-4B74-9CB9-474FDD0AD4C5}" type="datetime1">
              <a:rPr lang="en-US" smtClean="0"/>
              <a:t>3/6/2023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hf sldNum="0" hdr="0" ftr="0" dt="0"/>
  <p:txStyles>
    <p:titleStyle>
      <a:lvl1pPr algn="l" defTabSz="457200" rtl="0" eaLnBrk="1" latinLnBrk="0" hangingPunct="1">
        <a:spcBef>
          <a:spcPct val="0"/>
        </a:spcBef>
        <a:buNone/>
        <a:defRPr sz="4400" b="0" kern="1200" cap="all">
          <a:solidFill>
            <a:schemeClr val="bg1"/>
          </a:solidFill>
          <a:latin typeface="Lato" panose="020F0502020204030203" pitchFamily="34" charset="0"/>
          <a:ea typeface="Lato" panose="020F0502020204030203" pitchFamily="34" charset="0"/>
          <a:cs typeface="Lato" panose="020F050202020403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Lato" panose="020F0502020204030203" pitchFamily="34" charset="0"/>
          <a:ea typeface="Lato" panose="020F0502020204030203" pitchFamily="34" charset="0"/>
          <a:cs typeface="Lato" panose="020F0502020204030203"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Lato" panose="020F0502020204030203" pitchFamily="34" charset="0"/>
          <a:ea typeface="Lato" panose="020F0502020204030203" pitchFamily="34" charset="0"/>
          <a:cs typeface="Lato" panose="020F050202020403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Lato" panose="020F0502020204030203" pitchFamily="34" charset="0"/>
          <a:ea typeface="Lato" panose="020F0502020204030203" pitchFamily="34" charset="0"/>
          <a:cs typeface="Lato" panose="020F050202020403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Lato" panose="020F0502020204030203" pitchFamily="34" charset="0"/>
          <a:ea typeface="Lato" panose="020F0502020204030203" pitchFamily="34" charset="0"/>
          <a:cs typeface="Lato" panose="020F050202020403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Ronda.Jenson@NAU.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1231-3CF6-4434-858F-C7481CDB6365}"/>
              </a:ext>
            </a:extLst>
          </p:cNvPr>
          <p:cNvSpPr>
            <a:spLocks noGrp="1"/>
          </p:cNvSpPr>
          <p:nvPr>
            <p:ph type="ctrTitle"/>
          </p:nvPr>
        </p:nvSpPr>
        <p:spPr>
          <a:xfrm>
            <a:off x="476675" y="1546277"/>
            <a:ext cx="11306010" cy="1475013"/>
          </a:xfrm>
        </p:spPr>
        <p:txBody>
          <a:bodyPr>
            <a:normAutofit/>
          </a:bodyPr>
          <a:lstStyle/>
          <a:p>
            <a:r>
              <a:rPr lang="en-US" sz="5400" b="1" dirty="0">
                <a:effectLst/>
                <a:latin typeface="Calibri" panose="020F0502020204030204" pitchFamily="34" charset="0"/>
                <a:ea typeface="Calibri" panose="020F0502020204030204" pitchFamily="34" charset="0"/>
                <a:cs typeface="Times New Roman" panose="02020603050405020304" pitchFamily="18" charset="0"/>
              </a:rPr>
              <a:t>Elevating neurodiversity in stem</a:t>
            </a:r>
            <a:endParaRPr lang="en-US" sz="5400" b="1" dirty="0"/>
          </a:p>
        </p:txBody>
      </p:sp>
      <p:sp>
        <p:nvSpPr>
          <p:cNvPr id="30" name="Subtitle 2">
            <a:extLst>
              <a:ext uri="{FF2B5EF4-FFF2-40B4-BE49-F238E27FC236}">
                <a16:creationId xmlns:a16="http://schemas.microsoft.com/office/drawing/2014/main" id="{50D12FB6-A194-4782-9554-EE30EEB05E96}"/>
              </a:ext>
            </a:extLst>
          </p:cNvPr>
          <p:cNvSpPr txBox="1">
            <a:spLocks/>
          </p:cNvSpPr>
          <p:nvPr/>
        </p:nvSpPr>
        <p:spPr>
          <a:xfrm>
            <a:off x="476675" y="3836710"/>
            <a:ext cx="9135695" cy="156484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spcBef>
                <a:spcPts val="0"/>
              </a:spcBef>
              <a:spcAft>
                <a:spcPts val="0"/>
              </a:spcAft>
            </a:pPr>
            <a:r>
              <a:rPr lang="en-US" sz="2400" b="1" cap="none" dirty="0">
                <a:solidFill>
                  <a:schemeClr val="tx1"/>
                </a:solidFill>
              </a:rPr>
              <a:t>Ronda Jenson, PhD</a:t>
            </a:r>
          </a:p>
          <a:p>
            <a:pPr>
              <a:spcBef>
                <a:spcPts val="0"/>
              </a:spcBef>
              <a:spcAft>
                <a:spcPts val="0"/>
              </a:spcAft>
            </a:pPr>
            <a:r>
              <a:rPr lang="en-US" sz="2000" cap="none" dirty="0">
                <a:solidFill>
                  <a:schemeClr val="tx1"/>
                </a:solidFill>
              </a:rPr>
              <a:t>Associate Professor | Research Director</a:t>
            </a:r>
          </a:p>
          <a:p>
            <a:pPr>
              <a:spcBef>
                <a:spcPts val="0"/>
              </a:spcBef>
              <a:spcAft>
                <a:spcPts val="0"/>
              </a:spcAft>
            </a:pPr>
            <a:r>
              <a:rPr lang="en-US" sz="2000" cap="none" dirty="0">
                <a:solidFill>
                  <a:schemeClr val="tx1"/>
                </a:solidFill>
              </a:rPr>
              <a:t>Institute for Human Development</a:t>
            </a:r>
          </a:p>
          <a:p>
            <a:pPr>
              <a:spcBef>
                <a:spcPts val="0"/>
              </a:spcBef>
              <a:spcAft>
                <a:spcPts val="0"/>
              </a:spcAft>
            </a:pPr>
            <a:r>
              <a:rPr lang="en-US" sz="2000" cap="none" dirty="0">
                <a:solidFill>
                  <a:schemeClr val="tx1"/>
                </a:solidFill>
              </a:rPr>
              <a:t>Northern Arizona University</a:t>
            </a:r>
            <a:endParaRPr lang="en-US" sz="2000" cap="none" dirty="0"/>
          </a:p>
          <a:p>
            <a:endParaRPr lang="en-US" sz="2400" dirty="0"/>
          </a:p>
        </p:txBody>
      </p:sp>
      <p:pic>
        <p:nvPicPr>
          <p:cNvPr id="32" name="Picture 31" descr="Northern Arizona University Logo">
            <a:extLst>
              <a:ext uri="{FF2B5EF4-FFF2-40B4-BE49-F238E27FC236}">
                <a16:creationId xmlns:a16="http://schemas.microsoft.com/office/drawing/2014/main" id="{2AA1499C-EBC0-4394-B31C-1122EE432131}"/>
              </a:ext>
            </a:extLst>
          </p:cNvPr>
          <p:cNvPicPr>
            <a:picLocks noChangeAspect="1"/>
          </p:cNvPicPr>
          <p:nvPr/>
        </p:nvPicPr>
        <p:blipFill>
          <a:blip r:embed="rId3"/>
          <a:stretch>
            <a:fillRect/>
          </a:stretch>
        </p:blipFill>
        <p:spPr>
          <a:xfrm>
            <a:off x="9168192" y="4296177"/>
            <a:ext cx="2223304" cy="789273"/>
          </a:xfrm>
          <a:prstGeom prst="rect">
            <a:avLst/>
          </a:prstGeom>
        </p:spPr>
      </p:pic>
      <p:cxnSp>
        <p:nvCxnSpPr>
          <p:cNvPr id="10" name="Straight Connector 9">
            <a:extLst>
              <a:ext uri="{FF2B5EF4-FFF2-40B4-BE49-F238E27FC236}">
                <a16:creationId xmlns:a16="http://schemas.microsoft.com/office/drawing/2014/main" id="{69BA0622-4200-41D2-B5B0-C9515FDF93F8}"/>
              </a:ext>
              <a:ext uri="{C183D7F6-B498-43B3-948B-1728B52AA6E4}">
                <adec:decorative xmlns:adec="http://schemas.microsoft.com/office/drawing/2017/decorative" val="1"/>
              </a:ext>
            </a:extLst>
          </p:cNvPr>
          <p:cNvCxnSpPr>
            <a:cxnSpLocks/>
          </p:cNvCxnSpPr>
          <p:nvPr/>
        </p:nvCxnSpPr>
        <p:spPr>
          <a:xfrm>
            <a:off x="0" y="5732809"/>
            <a:ext cx="1219200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31" name="TextBox 30">
            <a:extLst>
              <a:ext uri="{FF2B5EF4-FFF2-40B4-BE49-F238E27FC236}">
                <a16:creationId xmlns:a16="http://schemas.microsoft.com/office/drawing/2014/main" id="{CC799C4D-AFA6-44C9-B820-CD409B7FAFFC}"/>
              </a:ext>
            </a:extLst>
          </p:cNvPr>
          <p:cNvSpPr txBox="1"/>
          <p:nvPr/>
        </p:nvSpPr>
        <p:spPr>
          <a:xfrm>
            <a:off x="1" y="5831991"/>
            <a:ext cx="12192000" cy="1200329"/>
          </a:xfrm>
          <a:prstGeom prst="rect">
            <a:avLst/>
          </a:prstGeom>
          <a:noFill/>
        </p:spPr>
        <p:txBody>
          <a:bodyPr wrap="square">
            <a:spAutoFit/>
          </a:bodyPr>
          <a:lstStyle/>
          <a:p>
            <a:pPr algn="ctr">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DEI Speaker Series: National Academies of Sciences, Engineering, and Medicine</a:t>
            </a:r>
          </a:p>
          <a:p>
            <a:pPr algn="ctr">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July 2022</a:t>
            </a:r>
          </a:p>
          <a:p>
            <a:pPr algn="ctr">
              <a:buClr>
                <a:schemeClr val="accent2"/>
              </a:buClr>
              <a:buSzPct val="92000"/>
            </a:pPr>
            <a:endParaRPr lang="en-US"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549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8135-0EBF-FA56-898F-4DCC3BC4CA13}"/>
              </a:ext>
            </a:extLst>
          </p:cNvPr>
          <p:cNvSpPr>
            <a:spLocks noGrp="1"/>
          </p:cNvSpPr>
          <p:nvPr>
            <p:ph type="title"/>
          </p:nvPr>
        </p:nvSpPr>
        <p:spPr/>
        <p:txBody>
          <a:bodyPr/>
          <a:lstStyle/>
          <a:p>
            <a:r>
              <a:rPr lang="en-US" dirty="0"/>
              <a:t>Disability/neurodiversity and </a:t>
            </a:r>
            <a:r>
              <a:rPr lang="en-US" dirty="0" err="1"/>
              <a:t>dei</a:t>
            </a:r>
            <a:endParaRPr lang="en-US" dirty="0"/>
          </a:p>
        </p:txBody>
      </p:sp>
      <p:sp>
        <p:nvSpPr>
          <p:cNvPr id="3" name="Content Placeholder 2">
            <a:extLst>
              <a:ext uri="{FF2B5EF4-FFF2-40B4-BE49-F238E27FC236}">
                <a16:creationId xmlns:a16="http://schemas.microsoft.com/office/drawing/2014/main" id="{0182D9C3-DB76-8F32-6E63-B9308A9FA617}"/>
              </a:ext>
            </a:extLst>
          </p:cNvPr>
          <p:cNvSpPr>
            <a:spLocks noGrp="1"/>
          </p:cNvSpPr>
          <p:nvPr>
            <p:ph idx="1"/>
          </p:nvPr>
        </p:nvSpPr>
        <p:spPr/>
        <p:txBody>
          <a:bodyPr>
            <a:normAutofit/>
          </a:bodyPr>
          <a:lstStyle/>
          <a:p>
            <a:pPr marL="0" indent="0">
              <a:buNone/>
            </a:pPr>
            <a:r>
              <a:rPr lang="en-US" sz="3600" dirty="0"/>
              <a:t>Early stages of a review of university diversity, equity, and inclusion (DEI) strategic plans</a:t>
            </a:r>
          </a:p>
          <a:p>
            <a:r>
              <a:rPr lang="en-US" sz="3600" dirty="0"/>
              <a:t>Reviewed the DEI strategic plans for the 25 TAPDINTO-STEM partners</a:t>
            </a:r>
          </a:p>
          <a:p>
            <a:r>
              <a:rPr lang="en-US" sz="3600" dirty="0"/>
              <a:t>6 mention of disability in their DEI definition</a:t>
            </a:r>
          </a:p>
        </p:txBody>
      </p:sp>
    </p:spTree>
    <p:extLst>
      <p:ext uri="{BB962C8B-B14F-4D97-AF65-F5344CB8AC3E}">
        <p14:creationId xmlns:p14="http://schemas.microsoft.com/office/powerpoint/2010/main" val="344388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8135-0EBF-FA56-898F-4DCC3BC4CA13}"/>
              </a:ext>
            </a:extLst>
          </p:cNvPr>
          <p:cNvSpPr>
            <a:spLocks noGrp="1"/>
          </p:cNvSpPr>
          <p:nvPr>
            <p:ph type="title"/>
          </p:nvPr>
        </p:nvSpPr>
        <p:spPr/>
        <p:txBody>
          <a:bodyPr/>
          <a:lstStyle/>
          <a:p>
            <a:r>
              <a:rPr lang="en-US" dirty="0"/>
              <a:t>disability and </a:t>
            </a:r>
            <a:r>
              <a:rPr lang="en-US" dirty="0" err="1"/>
              <a:t>dei</a:t>
            </a:r>
            <a:r>
              <a:rPr lang="en-US" dirty="0"/>
              <a:t> Examples</a:t>
            </a:r>
          </a:p>
        </p:txBody>
      </p:sp>
      <p:sp>
        <p:nvSpPr>
          <p:cNvPr id="3" name="Content Placeholder 2">
            <a:extLst>
              <a:ext uri="{FF2B5EF4-FFF2-40B4-BE49-F238E27FC236}">
                <a16:creationId xmlns:a16="http://schemas.microsoft.com/office/drawing/2014/main" id="{0182D9C3-DB76-8F32-6E63-B9308A9FA617}"/>
              </a:ext>
            </a:extLst>
          </p:cNvPr>
          <p:cNvSpPr>
            <a:spLocks noGrp="1"/>
          </p:cNvSpPr>
          <p:nvPr>
            <p:ph idx="1"/>
          </p:nvPr>
        </p:nvSpPr>
        <p:spPr>
          <a:xfrm>
            <a:off x="581192" y="1887794"/>
            <a:ext cx="11029615" cy="4778477"/>
          </a:xfrm>
        </p:spPr>
        <p:txBody>
          <a:bodyPr>
            <a:normAutofit lnSpcReduction="10000"/>
          </a:bodyPr>
          <a:lstStyle/>
          <a:p>
            <a:pPr marL="0" indent="0">
              <a:buNone/>
            </a:pPr>
            <a:r>
              <a:rPr lang="en-US" sz="3600" dirty="0"/>
              <a:t>Examples</a:t>
            </a:r>
          </a:p>
          <a:p>
            <a:pPr marL="0" indent="0">
              <a:buNone/>
            </a:pPr>
            <a:r>
              <a:rPr lang="en-US" sz="2400" b="1" i="0" dirty="0">
                <a:solidFill>
                  <a:srgbClr val="000000"/>
                </a:solidFill>
                <a:effectLst/>
                <a:latin typeface="Roboto" panose="02000000000000000000" pitchFamily="2" charset="0"/>
              </a:rPr>
              <a:t>NAU: </a:t>
            </a:r>
            <a:r>
              <a:rPr lang="en-US" sz="2400" b="0" i="0" dirty="0">
                <a:solidFill>
                  <a:srgbClr val="000000"/>
                </a:solidFill>
                <a:effectLst/>
                <a:latin typeface="Roboto" panose="02000000000000000000" pitchFamily="2" charset="0"/>
              </a:rPr>
              <a:t>The complexity of personal experiences, values, and worldviews that arise from differences and intersections of culture and circumstance. Such differences and intersections include race, sex, ethnicity, age, religion, language, ability/disability, sexual orientation, gender identity and expression, socioeconomic, veteran or other status, or geographic region.</a:t>
            </a:r>
          </a:p>
          <a:p>
            <a:pPr marL="0" indent="0">
              <a:buNone/>
            </a:pPr>
            <a:r>
              <a:rPr lang="en-US" sz="2400" b="1" dirty="0">
                <a:solidFill>
                  <a:srgbClr val="000000"/>
                </a:solidFill>
                <a:latin typeface="Roboto" panose="02000000000000000000" pitchFamily="2" charset="0"/>
              </a:rPr>
              <a:t>Auburn: </a:t>
            </a:r>
            <a:r>
              <a:rPr lang="en-US" sz="2400" b="0" i="0" dirty="0">
                <a:solidFill>
                  <a:srgbClr val="000000"/>
                </a:solidFill>
                <a:effectLst/>
                <a:latin typeface="Roboto" panose="02000000000000000000" pitchFamily="2" charset="0"/>
              </a:rPr>
              <a:t>Diversity at Auburn University encompasses the whole of human experience and includes such human qualities as race, gender, ethnicity, physical ability, nationality, age, religion, sexual orientation, economic status and veteran status. These and other socially and historically important attributes reflect the complexity of our increasingly diverse student body, local community and national population</a:t>
            </a:r>
            <a:endParaRPr lang="en-US" sz="3600" dirty="0"/>
          </a:p>
        </p:txBody>
      </p:sp>
    </p:spTree>
    <p:extLst>
      <p:ext uri="{BB962C8B-B14F-4D97-AF65-F5344CB8AC3E}">
        <p14:creationId xmlns:p14="http://schemas.microsoft.com/office/powerpoint/2010/main" val="164040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340B-5BD9-45FF-1306-ADDF853E0F8E}"/>
              </a:ext>
            </a:extLst>
          </p:cNvPr>
          <p:cNvSpPr>
            <a:spLocks noGrp="1"/>
          </p:cNvSpPr>
          <p:nvPr>
            <p:ph type="title"/>
          </p:nvPr>
        </p:nvSpPr>
        <p:spPr/>
        <p:txBody>
          <a:bodyPr>
            <a:normAutofit fontScale="90000"/>
          </a:bodyPr>
          <a:lstStyle/>
          <a:p>
            <a:r>
              <a:rPr lang="en-US" dirty="0"/>
              <a:t>Why increase neurodiversity in stem?</a:t>
            </a:r>
          </a:p>
        </p:txBody>
      </p:sp>
      <p:sp>
        <p:nvSpPr>
          <p:cNvPr id="3" name="Content Placeholder 2">
            <a:extLst>
              <a:ext uri="{FF2B5EF4-FFF2-40B4-BE49-F238E27FC236}">
                <a16:creationId xmlns:a16="http://schemas.microsoft.com/office/drawing/2014/main" id="{D0172FEE-E0F1-BA6F-5DD3-B08208F40844}"/>
              </a:ext>
            </a:extLst>
          </p:cNvPr>
          <p:cNvSpPr>
            <a:spLocks noGrp="1"/>
          </p:cNvSpPr>
          <p:nvPr>
            <p:ph idx="1"/>
          </p:nvPr>
        </p:nvSpPr>
        <p:spPr>
          <a:xfrm>
            <a:off x="581192" y="1610436"/>
            <a:ext cx="11029615" cy="5036024"/>
          </a:xfrm>
        </p:spPr>
        <p:txBody>
          <a:bodyPr>
            <a:normAutofit/>
          </a:bodyPr>
          <a:lstStyle/>
          <a:p>
            <a:r>
              <a:rPr lang="en-US" sz="3200" dirty="0"/>
              <a:t>STEM careers need a diverse workforce in order to truly perceive the world’s STEM challenges and solutions</a:t>
            </a:r>
          </a:p>
          <a:p>
            <a:r>
              <a:rPr lang="en-US" sz="3200" dirty="0"/>
              <a:t>Creative thinking leads to innovation</a:t>
            </a:r>
          </a:p>
          <a:p>
            <a:r>
              <a:rPr lang="en-US" sz="3200" dirty="0"/>
              <a:t>Neurodivergent thinkers often notice things that non-divergent thinkers overlook, miss, or do not see at all</a:t>
            </a:r>
          </a:p>
          <a:p>
            <a:r>
              <a:rPr lang="en-US" sz="3200" dirty="0"/>
              <a:t>Increase employment opportunities for people with diverse abilities</a:t>
            </a:r>
          </a:p>
        </p:txBody>
      </p:sp>
    </p:spTree>
    <p:extLst>
      <p:ext uri="{BB962C8B-B14F-4D97-AF65-F5344CB8AC3E}">
        <p14:creationId xmlns:p14="http://schemas.microsoft.com/office/powerpoint/2010/main" val="387136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fontScale="90000"/>
          </a:bodyPr>
          <a:lstStyle/>
          <a:p>
            <a:r>
              <a:rPr lang="en-US" sz="4000" cap="none" dirty="0"/>
              <a:t>What do neurodiverse students tell us about their learning?</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389682" y="1715957"/>
            <a:ext cx="11412636" cy="5142044"/>
          </a:xfrm>
        </p:spPr>
        <p:txBody>
          <a:bodyPr>
            <a:normAutofit fontScale="85000" lnSpcReduction="10000"/>
          </a:bodyPr>
          <a:lstStyle/>
          <a:p>
            <a:pPr>
              <a:lnSpc>
                <a:spcPct val="120000"/>
              </a:lnSpc>
            </a:pPr>
            <a:r>
              <a:rPr lang="en-US" sz="3200" dirty="0"/>
              <a:t>Time: </a:t>
            </a:r>
            <a:r>
              <a:rPr lang="en-US" sz="3200" i="1" dirty="0"/>
              <a:t>I need more time and the time of day matters</a:t>
            </a:r>
          </a:p>
          <a:p>
            <a:pPr>
              <a:lnSpc>
                <a:spcPct val="120000"/>
              </a:lnSpc>
            </a:pPr>
            <a:r>
              <a:rPr lang="en-US" sz="3200" dirty="0"/>
              <a:t>Environments: </a:t>
            </a:r>
            <a:r>
              <a:rPr lang="en-US" sz="3200" i="1" dirty="0"/>
              <a:t>Not all settings are conducive to my learning and work</a:t>
            </a:r>
          </a:p>
          <a:p>
            <a:pPr>
              <a:lnSpc>
                <a:spcPct val="120000"/>
              </a:lnSpc>
            </a:pPr>
            <a:r>
              <a:rPr lang="en-US" sz="3200" dirty="0"/>
              <a:t>Self-guided learning: </a:t>
            </a:r>
            <a:r>
              <a:rPr lang="en-US" sz="3200" i="1" dirty="0"/>
              <a:t>Need to use my own strategies for teaching myself</a:t>
            </a:r>
          </a:p>
          <a:p>
            <a:pPr>
              <a:lnSpc>
                <a:spcPct val="120000"/>
              </a:lnSpc>
            </a:pPr>
            <a:r>
              <a:rPr lang="en-US" sz="3200" dirty="0"/>
              <a:t>Social aspects:  </a:t>
            </a:r>
            <a:r>
              <a:rPr lang="en-US" sz="3200" i="1" dirty="0"/>
              <a:t>Navigating group tasks can be tricky to nearly impossible without guidance; but that doesn’t mean I don’t want to do group tasks. </a:t>
            </a:r>
          </a:p>
          <a:p>
            <a:pPr>
              <a:lnSpc>
                <a:spcPct val="120000"/>
              </a:lnSpc>
            </a:pPr>
            <a:r>
              <a:rPr lang="en-US" sz="3200" dirty="0"/>
              <a:t>Competency:  </a:t>
            </a:r>
            <a:r>
              <a:rPr lang="en-US" sz="3200" i="1" dirty="0"/>
              <a:t>I am aware that I think differently, but that doesn’t make me less capable. </a:t>
            </a:r>
          </a:p>
        </p:txBody>
      </p:sp>
    </p:spTree>
    <p:extLst>
      <p:ext uri="{BB962C8B-B14F-4D97-AF65-F5344CB8AC3E}">
        <p14:creationId xmlns:p14="http://schemas.microsoft.com/office/powerpoint/2010/main" val="18941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4000" cap="none" dirty="0"/>
              <a:t>Neurodiverse students tell us they want…</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389682" y="1715956"/>
            <a:ext cx="11412636" cy="5505057"/>
          </a:xfrm>
        </p:spPr>
        <p:txBody>
          <a:bodyPr>
            <a:normAutofit fontScale="55000" lnSpcReduction="20000"/>
          </a:bodyPr>
          <a:lstStyle/>
          <a:p>
            <a:pPr marL="514350" indent="-514350">
              <a:lnSpc>
                <a:spcPct val="120000"/>
              </a:lnSpc>
              <a:buFont typeface="+mj-lt"/>
              <a:buAutoNum type="arabicPeriod"/>
            </a:pPr>
            <a:r>
              <a:rPr lang="en-US" sz="6200" dirty="0"/>
              <a:t>Specific, clear instructions </a:t>
            </a:r>
          </a:p>
          <a:p>
            <a:pPr marL="514350" indent="-514350">
              <a:lnSpc>
                <a:spcPct val="120000"/>
              </a:lnSpc>
              <a:buFont typeface="+mj-lt"/>
              <a:buAutoNum type="arabicPeriod"/>
            </a:pPr>
            <a:r>
              <a:rPr lang="en-US" sz="6200" dirty="0"/>
              <a:t>Flexibility for self-guided learning</a:t>
            </a:r>
          </a:p>
          <a:p>
            <a:pPr marL="514350" indent="-514350">
              <a:lnSpc>
                <a:spcPct val="120000"/>
              </a:lnSpc>
              <a:buFont typeface="+mj-lt"/>
              <a:buAutoNum type="arabicPeriod"/>
            </a:pPr>
            <a:r>
              <a:rPr lang="en-US" sz="6200" dirty="0"/>
              <a:t>Balance of peer learning, hands-on, and direct instructions (aka-not just lecture or not just group project)</a:t>
            </a:r>
          </a:p>
          <a:p>
            <a:pPr marL="514350" indent="-514350">
              <a:lnSpc>
                <a:spcPct val="120000"/>
              </a:lnSpc>
              <a:buFont typeface="+mj-lt"/>
              <a:buAutoNum type="arabicPeriod"/>
            </a:pPr>
            <a:r>
              <a:rPr lang="en-US" sz="6200" dirty="0"/>
              <a:t>Choice: Options to choose and not choose activities or steps</a:t>
            </a:r>
          </a:p>
          <a:p>
            <a:pPr marL="514350" indent="-514350">
              <a:lnSpc>
                <a:spcPct val="120000"/>
              </a:lnSpc>
              <a:buFont typeface="+mj-lt"/>
              <a:buAutoNum type="arabicPeriod"/>
            </a:pPr>
            <a:r>
              <a:rPr lang="en-US" sz="6200" dirty="0"/>
              <a:t>Visuals and graphics, not just text-based</a:t>
            </a:r>
          </a:p>
          <a:p>
            <a:pPr marL="0" indent="0">
              <a:buNone/>
            </a:pPr>
            <a:endParaRPr lang="en-US" dirty="0"/>
          </a:p>
        </p:txBody>
      </p:sp>
    </p:spTree>
    <p:extLst>
      <p:ext uri="{BB962C8B-B14F-4D97-AF65-F5344CB8AC3E}">
        <p14:creationId xmlns:p14="http://schemas.microsoft.com/office/powerpoint/2010/main" val="25929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4000" cap="none" dirty="0"/>
              <a:t>Neurodiverse students tell us they want…</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389682" y="1715957"/>
            <a:ext cx="11412636" cy="5142044"/>
          </a:xfrm>
        </p:spPr>
        <p:txBody>
          <a:bodyPr>
            <a:normAutofit fontScale="62500" lnSpcReduction="20000"/>
          </a:bodyPr>
          <a:lstStyle/>
          <a:p>
            <a:pPr marL="573088" indent="-573088">
              <a:lnSpc>
                <a:spcPct val="120000"/>
              </a:lnSpc>
              <a:buFont typeface="+mj-lt"/>
              <a:buAutoNum type="arabicPeriod" startAt="6"/>
            </a:pPr>
            <a:r>
              <a:rPr lang="en-US" sz="5900" dirty="0"/>
              <a:t>Opportunities to be creative</a:t>
            </a:r>
          </a:p>
          <a:p>
            <a:pPr marL="514350" indent="-514350">
              <a:lnSpc>
                <a:spcPct val="120000"/>
              </a:lnSpc>
              <a:buFont typeface="+mj-lt"/>
              <a:buAutoNum type="arabicPeriod" startAt="6"/>
            </a:pPr>
            <a:r>
              <a:rPr lang="en-US" sz="5900" dirty="0"/>
              <a:t>Clear, logical applications to real-world STEM work</a:t>
            </a:r>
          </a:p>
          <a:p>
            <a:pPr marL="514350" indent="-514350">
              <a:lnSpc>
                <a:spcPct val="120000"/>
              </a:lnSpc>
              <a:buFont typeface="+mj-lt"/>
              <a:buAutoNum type="arabicPeriod" startAt="6"/>
            </a:pPr>
            <a:r>
              <a:rPr lang="en-US" sz="5900" dirty="0"/>
              <a:t>Sensory stimuli focused on specific tasks</a:t>
            </a:r>
          </a:p>
          <a:p>
            <a:pPr marL="514350" indent="-514350">
              <a:lnSpc>
                <a:spcPct val="120000"/>
              </a:lnSpc>
              <a:buFont typeface="+mj-lt"/>
              <a:buAutoNum type="arabicPeriod" startAt="6"/>
            </a:pPr>
            <a:r>
              <a:rPr lang="en-US" sz="5900" dirty="0"/>
              <a:t>Physical space options for standing and sitting, with options for orientation in the space</a:t>
            </a:r>
          </a:p>
          <a:p>
            <a:pPr marL="514350" indent="-514350">
              <a:lnSpc>
                <a:spcPct val="120000"/>
              </a:lnSpc>
              <a:buFont typeface="+mj-lt"/>
              <a:buAutoNum type="arabicPeriod" startAt="6"/>
            </a:pPr>
            <a:r>
              <a:rPr lang="en-US" sz="5900" dirty="0"/>
              <a:t>Clear social expectations</a:t>
            </a:r>
          </a:p>
        </p:txBody>
      </p:sp>
    </p:spTree>
    <p:extLst>
      <p:ext uri="{BB962C8B-B14F-4D97-AF65-F5344CB8AC3E}">
        <p14:creationId xmlns:p14="http://schemas.microsoft.com/office/powerpoint/2010/main" val="40405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D13DF-6529-407F-A914-6E7769D69B74}"/>
              </a:ext>
            </a:extLst>
          </p:cNvPr>
          <p:cNvSpPr>
            <a:spLocks noGrp="1"/>
          </p:cNvSpPr>
          <p:nvPr>
            <p:ph type="title"/>
          </p:nvPr>
        </p:nvSpPr>
        <p:spPr>
          <a:xfrm>
            <a:off x="581192" y="702156"/>
            <a:ext cx="11278712" cy="1013800"/>
          </a:xfrm>
        </p:spPr>
        <p:txBody>
          <a:bodyPr>
            <a:noAutofit/>
          </a:bodyPr>
          <a:lstStyle/>
          <a:p>
            <a:r>
              <a:rPr lang="en-US" sz="4000" cap="none" dirty="0"/>
              <a:t>“Next Level” Inclusive STEM Learning Mnemonic</a:t>
            </a:r>
          </a:p>
        </p:txBody>
      </p:sp>
      <p:sp>
        <p:nvSpPr>
          <p:cNvPr id="6" name="Content Placeholder 5">
            <a:extLst>
              <a:ext uri="{FF2B5EF4-FFF2-40B4-BE49-F238E27FC236}">
                <a16:creationId xmlns:a16="http://schemas.microsoft.com/office/drawing/2014/main" id="{231CA7D3-072B-4ACA-89C0-32D0676D73CC}"/>
              </a:ext>
            </a:extLst>
          </p:cNvPr>
          <p:cNvSpPr>
            <a:spLocks noGrp="1"/>
          </p:cNvSpPr>
          <p:nvPr>
            <p:ph idx="1"/>
          </p:nvPr>
        </p:nvSpPr>
        <p:spPr>
          <a:xfrm>
            <a:off x="581192" y="2180496"/>
            <a:ext cx="11029615" cy="4208729"/>
          </a:xfrm>
        </p:spPr>
        <p:txBody>
          <a:bodyPr>
            <a:normAutofit/>
          </a:bodyPr>
          <a:lstStyle/>
          <a:p>
            <a:pPr marL="914400" indent="-347663">
              <a:spcBef>
                <a:spcPts val="0"/>
              </a:spcBef>
              <a:buFont typeface="+mj-lt"/>
              <a:buAutoNum type="arabicPeriod"/>
            </a:pPr>
            <a:r>
              <a:rPr lang="en-US" sz="3200" b="1" dirty="0">
                <a:solidFill>
                  <a:schemeClr val="accent2"/>
                </a:solidFill>
              </a:rPr>
              <a:t>Comfort: </a:t>
            </a:r>
            <a:r>
              <a:rPr lang="en-US" sz="3200" dirty="0"/>
              <a:t>Environment and activities build on interests and what is familiar</a:t>
            </a:r>
          </a:p>
          <a:p>
            <a:pPr marL="914400" indent="-347663">
              <a:spcBef>
                <a:spcPts val="0"/>
              </a:spcBef>
              <a:buFont typeface="+mj-lt"/>
              <a:buAutoNum type="arabicPeriod"/>
            </a:pPr>
            <a:r>
              <a:rPr lang="en-US" sz="3200" b="1" dirty="0">
                <a:solidFill>
                  <a:schemeClr val="accent2"/>
                </a:solidFill>
              </a:rPr>
              <a:t>Control: </a:t>
            </a:r>
            <a:r>
              <a:rPr lang="en-US" sz="3200" dirty="0"/>
              <a:t>Provides options for flexibility, self-guided learning, exploration, and creativity</a:t>
            </a:r>
          </a:p>
          <a:p>
            <a:pPr marL="914400" indent="-347663">
              <a:spcBef>
                <a:spcPts val="0"/>
              </a:spcBef>
              <a:buFont typeface="+mj-lt"/>
              <a:buAutoNum type="arabicPeriod"/>
            </a:pPr>
            <a:r>
              <a:rPr lang="en-US" sz="3200" b="1" dirty="0">
                <a:solidFill>
                  <a:schemeClr val="accent2"/>
                </a:solidFill>
              </a:rPr>
              <a:t>Confidence: </a:t>
            </a:r>
            <a:r>
              <a:rPr lang="en-US" sz="3200" dirty="0"/>
              <a:t>Provides opportunities to take risks safely and share</a:t>
            </a:r>
          </a:p>
        </p:txBody>
      </p:sp>
    </p:spTree>
    <p:extLst>
      <p:ext uri="{BB962C8B-B14F-4D97-AF65-F5344CB8AC3E}">
        <p14:creationId xmlns:p14="http://schemas.microsoft.com/office/powerpoint/2010/main" val="222005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2A8454-279B-4982-A1C7-3D52EF0A6634}"/>
              </a:ext>
            </a:extLst>
          </p:cNvPr>
          <p:cNvSpPr txBox="1"/>
          <p:nvPr/>
        </p:nvSpPr>
        <p:spPr>
          <a:xfrm>
            <a:off x="7739015" y="2735758"/>
            <a:ext cx="4316507" cy="19554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66737" indent="0">
              <a:lnSpc>
                <a:spcPct val="110000"/>
              </a:lnSpc>
              <a:spcBef>
                <a:spcPts val="0"/>
              </a:spcBef>
              <a:buNone/>
            </a:pPr>
            <a:r>
              <a:rPr lang="en-US" sz="2800" dirty="0">
                <a:latin typeface="Lato" panose="020F0502020204030203" pitchFamily="34" charset="0"/>
                <a:ea typeface="Lato" panose="020F0502020204030203" pitchFamily="34" charset="0"/>
                <a:cs typeface="Lato" panose="020F0502020204030203" pitchFamily="34" charset="0"/>
              </a:rPr>
              <a:t>Multiple methods of</a:t>
            </a:r>
          </a:p>
          <a:p>
            <a:pPr marL="1023937"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Representation</a:t>
            </a:r>
          </a:p>
          <a:p>
            <a:pPr marL="1023937"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Action/Expression</a:t>
            </a:r>
          </a:p>
          <a:p>
            <a:pPr marL="1023937"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Engagement</a:t>
            </a:r>
          </a:p>
        </p:txBody>
      </p:sp>
      <p:sp>
        <p:nvSpPr>
          <p:cNvPr id="12" name="TextBox 11">
            <a:extLst>
              <a:ext uri="{FF2B5EF4-FFF2-40B4-BE49-F238E27FC236}">
                <a16:creationId xmlns:a16="http://schemas.microsoft.com/office/drawing/2014/main" id="{AA9DAAFA-5323-47FD-997D-65060110306E}"/>
              </a:ext>
            </a:extLst>
          </p:cNvPr>
          <p:cNvSpPr txBox="1"/>
          <p:nvPr/>
        </p:nvSpPr>
        <p:spPr>
          <a:xfrm>
            <a:off x="136478" y="5380868"/>
            <a:ext cx="4180762" cy="14722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048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Preparation</a:t>
            </a:r>
          </a:p>
          <a:p>
            <a:pPr marL="8048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Relevance</a:t>
            </a:r>
          </a:p>
          <a:p>
            <a:pPr marL="8048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Reflection</a:t>
            </a:r>
          </a:p>
        </p:txBody>
      </p:sp>
      <p:sp>
        <p:nvSpPr>
          <p:cNvPr id="11" name="TextBox 10">
            <a:extLst>
              <a:ext uri="{FF2B5EF4-FFF2-40B4-BE49-F238E27FC236}">
                <a16:creationId xmlns:a16="http://schemas.microsoft.com/office/drawing/2014/main" id="{EE8C6448-3EC3-4E3A-9887-D31235E28261}"/>
              </a:ext>
            </a:extLst>
          </p:cNvPr>
          <p:cNvSpPr txBox="1"/>
          <p:nvPr/>
        </p:nvSpPr>
        <p:spPr>
          <a:xfrm>
            <a:off x="136478" y="1936070"/>
            <a:ext cx="5337565" cy="242021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Safety </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Trustworthiness</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Choice</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Collaboration</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Empowerment</a:t>
            </a:r>
          </a:p>
        </p:txBody>
      </p:sp>
      <p:sp>
        <p:nvSpPr>
          <p:cNvPr id="5" name="Title 4">
            <a:extLst>
              <a:ext uri="{FF2B5EF4-FFF2-40B4-BE49-F238E27FC236}">
                <a16:creationId xmlns:a16="http://schemas.microsoft.com/office/drawing/2014/main" id="{312D13DF-6529-407F-A914-6E7769D69B74}"/>
              </a:ext>
            </a:extLst>
          </p:cNvPr>
          <p:cNvSpPr>
            <a:spLocks noGrp="1"/>
          </p:cNvSpPr>
          <p:nvPr>
            <p:ph type="title"/>
          </p:nvPr>
        </p:nvSpPr>
        <p:spPr/>
        <p:txBody>
          <a:bodyPr>
            <a:noAutofit/>
          </a:bodyPr>
          <a:lstStyle/>
          <a:p>
            <a:r>
              <a:rPr lang="en-US" sz="4000" cap="none" dirty="0"/>
              <a:t>“Next Level” Inclusion</a:t>
            </a:r>
          </a:p>
        </p:txBody>
      </p:sp>
      <p:graphicFrame>
        <p:nvGraphicFramePr>
          <p:cNvPr id="3" name="Diagram 2" descr="pie chart showing the three elements of inclusive STEM: universal design for learning, adult learning principles, and trauma-informed setting">
            <a:extLst>
              <a:ext uri="{FF2B5EF4-FFF2-40B4-BE49-F238E27FC236}">
                <a16:creationId xmlns:a16="http://schemas.microsoft.com/office/drawing/2014/main" id="{074FD3BC-F63A-4E0D-B1A1-A14C0CD97CB3}"/>
              </a:ext>
            </a:extLst>
          </p:cNvPr>
          <p:cNvGraphicFramePr/>
          <p:nvPr>
            <p:extLst>
              <p:ext uri="{D42A27DB-BD31-4B8C-83A1-F6EECF244321}">
                <p14:modId xmlns:p14="http://schemas.microsoft.com/office/powerpoint/2010/main" val="2770320988"/>
              </p:ext>
            </p:extLst>
          </p:nvPr>
        </p:nvGraphicFramePr>
        <p:xfrm>
          <a:off x="1595272" y="1439333"/>
          <a:ext cx="8326650" cy="5575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71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AB53-A42E-4539-B936-1598028FC899}"/>
              </a:ext>
            </a:extLst>
          </p:cNvPr>
          <p:cNvSpPr>
            <a:spLocks noGrp="1"/>
          </p:cNvSpPr>
          <p:nvPr>
            <p:ph type="title"/>
          </p:nvPr>
        </p:nvSpPr>
        <p:spPr/>
        <p:txBody>
          <a:bodyPr/>
          <a:lstStyle/>
          <a:p>
            <a:r>
              <a:rPr lang="en-US" cap="none" dirty="0"/>
              <a:t>Preparation for learning</a:t>
            </a:r>
          </a:p>
        </p:txBody>
      </p:sp>
      <p:sp>
        <p:nvSpPr>
          <p:cNvPr id="3" name="Content Placeholder 2">
            <a:extLst>
              <a:ext uri="{FF2B5EF4-FFF2-40B4-BE49-F238E27FC236}">
                <a16:creationId xmlns:a16="http://schemas.microsoft.com/office/drawing/2014/main" id="{F4CE2F76-E2E1-4FF5-8422-272A433CBC35}"/>
              </a:ext>
            </a:extLst>
          </p:cNvPr>
          <p:cNvSpPr>
            <a:spLocks noGrp="1"/>
          </p:cNvSpPr>
          <p:nvPr>
            <p:ph idx="1"/>
          </p:nvPr>
        </p:nvSpPr>
        <p:spPr>
          <a:xfrm>
            <a:off x="109183" y="1828816"/>
            <a:ext cx="11914496" cy="4943636"/>
          </a:xfrm>
        </p:spPr>
        <p:txBody>
          <a:bodyPr>
            <a:noAutofit/>
          </a:bodyPr>
          <a:lstStyle/>
          <a:p>
            <a:pPr marL="514350" indent="-514350">
              <a:spcBef>
                <a:spcPts val="0"/>
              </a:spcBef>
              <a:spcAft>
                <a:spcPts val="0"/>
              </a:spcAft>
              <a:buFont typeface="+mj-lt"/>
              <a:buAutoNum type="arabicPeriod"/>
            </a:pPr>
            <a:r>
              <a:rPr lang="en-US" sz="3200" dirty="0"/>
              <a:t>Think about task you were recently assigned to figure out and complete with your team. Or think about a neurodiverse student or coworker you know.</a:t>
            </a:r>
          </a:p>
          <a:p>
            <a:pPr marL="514350" indent="-514350">
              <a:spcBef>
                <a:spcPts val="0"/>
              </a:spcBef>
              <a:spcAft>
                <a:spcPts val="0"/>
              </a:spcAft>
              <a:buFont typeface="+mj-lt"/>
              <a:buAutoNum type="arabicPeriod"/>
            </a:pPr>
            <a:r>
              <a:rPr lang="en-US" sz="3200" dirty="0"/>
              <a:t>Refresh your memory on the requirements of the task.</a:t>
            </a:r>
          </a:p>
          <a:p>
            <a:pPr marL="1146175" lvl="1" indent="-341313">
              <a:spcBef>
                <a:spcPts val="0"/>
              </a:spcBef>
              <a:spcAft>
                <a:spcPts val="0"/>
              </a:spcAft>
              <a:buFont typeface="+mj-lt"/>
              <a:buAutoNum type="alphaLcParenR"/>
            </a:pPr>
            <a:r>
              <a:rPr lang="en-US" sz="3200" dirty="0"/>
              <a:t>What were the steps toward completion? </a:t>
            </a:r>
          </a:p>
          <a:p>
            <a:pPr marL="1146175" lvl="1" indent="-341313">
              <a:spcBef>
                <a:spcPts val="0"/>
              </a:spcBef>
              <a:spcAft>
                <a:spcPts val="0"/>
              </a:spcAft>
              <a:buFont typeface="+mj-lt"/>
              <a:buAutoNum type="alphaLcParenR"/>
            </a:pPr>
            <a:r>
              <a:rPr lang="en-US" sz="3200" dirty="0"/>
              <a:t>What resources were needed?</a:t>
            </a:r>
          </a:p>
          <a:p>
            <a:pPr marL="1146175" lvl="1" indent="-341313">
              <a:spcBef>
                <a:spcPts val="0"/>
              </a:spcBef>
              <a:spcAft>
                <a:spcPts val="0"/>
              </a:spcAft>
              <a:buFont typeface="+mj-lt"/>
              <a:buAutoNum type="alphaLcParenR"/>
            </a:pPr>
            <a:r>
              <a:rPr lang="en-US" sz="3200" dirty="0"/>
              <a:t>What knowledge and skills were you and others expected to be able to do?</a:t>
            </a:r>
          </a:p>
          <a:p>
            <a:pPr marL="1146175" lvl="1" indent="-341313">
              <a:spcBef>
                <a:spcPts val="0"/>
              </a:spcBef>
              <a:spcAft>
                <a:spcPts val="0"/>
              </a:spcAft>
              <a:buFont typeface="+mj-lt"/>
              <a:buAutoNum type="alphaLcParenR"/>
            </a:pPr>
            <a:r>
              <a:rPr lang="en-US" sz="3200" dirty="0"/>
              <a:t>How was feedback provided? </a:t>
            </a:r>
          </a:p>
        </p:txBody>
      </p:sp>
    </p:spTree>
    <p:extLst>
      <p:ext uri="{BB962C8B-B14F-4D97-AF65-F5344CB8AC3E}">
        <p14:creationId xmlns:p14="http://schemas.microsoft.com/office/powerpoint/2010/main" val="245769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D13DF-6529-407F-A914-6E7769D69B74}"/>
              </a:ext>
            </a:extLst>
          </p:cNvPr>
          <p:cNvSpPr>
            <a:spLocks noGrp="1"/>
          </p:cNvSpPr>
          <p:nvPr>
            <p:ph type="title"/>
          </p:nvPr>
        </p:nvSpPr>
        <p:spPr/>
        <p:txBody>
          <a:bodyPr>
            <a:noAutofit/>
          </a:bodyPr>
          <a:lstStyle/>
          <a:p>
            <a:r>
              <a:rPr lang="en-US" sz="4000" cap="none" dirty="0"/>
              <a:t>Universal Design for Learning</a:t>
            </a:r>
          </a:p>
        </p:txBody>
      </p:sp>
      <p:sp>
        <p:nvSpPr>
          <p:cNvPr id="6" name="Content Placeholder 5">
            <a:extLst>
              <a:ext uri="{FF2B5EF4-FFF2-40B4-BE49-F238E27FC236}">
                <a16:creationId xmlns:a16="http://schemas.microsoft.com/office/drawing/2014/main" id="{231CA7D3-072B-4ACA-89C0-32D0676D73CC}"/>
              </a:ext>
            </a:extLst>
          </p:cNvPr>
          <p:cNvSpPr>
            <a:spLocks noGrp="1"/>
          </p:cNvSpPr>
          <p:nvPr>
            <p:ph idx="1"/>
          </p:nvPr>
        </p:nvSpPr>
        <p:spPr>
          <a:xfrm>
            <a:off x="676727" y="2753702"/>
            <a:ext cx="11029615" cy="3678303"/>
          </a:xfrm>
        </p:spPr>
        <p:txBody>
          <a:bodyPr vert="horz" lIns="91440" tIns="45720" rIns="91440" bIns="45720" rtlCol="0" anchor="t">
            <a:noAutofit/>
          </a:bodyPr>
          <a:lstStyle/>
          <a:p>
            <a:pPr marL="0" indent="0">
              <a:buNone/>
            </a:pPr>
            <a:r>
              <a:rPr lang="en-US" sz="3200" dirty="0"/>
              <a:t>Multiple methods of:</a:t>
            </a:r>
          </a:p>
          <a:p>
            <a:r>
              <a:rPr lang="en-US" sz="3200" dirty="0"/>
              <a:t>Representation: Information shared in varied ways</a:t>
            </a:r>
          </a:p>
          <a:p>
            <a:r>
              <a:rPr lang="en-US" sz="3200" dirty="0"/>
              <a:t>Action &amp; Expression: Options for demonstrating knowledge and skills</a:t>
            </a:r>
          </a:p>
          <a:p>
            <a:r>
              <a:rPr lang="en-US" sz="3200" dirty="0"/>
              <a:t>Engagement: Options for interacting with information and engaging in tasks</a:t>
            </a:r>
          </a:p>
          <a:p>
            <a:endParaRPr lang="en-US" sz="3200" dirty="0"/>
          </a:p>
        </p:txBody>
      </p:sp>
      <p:sp>
        <p:nvSpPr>
          <p:cNvPr id="7" name="Text Placeholder 6">
            <a:extLst>
              <a:ext uri="{FF2B5EF4-FFF2-40B4-BE49-F238E27FC236}">
                <a16:creationId xmlns:a16="http://schemas.microsoft.com/office/drawing/2014/main" id="{6F26B035-8F9A-4893-874D-E6D18136454A}"/>
              </a:ext>
            </a:extLst>
          </p:cNvPr>
          <p:cNvSpPr>
            <a:spLocks noGrp="1"/>
          </p:cNvSpPr>
          <p:nvPr>
            <p:ph type="body" idx="4294967295"/>
          </p:nvPr>
        </p:nvSpPr>
        <p:spPr>
          <a:xfrm>
            <a:off x="712009" y="2108816"/>
            <a:ext cx="5087938" cy="536575"/>
          </a:xfrm>
        </p:spPr>
        <p:txBody>
          <a:bodyPr vert="horz" lIns="91440" tIns="45720" rIns="91440" bIns="45720" rtlCol="0" anchor="b">
            <a:noAutofit/>
          </a:bodyPr>
          <a:lstStyle/>
          <a:p>
            <a:pPr marL="0" indent="0">
              <a:buNone/>
            </a:pPr>
            <a:r>
              <a:rPr lang="en-US" sz="4400" b="1" dirty="0"/>
              <a:t>Principles</a:t>
            </a:r>
          </a:p>
        </p:txBody>
      </p:sp>
    </p:spTree>
    <p:extLst>
      <p:ext uri="{BB962C8B-B14F-4D97-AF65-F5344CB8AC3E}">
        <p14:creationId xmlns:p14="http://schemas.microsoft.com/office/powerpoint/2010/main" val="3841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94D9-1102-4963-B5E0-7BB4F25A88AF}"/>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2456BA68-B7D1-4E46-806B-A266B018A25A}"/>
              </a:ext>
            </a:extLst>
          </p:cNvPr>
          <p:cNvSpPr>
            <a:spLocks noGrp="1"/>
          </p:cNvSpPr>
          <p:nvPr>
            <p:ph idx="1"/>
          </p:nvPr>
        </p:nvSpPr>
        <p:spPr>
          <a:xfrm>
            <a:off x="581192" y="2180496"/>
            <a:ext cx="11029615" cy="4486522"/>
          </a:xfrm>
        </p:spPr>
        <p:txBody>
          <a:bodyPr>
            <a:normAutofit/>
          </a:bodyPr>
          <a:lstStyle/>
          <a:p>
            <a:pPr marL="514350" indent="-514350">
              <a:buFont typeface="+mj-lt"/>
              <a:buAutoNum type="arabicPeriod"/>
            </a:pPr>
            <a:r>
              <a:rPr lang="en-US" sz="3600" dirty="0"/>
              <a:t>What is neurodiversity and the neurodiversity movement?</a:t>
            </a:r>
          </a:p>
          <a:p>
            <a:pPr marL="514350" indent="-514350">
              <a:buFont typeface="+mj-lt"/>
              <a:buAutoNum type="arabicPeriod"/>
            </a:pPr>
            <a:r>
              <a:rPr lang="en-US" sz="3600" dirty="0"/>
              <a:t>Neurodiversity advantage</a:t>
            </a:r>
          </a:p>
          <a:p>
            <a:pPr marL="514350" indent="-514350">
              <a:buFont typeface="+mj-lt"/>
              <a:buAutoNum type="arabicPeriod"/>
            </a:pPr>
            <a:r>
              <a:rPr lang="en-US" sz="3600" dirty="0"/>
              <a:t>Perspectives from neurodiverse individuals</a:t>
            </a:r>
          </a:p>
          <a:p>
            <a:pPr marL="514350" indent="-514350">
              <a:buFont typeface="+mj-lt"/>
              <a:buAutoNum type="arabicPeriod"/>
            </a:pPr>
            <a:r>
              <a:rPr lang="en-US" sz="3600" dirty="0"/>
              <a:t>Call to action: “Next level” inclusion</a:t>
            </a:r>
          </a:p>
          <a:p>
            <a:pPr marL="514350" indent="-514350">
              <a:buFont typeface="+mj-lt"/>
              <a:buAutoNum type="arabicPeriod"/>
            </a:pPr>
            <a:r>
              <a:rPr lang="en-US" sz="3600" dirty="0"/>
              <a:t>Discussion</a:t>
            </a:r>
          </a:p>
        </p:txBody>
      </p:sp>
    </p:spTree>
    <p:extLst>
      <p:ext uri="{BB962C8B-B14F-4D97-AF65-F5344CB8AC3E}">
        <p14:creationId xmlns:p14="http://schemas.microsoft.com/office/powerpoint/2010/main" val="336523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D13DF-6529-407F-A914-6E7769D69B74}"/>
              </a:ext>
            </a:extLst>
          </p:cNvPr>
          <p:cNvSpPr>
            <a:spLocks noGrp="1"/>
          </p:cNvSpPr>
          <p:nvPr>
            <p:ph type="title"/>
          </p:nvPr>
        </p:nvSpPr>
        <p:spPr/>
        <p:txBody>
          <a:bodyPr>
            <a:noAutofit/>
          </a:bodyPr>
          <a:lstStyle/>
          <a:p>
            <a:r>
              <a:rPr lang="en-US" sz="4000" cap="none" dirty="0"/>
              <a:t>Trauma-informed Setting</a:t>
            </a:r>
          </a:p>
        </p:txBody>
      </p:sp>
      <p:sp>
        <p:nvSpPr>
          <p:cNvPr id="6" name="Content Placeholder 5">
            <a:extLst>
              <a:ext uri="{FF2B5EF4-FFF2-40B4-BE49-F238E27FC236}">
                <a16:creationId xmlns:a16="http://schemas.microsoft.com/office/drawing/2014/main" id="{231CA7D3-072B-4ACA-89C0-32D0676D73CC}"/>
              </a:ext>
            </a:extLst>
          </p:cNvPr>
          <p:cNvSpPr>
            <a:spLocks noGrp="1"/>
          </p:cNvSpPr>
          <p:nvPr>
            <p:ph idx="1"/>
          </p:nvPr>
        </p:nvSpPr>
        <p:spPr>
          <a:xfrm>
            <a:off x="469557" y="2541308"/>
            <a:ext cx="11285713" cy="3678303"/>
          </a:xfrm>
        </p:spPr>
        <p:txBody>
          <a:bodyPr vert="horz" lIns="91440" tIns="45720" rIns="91440" bIns="45720" rtlCol="0" anchor="t">
            <a:noAutofit/>
          </a:bodyPr>
          <a:lstStyle/>
          <a:p>
            <a:pPr marL="404813" indent="-231775">
              <a:lnSpc>
                <a:spcPct val="110000"/>
              </a:lnSpc>
              <a:spcBef>
                <a:spcPts val="0"/>
              </a:spcBef>
              <a:buClr>
                <a:schemeClr val="tx2"/>
              </a:buClr>
            </a:pPr>
            <a:r>
              <a:rPr lang="en-US" sz="3200" dirty="0"/>
              <a:t>Safety: Risk taking is an acceptable form of STEM processes</a:t>
            </a:r>
          </a:p>
          <a:p>
            <a:pPr marL="404813" indent="-231775">
              <a:lnSpc>
                <a:spcPct val="110000"/>
              </a:lnSpc>
              <a:spcBef>
                <a:spcPts val="0"/>
              </a:spcBef>
              <a:buClr>
                <a:schemeClr val="tx2"/>
              </a:buClr>
            </a:pPr>
            <a:r>
              <a:rPr lang="en-US" sz="3200" dirty="0"/>
              <a:t>Trustworthiness: Dependable follow-through</a:t>
            </a:r>
          </a:p>
          <a:p>
            <a:pPr marL="404813" indent="-231775">
              <a:lnSpc>
                <a:spcPct val="110000"/>
              </a:lnSpc>
              <a:spcBef>
                <a:spcPts val="0"/>
              </a:spcBef>
              <a:buClr>
                <a:schemeClr val="tx2"/>
              </a:buClr>
            </a:pPr>
            <a:r>
              <a:rPr lang="en-US" sz="3200" dirty="0"/>
              <a:t>Choice: Options for engagement</a:t>
            </a:r>
          </a:p>
          <a:p>
            <a:pPr marL="404813" indent="-231775">
              <a:lnSpc>
                <a:spcPct val="110000"/>
              </a:lnSpc>
              <a:spcBef>
                <a:spcPts val="0"/>
              </a:spcBef>
              <a:buClr>
                <a:schemeClr val="tx2"/>
              </a:buClr>
            </a:pPr>
            <a:r>
              <a:rPr lang="en-US" sz="3200" dirty="0"/>
              <a:t>Collaboration: Learning from each other, working toward a common goal</a:t>
            </a:r>
          </a:p>
          <a:p>
            <a:pPr marL="404813" indent="-231775">
              <a:lnSpc>
                <a:spcPct val="110000"/>
              </a:lnSpc>
              <a:spcBef>
                <a:spcPts val="0"/>
              </a:spcBef>
              <a:buClr>
                <a:schemeClr val="tx2"/>
              </a:buClr>
            </a:pPr>
            <a:r>
              <a:rPr lang="en-US" sz="3200" dirty="0"/>
              <a:t>Empowerment: Strengths-based approach, providing opportunity for leadership</a:t>
            </a:r>
          </a:p>
        </p:txBody>
      </p:sp>
      <p:sp>
        <p:nvSpPr>
          <p:cNvPr id="7" name="Text Placeholder 6">
            <a:extLst>
              <a:ext uri="{FF2B5EF4-FFF2-40B4-BE49-F238E27FC236}">
                <a16:creationId xmlns:a16="http://schemas.microsoft.com/office/drawing/2014/main" id="{6F26B035-8F9A-4893-874D-E6D18136454A}"/>
              </a:ext>
            </a:extLst>
          </p:cNvPr>
          <p:cNvSpPr>
            <a:spLocks noGrp="1"/>
          </p:cNvSpPr>
          <p:nvPr>
            <p:ph type="body" idx="4294967295"/>
          </p:nvPr>
        </p:nvSpPr>
        <p:spPr>
          <a:xfrm>
            <a:off x="725655" y="1942554"/>
            <a:ext cx="5086350" cy="534987"/>
          </a:xfrm>
        </p:spPr>
        <p:txBody>
          <a:bodyPr vert="horz" lIns="91440" tIns="45720" rIns="91440" bIns="45720" rtlCol="0" anchor="b">
            <a:noAutofit/>
          </a:bodyPr>
          <a:lstStyle/>
          <a:p>
            <a:pPr marL="0" indent="0">
              <a:buNone/>
            </a:pPr>
            <a:r>
              <a:rPr lang="en-US" sz="4400" b="1" dirty="0">
                <a:solidFill>
                  <a:schemeClr val="tx1">
                    <a:lumMod val="50000"/>
                    <a:lumOff val="50000"/>
                  </a:schemeClr>
                </a:solidFill>
              </a:rPr>
              <a:t>Principles</a:t>
            </a:r>
          </a:p>
        </p:txBody>
      </p:sp>
    </p:spTree>
    <p:extLst>
      <p:ext uri="{BB962C8B-B14F-4D97-AF65-F5344CB8AC3E}">
        <p14:creationId xmlns:p14="http://schemas.microsoft.com/office/powerpoint/2010/main" val="155424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D13DF-6529-407F-A914-6E7769D69B74}"/>
              </a:ext>
            </a:extLst>
          </p:cNvPr>
          <p:cNvSpPr>
            <a:spLocks noGrp="1"/>
          </p:cNvSpPr>
          <p:nvPr>
            <p:ph type="title"/>
          </p:nvPr>
        </p:nvSpPr>
        <p:spPr/>
        <p:txBody>
          <a:bodyPr>
            <a:noAutofit/>
          </a:bodyPr>
          <a:lstStyle/>
          <a:p>
            <a:r>
              <a:rPr lang="en-US" sz="4000" cap="none" dirty="0"/>
              <a:t>Adult Learning Principles</a:t>
            </a:r>
          </a:p>
        </p:txBody>
      </p:sp>
      <p:sp>
        <p:nvSpPr>
          <p:cNvPr id="6" name="Content Placeholder 5">
            <a:extLst>
              <a:ext uri="{FF2B5EF4-FFF2-40B4-BE49-F238E27FC236}">
                <a16:creationId xmlns:a16="http://schemas.microsoft.com/office/drawing/2014/main" id="{231CA7D3-072B-4ACA-89C0-32D0676D73CC}"/>
              </a:ext>
            </a:extLst>
          </p:cNvPr>
          <p:cNvSpPr>
            <a:spLocks noGrp="1"/>
          </p:cNvSpPr>
          <p:nvPr>
            <p:ph idx="1"/>
          </p:nvPr>
        </p:nvSpPr>
        <p:spPr>
          <a:xfrm>
            <a:off x="581192" y="3138985"/>
            <a:ext cx="11029615" cy="2719814"/>
          </a:xfrm>
        </p:spPr>
        <p:txBody>
          <a:bodyPr vert="horz" lIns="91440" tIns="45720" rIns="91440" bIns="45720" rtlCol="0" anchor="t">
            <a:normAutofit/>
          </a:bodyPr>
          <a:lstStyle/>
          <a:p>
            <a:pPr marL="404813" indent="-231775">
              <a:lnSpc>
                <a:spcPct val="110000"/>
              </a:lnSpc>
              <a:spcBef>
                <a:spcPts val="0"/>
              </a:spcBef>
              <a:buClr>
                <a:schemeClr val="accent3"/>
              </a:buClr>
            </a:pPr>
            <a:r>
              <a:rPr lang="en-US" sz="3600" dirty="0"/>
              <a:t>Preparation: Plan, introduce, &amp; illustrate</a:t>
            </a:r>
          </a:p>
          <a:p>
            <a:pPr marL="404813" indent="-231775">
              <a:lnSpc>
                <a:spcPct val="110000"/>
              </a:lnSpc>
              <a:spcBef>
                <a:spcPts val="0"/>
              </a:spcBef>
              <a:buClr>
                <a:schemeClr val="accent3"/>
              </a:buClr>
            </a:pPr>
            <a:r>
              <a:rPr lang="en-US" sz="3600" dirty="0"/>
              <a:t>Relevance: Application and practice</a:t>
            </a:r>
          </a:p>
          <a:p>
            <a:pPr marL="404813" indent="-231775">
              <a:lnSpc>
                <a:spcPct val="110000"/>
              </a:lnSpc>
              <a:spcBef>
                <a:spcPts val="0"/>
              </a:spcBef>
              <a:buClr>
                <a:schemeClr val="accent3"/>
              </a:buClr>
              <a:tabLst>
                <a:tab pos="682625" algn="l"/>
              </a:tabLst>
            </a:pPr>
            <a:r>
              <a:rPr lang="en-US" sz="3600" dirty="0"/>
              <a:t>Reflection: Self-assessment &amp; goal setting</a:t>
            </a:r>
          </a:p>
          <a:p>
            <a:endParaRPr lang="en-US" sz="3600" dirty="0"/>
          </a:p>
        </p:txBody>
      </p:sp>
      <p:sp>
        <p:nvSpPr>
          <p:cNvPr id="7" name="Text Placeholder 6">
            <a:extLst>
              <a:ext uri="{FF2B5EF4-FFF2-40B4-BE49-F238E27FC236}">
                <a16:creationId xmlns:a16="http://schemas.microsoft.com/office/drawing/2014/main" id="{6F26B035-8F9A-4893-874D-E6D18136454A}"/>
              </a:ext>
            </a:extLst>
          </p:cNvPr>
          <p:cNvSpPr>
            <a:spLocks noGrp="1"/>
          </p:cNvSpPr>
          <p:nvPr>
            <p:ph type="body" idx="4294967295"/>
          </p:nvPr>
        </p:nvSpPr>
        <p:spPr>
          <a:xfrm>
            <a:off x="696036" y="2360257"/>
            <a:ext cx="5086350" cy="536575"/>
          </a:xfrm>
        </p:spPr>
        <p:txBody>
          <a:bodyPr vert="horz" lIns="91440" tIns="45720" rIns="91440" bIns="45720" rtlCol="0" anchor="b">
            <a:noAutofit/>
          </a:bodyPr>
          <a:lstStyle/>
          <a:p>
            <a:pPr marL="0" indent="0">
              <a:buNone/>
            </a:pPr>
            <a:r>
              <a:rPr lang="en-US" sz="4400" b="1" dirty="0">
                <a:solidFill>
                  <a:schemeClr val="accent3"/>
                </a:solidFill>
              </a:rPr>
              <a:t>Principles</a:t>
            </a:r>
          </a:p>
        </p:txBody>
      </p:sp>
    </p:spTree>
    <p:extLst>
      <p:ext uri="{BB962C8B-B14F-4D97-AF65-F5344CB8AC3E}">
        <p14:creationId xmlns:p14="http://schemas.microsoft.com/office/powerpoint/2010/main" val="36317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2A8454-279B-4982-A1C7-3D52EF0A6634}"/>
              </a:ext>
            </a:extLst>
          </p:cNvPr>
          <p:cNvSpPr txBox="1"/>
          <p:nvPr/>
        </p:nvSpPr>
        <p:spPr>
          <a:xfrm>
            <a:off x="7739015" y="2735758"/>
            <a:ext cx="4316507" cy="19554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66737" indent="0">
              <a:lnSpc>
                <a:spcPct val="110000"/>
              </a:lnSpc>
              <a:spcBef>
                <a:spcPts val="0"/>
              </a:spcBef>
              <a:buNone/>
            </a:pPr>
            <a:r>
              <a:rPr lang="en-US" sz="2800" dirty="0">
                <a:latin typeface="Lato" panose="020F0502020204030203" pitchFamily="34" charset="0"/>
                <a:ea typeface="Lato" panose="020F0502020204030203" pitchFamily="34" charset="0"/>
                <a:cs typeface="Lato" panose="020F0502020204030203" pitchFamily="34" charset="0"/>
              </a:rPr>
              <a:t>Multiple methods of</a:t>
            </a:r>
          </a:p>
          <a:p>
            <a:pPr marL="1023937"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Representation</a:t>
            </a:r>
          </a:p>
          <a:p>
            <a:pPr marL="1023937"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Action/Expression</a:t>
            </a:r>
          </a:p>
          <a:p>
            <a:pPr marL="1023937"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Engagement</a:t>
            </a:r>
          </a:p>
        </p:txBody>
      </p:sp>
      <p:sp>
        <p:nvSpPr>
          <p:cNvPr id="12" name="TextBox 11">
            <a:extLst>
              <a:ext uri="{FF2B5EF4-FFF2-40B4-BE49-F238E27FC236}">
                <a16:creationId xmlns:a16="http://schemas.microsoft.com/office/drawing/2014/main" id="{AA9DAAFA-5323-47FD-997D-65060110306E}"/>
              </a:ext>
            </a:extLst>
          </p:cNvPr>
          <p:cNvSpPr txBox="1"/>
          <p:nvPr/>
        </p:nvSpPr>
        <p:spPr>
          <a:xfrm>
            <a:off x="136478" y="5380868"/>
            <a:ext cx="4180762" cy="14722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048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Preparation</a:t>
            </a:r>
          </a:p>
          <a:p>
            <a:pPr marL="8048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Relevance</a:t>
            </a:r>
          </a:p>
          <a:p>
            <a:pPr marL="8048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Reflection</a:t>
            </a:r>
          </a:p>
        </p:txBody>
      </p:sp>
      <p:sp>
        <p:nvSpPr>
          <p:cNvPr id="11" name="TextBox 10">
            <a:extLst>
              <a:ext uri="{FF2B5EF4-FFF2-40B4-BE49-F238E27FC236}">
                <a16:creationId xmlns:a16="http://schemas.microsoft.com/office/drawing/2014/main" id="{EE8C6448-3EC3-4E3A-9887-D31235E28261}"/>
              </a:ext>
            </a:extLst>
          </p:cNvPr>
          <p:cNvSpPr txBox="1"/>
          <p:nvPr/>
        </p:nvSpPr>
        <p:spPr>
          <a:xfrm>
            <a:off x="136478" y="1936069"/>
            <a:ext cx="5468937" cy="242938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Safety </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Trustworthiness</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Choice</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Collaboration</a:t>
            </a:r>
          </a:p>
          <a:p>
            <a:pPr marL="627063" indent="-457200">
              <a:lnSpc>
                <a:spcPct val="110000"/>
              </a:lnSpc>
              <a:spcBef>
                <a:spcPts val="0"/>
              </a:spcBef>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Empowerment</a:t>
            </a:r>
          </a:p>
        </p:txBody>
      </p:sp>
      <p:sp>
        <p:nvSpPr>
          <p:cNvPr id="5" name="Title 4">
            <a:extLst>
              <a:ext uri="{FF2B5EF4-FFF2-40B4-BE49-F238E27FC236}">
                <a16:creationId xmlns:a16="http://schemas.microsoft.com/office/drawing/2014/main" id="{312D13DF-6529-407F-A914-6E7769D69B74}"/>
              </a:ext>
            </a:extLst>
          </p:cNvPr>
          <p:cNvSpPr>
            <a:spLocks noGrp="1"/>
          </p:cNvSpPr>
          <p:nvPr>
            <p:ph type="title"/>
          </p:nvPr>
        </p:nvSpPr>
        <p:spPr/>
        <p:txBody>
          <a:bodyPr>
            <a:noAutofit/>
          </a:bodyPr>
          <a:lstStyle/>
          <a:p>
            <a:r>
              <a:rPr lang="en-US" sz="4000" cap="none" dirty="0"/>
              <a:t>“Next Level” Inclusive STEM Learning</a:t>
            </a:r>
          </a:p>
        </p:txBody>
      </p:sp>
      <p:graphicFrame>
        <p:nvGraphicFramePr>
          <p:cNvPr id="3" name="Diagram 2" descr="pie chart showing the three elements of inclusive STEM: universal design for learning, adult learning principles, and trauma-informed setting">
            <a:extLst>
              <a:ext uri="{FF2B5EF4-FFF2-40B4-BE49-F238E27FC236}">
                <a16:creationId xmlns:a16="http://schemas.microsoft.com/office/drawing/2014/main" id="{074FD3BC-F63A-4E0D-B1A1-A14C0CD97CB3}"/>
              </a:ext>
            </a:extLst>
          </p:cNvPr>
          <p:cNvGraphicFramePr/>
          <p:nvPr/>
        </p:nvGraphicFramePr>
        <p:xfrm>
          <a:off x="1595272" y="1439333"/>
          <a:ext cx="8326650" cy="5575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9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D13DF-6529-407F-A914-6E7769D69B74}"/>
              </a:ext>
            </a:extLst>
          </p:cNvPr>
          <p:cNvSpPr>
            <a:spLocks noGrp="1"/>
          </p:cNvSpPr>
          <p:nvPr>
            <p:ph type="title"/>
          </p:nvPr>
        </p:nvSpPr>
        <p:spPr>
          <a:xfrm>
            <a:off x="581192" y="702156"/>
            <a:ext cx="11278712" cy="1013800"/>
          </a:xfrm>
        </p:spPr>
        <p:txBody>
          <a:bodyPr>
            <a:noAutofit/>
          </a:bodyPr>
          <a:lstStyle/>
          <a:p>
            <a:r>
              <a:rPr lang="en-US" sz="4000" cap="none" dirty="0"/>
              <a:t>“Next Level” Inclusive STEM Learning Mnemonic</a:t>
            </a:r>
          </a:p>
        </p:txBody>
      </p:sp>
      <p:sp>
        <p:nvSpPr>
          <p:cNvPr id="6" name="Content Placeholder 5">
            <a:extLst>
              <a:ext uri="{FF2B5EF4-FFF2-40B4-BE49-F238E27FC236}">
                <a16:creationId xmlns:a16="http://schemas.microsoft.com/office/drawing/2014/main" id="{231CA7D3-072B-4ACA-89C0-32D0676D73CC}"/>
              </a:ext>
            </a:extLst>
          </p:cNvPr>
          <p:cNvSpPr>
            <a:spLocks noGrp="1"/>
          </p:cNvSpPr>
          <p:nvPr>
            <p:ph idx="1"/>
          </p:nvPr>
        </p:nvSpPr>
        <p:spPr>
          <a:xfrm>
            <a:off x="581192" y="2180496"/>
            <a:ext cx="11029615" cy="4208729"/>
          </a:xfrm>
        </p:spPr>
        <p:txBody>
          <a:bodyPr>
            <a:normAutofit/>
          </a:bodyPr>
          <a:lstStyle/>
          <a:p>
            <a:pPr marL="914400" indent="-347663">
              <a:spcBef>
                <a:spcPts val="0"/>
              </a:spcBef>
              <a:buFont typeface="+mj-lt"/>
              <a:buAutoNum type="arabicPeriod"/>
            </a:pPr>
            <a:r>
              <a:rPr lang="en-US" sz="3200" b="1" dirty="0">
                <a:solidFill>
                  <a:schemeClr val="accent2"/>
                </a:solidFill>
              </a:rPr>
              <a:t>Comfort: </a:t>
            </a:r>
            <a:r>
              <a:rPr lang="en-US" sz="3200" dirty="0"/>
              <a:t>Environment and activities build on interests and what is familiar</a:t>
            </a:r>
          </a:p>
          <a:p>
            <a:pPr marL="914400" indent="-347663">
              <a:spcBef>
                <a:spcPts val="0"/>
              </a:spcBef>
              <a:buFont typeface="+mj-lt"/>
              <a:buAutoNum type="arabicPeriod"/>
            </a:pPr>
            <a:r>
              <a:rPr lang="en-US" sz="3200" b="1" dirty="0">
                <a:solidFill>
                  <a:schemeClr val="accent2"/>
                </a:solidFill>
              </a:rPr>
              <a:t>Control: </a:t>
            </a:r>
            <a:r>
              <a:rPr lang="en-US" sz="3200" dirty="0"/>
              <a:t>Provides options for flexibility, self-guided learning, exploration, and creativity</a:t>
            </a:r>
          </a:p>
          <a:p>
            <a:pPr marL="914400" indent="-347663">
              <a:spcBef>
                <a:spcPts val="0"/>
              </a:spcBef>
              <a:buFont typeface="+mj-lt"/>
              <a:buAutoNum type="arabicPeriod"/>
            </a:pPr>
            <a:r>
              <a:rPr lang="en-US" sz="3200" b="1" dirty="0">
                <a:solidFill>
                  <a:schemeClr val="accent2"/>
                </a:solidFill>
              </a:rPr>
              <a:t>Confidence: </a:t>
            </a:r>
            <a:r>
              <a:rPr lang="en-US" sz="3200" dirty="0"/>
              <a:t>Provides opportunities to take risks safely and share</a:t>
            </a:r>
          </a:p>
        </p:txBody>
      </p:sp>
    </p:spTree>
    <p:extLst>
      <p:ext uri="{BB962C8B-B14F-4D97-AF65-F5344CB8AC3E}">
        <p14:creationId xmlns:p14="http://schemas.microsoft.com/office/powerpoint/2010/main" val="336246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F06FD9-3910-4AC9-A195-F4F144337BE7}"/>
              </a:ext>
            </a:extLst>
          </p:cNvPr>
          <p:cNvSpPr>
            <a:spLocks noGrp="1"/>
          </p:cNvSpPr>
          <p:nvPr>
            <p:ph type="title"/>
          </p:nvPr>
        </p:nvSpPr>
        <p:spPr/>
        <p:txBody>
          <a:bodyPr/>
          <a:lstStyle/>
          <a:p>
            <a:r>
              <a:rPr lang="en-US" cap="none" dirty="0"/>
              <a:t>Discussion Questions</a:t>
            </a:r>
          </a:p>
        </p:txBody>
      </p:sp>
      <p:sp>
        <p:nvSpPr>
          <p:cNvPr id="8" name="Content Placeholder 7">
            <a:extLst>
              <a:ext uri="{FF2B5EF4-FFF2-40B4-BE49-F238E27FC236}">
                <a16:creationId xmlns:a16="http://schemas.microsoft.com/office/drawing/2014/main" id="{5CDE5C34-B8CE-4528-8C35-01463B30D2F1}"/>
              </a:ext>
            </a:extLst>
          </p:cNvPr>
          <p:cNvSpPr>
            <a:spLocks noGrp="1"/>
          </p:cNvSpPr>
          <p:nvPr>
            <p:ph idx="1"/>
          </p:nvPr>
        </p:nvSpPr>
        <p:spPr>
          <a:xfrm>
            <a:off x="581192" y="2186713"/>
            <a:ext cx="11029615" cy="4266603"/>
          </a:xfrm>
        </p:spPr>
        <p:txBody>
          <a:bodyPr>
            <a:normAutofit/>
          </a:bodyPr>
          <a:lstStyle/>
          <a:p>
            <a:pPr marL="342900" indent="-342900">
              <a:spcBef>
                <a:spcPts val="0"/>
              </a:spcBef>
              <a:buFont typeface="+mj-lt"/>
              <a:buAutoNum type="arabicPeriod"/>
              <a:tabLst>
                <a:tab pos="457200" algn="l"/>
              </a:tabLst>
            </a:pPr>
            <a:r>
              <a:rPr lang="en-US" dirty="0"/>
              <a:t>What are examples of strengths and unique perspectives that neurodiverse individuals bring to the STEM education and careers?  </a:t>
            </a:r>
          </a:p>
          <a:p>
            <a:pPr marL="342900" marR="0" lvl="0" indent="-342900">
              <a:spcBef>
                <a:spcPts val="0"/>
              </a:spcBef>
              <a:buFont typeface="+mj-lt"/>
              <a:buAutoNum type="arabicPeriod"/>
              <a:tabLst>
                <a:tab pos="457200" algn="l"/>
              </a:tabLst>
            </a:pPr>
            <a:r>
              <a:rPr lang="en-US" dirty="0">
                <a:effectLst/>
              </a:rPr>
              <a:t>What steps and advocacy are needed in order broaden DEI mindsets and strategic plans to include (dis)ability? </a:t>
            </a:r>
          </a:p>
          <a:p>
            <a:pPr marL="342900" marR="0" lvl="0" indent="-342900">
              <a:spcBef>
                <a:spcPts val="0"/>
              </a:spcBef>
              <a:buFont typeface="+mj-lt"/>
              <a:buAutoNum type="arabicPeriod"/>
              <a:tabLst>
                <a:tab pos="457200" algn="l"/>
              </a:tabLst>
            </a:pPr>
            <a:r>
              <a:rPr lang="en-US" sz="2800" dirty="0"/>
              <a:t>How can the information s</a:t>
            </a:r>
            <a:r>
              <a:rPr lang="en-US" dirty="0"/>
              <a:t>hared today apply to the National Academies of Sciences, Engineering, and Medicine?</a:t>
            </a:r>
            <a:endParaRPr lang="en-US" sz="2800" dirty="0">
              <a:effectLst/>
            </a:endParaRPr>
          </a:p>
          <a:p>
            <a:pPr marL="0" indent="0">
              <a:buNone/>
            </a:pPr>
            <a:endParaRPr lang="en-US" sz="2400" dirty="0"/>
          </a:p>
        </p:txBody>
      </p:sp>
    </p:spTree>
    <p:extLst>
      <p:ext uri="{BB962C8B-B14F-4D97-AF65-F5344CB8AC3E}">
        <p14:creationId xmlns:p14="http://schemas.microsoft.com/office/powerpoint/2010/main" val="94296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1231-3CF6-4434-858F-C7481CDB6365}"/>
              </a:ext>
            </a:extLst>
          </p:cNvPr>
          <p:cNvSpPr>
            <a:spLocks noGrp="1"/>
          </p:cNvSpPr>
          <p:nvPr>
            <p:ph type="ctrTitle"/>
          </p:nvPr>
        </p:nvSpPr>
        <p:spPr>
          <a:xfrm>
            <a:off x="458642" y="586799"/>
            <a:ext cx="11306010" cy="1475013"/>
          </a:xfrm>
        </p:spPr>
        <p:txBody>
          <a:bodyPr>
            <a:normAutofit/>
          </a:bodyPr>
          <a:lstStyle/>
          <a:p>
            <a:pPr>
              <a:lnSpc>
                <a:spcPct val="90000"/>
              </a:lnSpc>
            </a:pPr>
            <a:r>
              <a:rPr lang="en-US" b="1" dirty="0">
                <a:effectLst/>
                <a:latin typeface="Arial" panose="020B0604020202020204" pitchFamily="34" charset="0"/>
                <a:ea typeface="Calibri" panose="020F0502020204030204" pitchFamily="34" charset="0"/>
              </a:rPr>
              <a:t>Thank you. </a:t>
            </a:r>
            <a:endParaRPr lang="en-US" dirty="0"/>
          </a:p>
        </p:txBody>
      </p:sp>
      <p:sp>
        <p:nvSpPr>
          <p:cNvPr id="3" name="Subtitle 2">
            <a:extLst>
              <a:ext uri="{FF2B5EF4-FFF2-40B4-BE49-F238E27FC236}">
                <a16:creationId xmlns:a16="http://schemas.microsoft.com/office/drawing/2014/main" id="{B7FB226E-E793-4E25-8C26-B894339E33AF}"/>
              </a:ext>
            </a:extLst>
          </p:cNvPr>
          <p:cNvSpPr>
            <a:spLocks noGrp="1"/>
          </p:cNvSpPr>
          <p:nvPr>
            <p:ph type="subTitle" idx="1"/>
          </p:nvPr>
        </p:nvSpPr>
        <p:spPr>
          <a:xfrm>
            <a:off x="476675" y="2278811"/>
            <a:ext cx="11116098" cy="590321"/>
          </a:xfrm>
        </p:spPr>
        <p:txBody>
          <a:bodyPr>
            <a:noAutofit/>
          </a:bodyPr>
          <a:lstStyle/>
          <a:p>
            <a:r>
              <a:rPr lang="en-US" sz="2800" dirty="0"/>
              <a:t>Contact information</a:t>
            </a:r>
          </a:p>
          <a:p>
            <a:endParaRPr lang="en-US" sz="2800" dirty="0"/>
          </a:p>
        </p:txBody>
      </p:sp>
      <p:sp>
        <p:nvSpPr>
          <p:cNvPr id="30" name="Subtitle 2">
            <a:extLst>
              <a:ext uri="{FF2B5EF4-FFF2-40B4-BE49-F238E27FC236}">
                <a16:creationId xmlns:a16="http://schemas.microsoft.com/office/drawing/2014/main" id="{50D12FB6-A194-4782-9554-EE30EEB05E96}"/>
              </a:ext>
            </a:extLst>
          </p:cNvPr>
          <p:cNvSpPr txBox="1">
            <a:spLocks/>
          </p:cNvSpPr>
          <p:nvPr/>
        </p:nvSpPr>
        <p:spPr>
          <a:xfrm>
            <a:off x="800504" y="3332290"/>
            <a:ext cx="8811866" cy="206927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spcBef>
                <a:spcPts val="0"/>
              </a:spcBef>
              <a:spcAft>
                <a:spcPts val="0"/>
              </a:spcAft>
            </a:pPr>
            <a:r>
              <a:rPr lang="en-US" sz="3200" b="1" cap="none" dirty="0">
                <a:solidFill>
                  <a:schemeClr val="tx1"/>
                </a:solidFill>
              </a:rPr>
              <a:t>Ronda Jenson, PhD</a:t>
            </a:r>
          </a:p>
          <a:p>
            <a:pPr>
              <a:spcBef>
                <a:spcPts val="0"/>
              </a:spcBef>
              <a:spcAft>
                <a:spcPts val="0"/>
              </a:spcAft>
            </a:pPr>
            <a:r>
              <a:rPr lang="en-US" sz="3200" cap="none" dirty="0">
                <a:solidFill>
                  <a:schemeClr val="tx1"/>
                </a:solidFill>
                <a:hlinkClick r:id="rId3"/>
              </a:rPr>
              <a:t>Ronda.Jenson@NAU.edu</a:t>
            </a:r>
            <a:endParaRPr lang="en-US" sz="3200" cap="none" dirty="0">
              <a:solidFill>
                <a:schemeClr val="tx1"/>
              </a:solidFill>
            </a:endParaRPr>
          </a:p>
          <a:p>
            <a:pPr>
              <a:spcBef>
                <a:spcPts val="0"/>
              </a:spcBef>
              <a:spcAft>
                <a:spcPts val="0"/>
              </a:spcAft>
            </a:pPr>
            <a:r>
              <a:rPr lang="en-US" sz="3200" cap="none" dirty="0">
                <a:solidFill>
                  <a:schemeClr val="tx1"/>
                </a:solidFill>
              </a:rPr>
              <a:t>@rondajenson</a:t>
            </a:r>
          </a:p>
          <a:p>
            <a:pPr>
              <a:spcBef>
                <a:spcPts val="0"/>
              </a:spcBef>
              <a:spcAft>
                <a:spcPts val="0"/>
              </a:spcAft>
            </a:pPr>
            <a:r>
              <a:rPr lang="en-US" sz="3200" cap="none" dirty="0">
                <a:solidFill>
                  <a:schemeClr val="tx1"/>
                </a:solidFill>
              </a:rPr>
              <a:t>https://www.linkedin.com/in/rondajenson</a:t>
            </a:r>
          </a:p>
        </p:txBody>
      </p:sp>
      <p:pic>
        <p:nvPicPr>
          <p:cNvPr id="1026" name="Picture 2">
            <a:extLst>
              <a:ext uri="{FF2B5EF4-FFF2-40B4-BE49-F238E27FC236}">
                <a16:creationId xmlns:a16="http://schemas.microsoft.com/office/drawing/2014/main" id="{5F057E03-1F83-41CF-87DF-80FDAD0ECF6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42" y="4442918"/>
            <a:ext cx="424698" cy="424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AF70AF2-AAAA-4A78-8D51-B65E0D9AEED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593" y="4965572"/>
            <a:ext cx="305703" cy="30570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2AA1499C-EBC0-4394-B31C-1122EE43213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10054" y="3880463"/>
            <a:ext cx="2223304" cy="789273"/>
          </a:xfrm>
          <a:prstGeom prst="rect">
            <a:avLst/>
          </a:prstGeom>
        </p:spPr>
      </p:pic>
      <p:cxnSp>
        <p:nvCxnSpPr>
          <p:cNvPr id="10" name="Straight Connector 9">
            <a:extLst>
              <a:ext uri="{FF2B5EF4-FFF2-40B4-BE49-F238E27FC236}">
                <a16:creationId xmlns:a16="http://schemas.microsoft.com/office/drawing/2014/main" id="{69BA0622-4200-41D2-B5B0-C9515FDF93F8}"/>
              </a:ext>
              <a:ext uri="{C183D7F6-B498-43B3-948B-1728B52AA6E4}">
                <adec:decorative xmlns:adec="http://schemas.microsoft.com/office/drawing/2017/decorative" val="1"/>
              </a:ext>
            </a:extLst>
          </p:cNvPr>
          <p:cNvCxnSpPr>
            <a:cxnSpLocks/>
          </p:cNvCxnSpPr>
          <p:nvPr/>
        </p:nvCxnSpPr>
        <p:spPr>
          <a:xfrm>
            <a:off x="0" y="5674936"/>
            <a:ext cx="1219200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31" name="TextBox 30">
            <a:extLst>
              <a:ext uri="{FF2B5EF4-FFF2-40B4-BE49-F238E27FC236}">
                <a16:creationId xmlns:a16="http://schemas.microsoft.com/office/drawing/2014/main" id="{CC799C4D-AFA6-44C9-B820-CD409B7FAFFC}"/>
              </a:ext>
            </a:extLst>
          </p:cNvPr>
          <p:cNvSpPr txBox="1"/>
          <p:nvPr/>
        </p:nvSpPr>
        <p:spPr>
          <a:xfrm>
            <a:off x="1" y="5831991"/>
            <a:ext cx="12192000" cy="830997"/>
          </a:xfrm>
          <a:prstGeom prst="rect">
            <a:avLst/>
          </a:prstGeom>
          <a:noFill/>
        </p:spPr>
        <p:txBody>
          <a:bodyPr wrap="square">
            <a:spAutoFit/>
          </a:bodyPr>
          <a:lstStyle/>
          <a:p>
            <a:pPr algn="ctr">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DEI Speaker Series: National Academies of Sciences, Engineering, and Medicine</a:t>
            </a:r>
          </a:p>
          <a:p>
            <a:pPr algn="ctr">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July 2022</a:t>
            </a:r>
          </a:p>
        </p:txBody>
      </p:sp>
    </p:spTree>
    <p:extLst>
      <p:ext uri="{BB962C8B-B14F-4D97-AF65-F5344CB8AC3E}">
        <p14:creationId xmlns:p14="http://schemas.microsoft.com/office/powerpoint/2010/main" val="6213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F60C-4AD3-4E62-A539-5076808F773E}"/>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7AA20732-6ACF-4868-BB0F-6CD04909DEE1}"/>
              </a:ext>
            </a:extLst>
          </p:cNvPr>
          <p:cNvSpPr>
            <a:spLocks noGrp="1"/>
          </p:cNvSpPr>
          <p:nvPr>
            <p:ph idx="1"/>
          </p:nvPr>
        </p:nvSpPr>
        <p:spPr/>
        <p:txBody>
          <a:bodyPr/>
          <a:lstStyle/>
          <a:p>
            <a:pPr marL="0" indent="0">
              <a:buNone/>
            </a:pPr>
            <a:r>
              <a:rPr lang="en-US" dirty="0"/>
              <a:t>Presentation participants will increase their knowledge of:</a:t>
            </a:r>
          </a:p>
          <a:p>
            <a:r>
              <a:rPr lang="en-US" dirty="0"/>
              <a:t>the rationale for including disability in DEI strategic plans,</a:t>
            </a:r>
          </a:p>
          <a:p>
            <a:r>
              <a:rPr lang="en-US" dirty="0"/>
              <a:t>the match between STEM education and employment with neurodiverse individuals, and</a:t>
            </a:r>
          </a:p>
          <a:p>
            <a:r>
              <a:rPr lang="en-US" dirty="0"/>
              <a:t>key considerations for being inclusive of neurodiverse individuals in STEM education and employment.</a:t>
            </a:r>
          </a:p>
        </p:txBody>
      </p:sp>
    </p:spTree>
    <p:extLst>
      <p:ext uri="{BB962C8B-B14F-4D97-AF65-F5344CB8AC3E}">
        <p14:creationId xmlns:p14="http://schemas.microsoft.com/office/powerpoint/2010/main" val="356875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261E41-CB03-4625-82AD-B97DCEDE2AD4}"/>
              </a:ext>
            </a:extLst>
          </p:cNvPr>
          <p:cNvSpPr txBox="1">
            <a:spLocks noGrp="1"/>
          </p:cNvSpPr>
          <p:nvPr>
            <p:ph type="title" idx="4294967295"/>
          </p:nvPr>
        </p:nvSpPr>
        <p:spPr>
          <a:xfrm>
            <a:off x="2042771" y="1037297"/>
            <a:ext cx="9510582"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solidFill>
                <a:effectLst/>
                <a:uLnTx/>
                <a:uFillTx/>
                <a:latin typeface="+mn-lt"/>
                <a:ea typeface="+mn-ea"/>
                <a:cs typeface="+mn-cs"/>
              </a:rPr>
              <a:t>DYNA </a:t>
            </a:r>
            <a:r>
              <a:rPr kumimoji="0" lang="en-US" sz="2400" b="0" i="0" u="none" strike="noStrike" kern="1200" cap="none" spc="0" normalizeH="0" baseline="0" noProof="0" dirty="0">
                <a:ln>
                  <a:noFill/>
                </a:ln>
                <a:solidFill>
                  <a:schemeClr val="tx1"/>
                </a:solidFill>
                <a:effectLst/>
                <a:uLnTx/>
                <a:uFillTx/>
                <a:latin typeface="+mn-lt"/>
                <a:ea typeface="+mn-ea"/>
                <a:cs typeface="+mn-cs"/>
              </a:rPr>
              <a:t>STEM: </a:t>
            </a:r>
            <a:r>
              <a:rPr kumimoji="0" lang="en-US" sz="2400" b="1" i="0" u="none" strike="noStrike" kern="1200" cap="none" spc="0" normalizeH="0" baseline="0" noProof="0" dirty="0">
                <a:ln>
                  <a:noFill/>
                </a:ln>
                <a:solidFill>
                  <a:schemeClr val="accent2"/>
                </a:solidFill>
                <a:effectLst/>
                <a:uLnTx/>
                <a:uFillTx/>
                <a:latin typeface="+mn-lt"/>
                <a:ea typeface="+mn-ea"/>
                <a:cs typeface="+mn-cs"/>
              </a:rPr>
              <a:t>D</a:t>
            </a:r>
            <a:r>
              <a:rPr kumimoji="0" lang="en-US" sz="2400" b="0" i="0" u="none" strike="noStrike" kern="1200" cap="none" spc="0" normalizeH="0" baseline="0" noProof="0" dirty="0">
                <a:ln>
                  <a:noFill/>
                </a:ln>
                <a:solidFill>
                  <a:schemeClr val="tx1"/>
                </a:solidFill>
                <a:effectLst/>
                <a:uLnTx/>
                <a:uFillTx/>
                <a:latin typeface="+mn-lt"/>
                <a:ea typeface="+mn-ea"/>
                <a:cs typeface="+mn-cs"/>
              </a:rPr>
              <a:t>iscover </a:t>
            </a:r>
            <a:r>
              <a:rPr kumimoji="0" lang="en-US" sz="2400" b="1" i="0" u="none" strike="noStrike" kern="1200" cap="none" spc="0" normalizeH="0" baseline="0" noProof="0" dirty="0">
                <a:ln>
                  <a:noFill/>
                </a:ln>
                <a:solidFill>
                  <a:schemeClr val="accent2"/>
                </a:solidFill>
                <a:effectLst/>
                <a:uLnTx/>
                <a:uFillTx/>
                <a:latin typeface="+mn-lt"/>
                <a:ea typeface="+mn-ea"/>
                <a:cs typeface="+mn-cs"/>
              </a:rPr>
              <a:t>Y</a:t>
            </a:r>
            <a:r>
              <a:rPr kumimoji="0" lang="en-US" sz="2400" b="0" i="0" u="none" strike="noStrike" kern="1200" cap="none" spc="0" normalizeH="0" baseline="0" noProof="0" dirty="0">
                <a:ln>
                  <a:noFill/>
                </a:ln>
                <a:solidFill>
                  <a:schemeClr val="tx1"/>
                </a:solidFill>
                <a:effectLst/>
                <a:uLnTx/>
                <a:uFillTx/>
                <a:latin typeface="+mn-lt"/>
                <a:ea typeface="+mn-ea"/>
                <a:cs typeface="+mn-cs"/>
              </a:rPr>
              <a:t>our </a:t>
            </a:r>
            <a:r>
              <a:rPr kumimoji="0" lang="en-US" sz="2400" b="1" i="0" u="none" strike="noStrike" kern="1200" cap="none" spc="0" normalizeH="0" baseline="0" noProof="0" dirty="0">
                <a:ln>
                  <a:noFill/>
                </a:ln>
                <a:solidFill>
                  <a:schemeClr val="accent2"/>
                </a:solidFill>
                <a:effectLst/>
                <a:uLnTx/>
                <a:uFillTx/>
                <a:latin typeface="+mn-lt"/>
                <a:ea typeface="+mn-ea"/>
                <a:cs typeface="+mn-cs"/>
              </a:rPr>
              <a:t>N</a:t>
            </a:r>
            <a:r>
              <a:rPr kumimoji="0" lang="en-US" sz="2400" b="0" i="0" u="none" strike="noStrike" kern="1200" cap="none" spc="0" normalizeH="0" baseline="0" noProof="0" dirty="0">
                <a:ln>
                  <a:noFill/>
                </a:ln>
                <a:solidFill>
                  <a:schemeClr val="tx1"/>
                </a:solidFill>
                <a:effectLst/>
                <a:uLnTx/>
                <a:uFillTx/>
                <a:latin typeface="+mn-lt"/>
                <a:ea typeface="+mn-ea"/>
                <a:cs typeface="+mn-cs"/>
              </a:rPr>
              <a:t>eurodiverse </a:t>
            </a:r>
            <a:r>
              <a:rPr kumimoji="0" lang="en-US" sz="2400" b="1" i="0" u="none" strike="noStrike" kern="1200" cap="none" spc="0" normalizeH="0" baseline="0" noProof="0" dirty="0">
                <a:ln>
                  <a:noFill/>
                </a:ln>
                <a:solidFill>
                  <a:schemeClr val="accent2"/>
                </a:solidFill>
                <a:effectLst/>
                <a:uLnTx/>
                <a:uFillTx/>
                <a:latin typeface="+mn-lt"/>
                <a:ea typeface="+mn-ea"/>
                <a:cs typeface="+mn-cs"/>
              </a:rPr>
              <a:t>A</a:t>
            </a:r>
            <a:r>
              <a:rPr kumimoji="0" lang="en-US" sz="2400" b="0" i="0" u="none" strike="noStrike" kern="1200" cap="none" spc="0" normalizeH="0" baseline="0" noProof="0" dirty="0">
                <a:ln>
                  <a:noFill/>
                </a:ln>
                <a:solidFill>
                  <a:schemeClr val="tx1"/>
                </a:solidFill>
                <a:effectLst/>
                <a:uLnTx/>
                <a:uFillTx/>
                <a:latin typeface="+mn-lt"/>
                <a:ea typeface="+mn-ea"/>
                <a:cs typeface="+mn-cs"/>
              </a:rPr>
              <a:t>dvantage in STEM</a:t>
            </a:r>
            <a:br>
              <a:rPr kumimoji="0" lang="en-US" sz="2400" b="0" i="0" u="none" strike="noStrike" kern="1200" cap="none" spc="0" normalizeH="0" baseline="0" noProof="0" dirty="0">
                <a:ln>
                  <a:noFill/>
                </a:ln>
                <a:solidFill>
                  <a:schemeClr val="tx1"/>
                </a:solidFill>
                <a:effectLst/>
                <a:uLnTx/>
                <a:uFillTx/>
                <a:latin typeface="+mn-lt"/>
                <a:ea typeface="+mn-ea"/>
                <a:cs typeface="+mn-cs"/>
              </a:rPr>
            </a:br>
            <a:br>
              <a:rPr kumimoji="0" lang="en-US" sz="2400" b="0" i="0" u="none" strike="noStrike" kern="1200" cap="none" spc="0" normalizeH="0" baseline="0" noProof="0" dirty="0">
                <a:ln>
                  <a:noFill/>
                </a:ln>
                <a:solidFill>
                  <a:schemeClr val="tx1"/>
                </a:solidFill>
                <a:effectLst/>
                <a:uLnTx/>
                <a:uFillTx/>
                <a:latin typeface="+mn-lt"/>
                <a:ea typeface="+mn-ea"/>
                <a:cs typeface="+mn-cs"/>
              </a:rPr>
            </a:br>
            <a:r>
              <a:rPr lang="en-US" sz="2400" cap="none" dirty="0">
                <a:solidFill>
                  <a:schemeClr val="tx1"/>
                </a:solidFill>
                <a:latin typeface="+mn-lt"/>
                <a:ea typeface="+mn-ea"/>
                <a:cs typeface="+mn-cs"/>
              </a:rPr>
              <a:t>Research Synthesis of Effective Inclusion Practices for Neurodiverse K-12 Learners in Informal STEM Learning Contexts</a:t>
            </a:r>
          </a:p>
        </p:txBody>
      </p:sp>
      <p:pic>
        <p:nvPicPr>
          <p:cNvPr id="7" name="Content Placeholder 6" descr="An image showing a face profile and brain interconnections.">
            <a:extLst>
              <a:ext uri="{FF2B5EF4-FFF2-40B4-BE49-F238E27FC236}">
                <a16:creationId xmlns:a16="http://schemas.microsoft.com/office/drawing/2014/main" id="{7EC14CDD-21B4-42FF-B2A7-3D3B9B375252}"/>
              </a:ext>
            </a:extLst>
          </p:cNvPr>
          <p:cNvPicPr>
            <a:picLocks noGrp="1" noChangeAspect="1"/>
          </p:cNvPicPr>
          <p:nvPr>
            <p:ph idx="1"/>
          </p:nvPr>
        </p:nvPicPr>
        <p:blipFill>
          <a:blip r:embed="rId3"/>
          <a:stretch>
            <a:fillRect/>
          </a:stretch>
        </p:blipFill>
        <p:spPr>
          <a:xfrm>
            <a:off x="638647" y="948700"/>
            <a:ext cx="1229555" cy="1658257"/>
          </a:xfrm>
          <a:prstGeom prst="rect">
            <a:avLst/>
          </a:prstGeom>
        </p:spPr>
      </p:pic>
      <p:sp>
        <p:nvSpPr>
          <p:cNvPr id="11" name="TextBox 10">
            <a:extLst>
              <a:ext uri="{FF2B5EF4-FFF2-40B4-BE49-F238E27FC236}">
                <a16:creationId xmlns:a16="http://schemas.microsoft.com/office/drawing/2014/main" id="{DABB4198-89D6-C7E6-425C-17BF964D7849}"/>
              </a:ext>
            </a:extLst>
          </p:cNvPr>
          <p:cNvSpPr txBox="1"/>
          <p:nvPr/>
        </p:nvSpPr>
        <p:spPr>
          <a:xfrm>
            <a:off x="2042771" y="3124526"/>
            <a:ext cx="9336014" cy="1569660"/>
          </a:xfrm>
          <a:prstGeom prst="rect">
            <a:avLst/>
          </a:prstGeom>
          <a:noFill/>
        </p:spPr>
        <p:txBody>
          <a:bodyPr wrap="square">
            <a:spAutoFit/>
          </a:bodyPr>
          <a:lstStyle/>
          <a:p>
            <a:r>
              <a:rPr lang="en-US" sz="2400" cap="none" dirty="0">
                <a:solidFill>
                  <a:schemeClr val="tx1"/>
                </a:solidFill>
                <a:latin typeface="+mn-lt"/>
                <a:ea typeface="+mn-ea"/>
                <a:cs typeface="+mn-cs"/>
              </a:rPr>
              <a:t>NSF INCLUDES Alliance: The Alliance of Students with Disabilities for Inclusion, Networking, and Transition Opportunities in STEM (TAPDINTO-STEM)</a:t>
            </a:r>
          </a:p>
          <a:p>
            <a:pPr marL="342900" indent="-342900">
              <a:buFont typeface="Wingdings" panose="05000000000000000000" pitchFamily="2" charset="2"/>
              <a:buChar char="Ø"/>
            </a:pPr>
            <a:r>
              <a:rPr lang="en-US" sz="2400" dirty="0"/>
              <a:t>NAU: Mountain Hub Lead</a:t>
            </a:r>
          </a:p>
        </p:txBody>
      </p:sp>
      <p:pic>
        <p:nvPicPr>
          <p:cNvPr id="1026" name="Picture 2" descr="NSF INCLUDES Alliance TAPDINTO-STEM">
            <a:extLst>
              <a:ext uri="{FF2B5EF4-FFF2-40B4-BE49-F238E27FC236}">
                <a16:creationId xmlns:a16="http://schemas.microsoft.com/office/drawing/2014/main" id="{B7588876-40C2-B77E-68BB-B63F09822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15" y="3429000"/>
            <a:ext cx="1087727" cy="1025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67990B-D73D-426F-BEEB-F06A73356AD6}"/>
              </a:ext>
            </a:extLst>
          </p:cNvPr>
          <p:cNvSpPr txBox="1">
            <a:spLocks/>
          </p:cNvSpPr>
          <p:nvPr/>
        </p:nvSpPr>
        <p:spPr>
          <a:xfrm>
            <a:off x="1868203" y="5131723"/>
            <a:ext cx="951058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Supported by the National Science Foundation under NSF Award #2040736</a:t>
            </a:r>
            <a:r>
              <a:rPr kumimoji="0" lang="en-US" sz="1800" b="0" i="1" u="none" strike="noStrike" kern="1200" cap="none" spc="0" normalizeH="0" baseline="0" noProof="0" dirty="0">
                <a:ln>
                  <a:noFill/>
                </a:ln>
                <a:solidFill>
                  <a:schemeClr val="tx1"/>
                </a:solidFill>
                <a:effectLst/>
                <a:uLnTx/>
                <a:uFillTx/>
                <a:latin typeface="+mn-lt"/>
                <a:ea typeface="+mn-ea"/>
                <a:cs typeface="+mn-cs"/>
              </a:rPr>
              <a:t> </a:t>
            </a:r>
            <a:r>
              <a:rPr kumimoji="0" lang="en-US" sz="1800" b="0" u="none" strike="noStrike" kern="1200" cap="none" spc="0" normalizeH="0" baseline="0" noProof="0" dirty="0">
                <a:ln>
                  <a:noFill/>
                </a:ln>
                <a:solidFill>
                  <a:schemeClr val="tx1"/>
                </a:solidFill>
                <a:effectLst/>
                <a:uLnTx/>
                <a:uFillTx/>
                <a:latin typeface="+mn-lt"/>
                <a:ea typeface="+mn-ea"/>
                <a:cs typeface="+mn-cs"/>
              </a:rPr>
              <a:t>(</a:t>
            </a:r>
            <a:r>
              <a:rPr kumimoji="0" lang="en-US" sz="1800" b="0" i="1" u="none" strike="noStrike" kern="1200" cap="none" spc="0" normalizeH="0" baseline="0" noProof="0" dirty="0">
                <a:ln>
                  <a:noFill/>
                </a:ln>
                <a:solidFill>
                  <a:schemeClr val="tx1"/>
                </a:solidFill>
                <a:effectLst/>
                <a:uLnTx/>
                <a:uFillTx/>
                <a:latin typeface="+mn-lt"/>
                <a:ea typeface="+mn-ea"/>
                <a:cs typeface="+mn-cs"/>
              </a:rPr>
              <a:t>NSF INCLUDES Planning Grant</a:t>
            </a:r>
            <a:r>
              <a:rPr kumimoji="0" lang="en-US" sz="1800" b="0" u="none" strike="noStrike" kern="1200" cap="none" spc="0" normalizeH="0" baseline="0" noProof="0" dirty="0">
                <a:ln>
                  <a:noFill/>
                </a:ln>
                <a:solidFill>
                  <a:schemeClr val="tx1"/>
                </a:solidFill>
                <a:effectLst/>
                <a:uLnTx/>
                <a:uFillTx/>
                <a:latin typeface="+mn-lt"/>
                <a:ea typeface="+mn-ea"/>
                <a:cs typeface="+mn-cs"/>
              </a:rPr>
              <a:t>)</a:t>
            </a:r>
            <a:r>
              <a:rPr kumimoji="0" lang="en-US" sz="1800" b="0" i="0" u="none" strike="noStrike" kern="1200" cap="none" spc="0" normalizeH="0" baseline="0" noProof="0" dirty="0">
                <a:ln>
                  <a:noFill/>
                </a:ln>
                <a:solidFill>
                  <a:schemeClr val="tx1"/>
                </a:solidFill>
                <a:effectLst/>
                <a:uLnTx/>
                <a:uFillTx/>
                <a:latin typeface="+mn-lt"/>
                <a:ea typeface="+mn-ea"/>
                <a:cs typeface="+mn-cs"/>
              </a:rPr>
              <a:t>,  Award # 2115542 </a:t>
            </a:r>
            <a:r>
              <a:rPr kumimoji="0" lang="en-US" sz="1800" b="0" u="none" strike="noStrike" kern="1200" cap="none" spc="0" normalizeH="0" baseline="0" noProof="0" dirty="0">
                <a:ln>
                  <a:noFill/>
                </a:ln>
                <a:solidFill>
                  <a:schemeClr val="tx1"/>
                </a:solidFill>
                <a:effectLst/>
                <a:uLnTx/>
                <a:uFillTx/>
                <a:latin typeface="+mn-lt"/>
                <a:ea typeface="+mn-ea"/>
                <a:cs typeface="+mn-cs"/>
              </a:rPr>
              <a:t>(</a:t>
            </a:r>
            <a:r>
              <a:rPr kumimoji="0" lang="en-US" sz="1800" b="0" i="1" u="none" strike="noStrike" kern="1200" cap="none" spc="0" normalizeH="0" baseline="0" noProof="0" dirty="0">
                <a:ln>
                  <a:noFill/>
                </a:ln>
                <a:solidFill>
                  <a:schemeClr val="tx1"/>
                </a:solidFill>
                <a:effectLst/>
                <a:uLnTx/>
                <a:uFillTx/>
                <a:latin typeface="+mn-lt"/>
                <a:ea typeface="+mn-ea"/>
                <a:cs typeface="+mn-cs"/>
              </a:rPr>
              <a:t>NSF AISL Grant</a:t>
            </a:r>
            <a:r>
              <a:rPr kumimoji="0" lang="en-US" sz="1800" b="0" u="none" strike="noStrike" kern="1200" cap="none" spc="0" normalizeH="0" baseline="0" noProof="0" dirty="0">
                <a:ln>
                  <a:noFill/>
                </a:ln>
                <a:solidFill>
                  <a:schemeClr val="tx1"/>
                </a:solidFill>
                <a:effectLst/>
                <a:uLnTx/>
                <a:uFillTx/>
                <a:latin typeface="+mn-lt"/>
                <a:ea typeface="+mn-ea"/>
                <a:cs typeface="+mn-cs"/>
              </a:rPr>
              <a:t>), and subaward to Award #2119902 (NSF INCLUDES Alliance)</a:t>
            </a:r>
            <a:r>
              <a:rPr kumimoji="0" lang="en-US" sz="1800" b="0" i="0" u="none" strike="noStrike" kern="1200" cap="none" spc="0" normalizeH="0" baseline="0" noProof="0" dirty="0">
                <a:ln>
                  <a:noFill/>
                </a:ln>
                <a:solidFill>
                  <a:schemeClr val="tx1"/>
                </a:solidFill>
                <a:effectLst/>
                <a:uLnTx/>
                <a:uFillTx/>
                <a:latin typeface="+mn-lt"/>
                <a:ea typeface="+mn-ea"/>
                <a:cs typeface="+mn-cs"/>
              </a:rPr>
              <a:t>.  Any opinions, findings, and conclusions or recommendations expressed in this material are those of the author(s) and do not necessarily reflect those of the National Science Foundation.</a:t>
            </a:r>
          </a:p>
        </p:txBody>
      </p:sp>
      <p:pic>
        <p:nvPicPr>
          <p:cNvPr id="9" name="Picture 8" descr="National Science Foundation Logo&#10;&#10;">
            <a:extLst>
              <a:ext uri="{FF2B5EF4-FFF2-40B4-BE49-F238E27FC236}">
                <a16:creationId xmlns:a16="http://schemas.microsoft.com/office/drawing/2014/main" id="{222A84B5-9BF5-426C-8ADA-B5A508227EB0}"/>
              </a:ext>
            </a:extLst>
          </p:cNvPr>
          <p:cNvPicPr>
            <a:picLocks noChangeAspect="1"/>
          </p:cNvPicPr>
          <p:nvPr/>
        </p:nvPicPr>
        <p:blipFill>
          <a:blip r:embed="rId5"/>
          <a:stretch>
            <a:fillRect/>
          </a:stretch>
        </p:blipFill>
        <p:spPr>
          <a:xfrm>
            <a:off x="813215" y="5279923"/>
            <a:ext cx="923329" cy="923329"/>
          </a:xfrm>
          <a:prstGeom prst="rect">
            <a:avLst/>
          </a:prstGeom>
        </p:spPr>
      </p:pic>
    </p:spTree>
    <p:extLst>
      <p:ext uri="{BB962C8B-B14F-4D97-AF65-F5344CB8AC3E}">
        <p14:creationId xmlns:p14="http://schemas.microsoft.com/office/powerpoint/2010/main" val="405860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3E810-DEFB-DC95-EA38-E83A7A69E010}"/>
              </a:ext>
            </a:extLst>
          </p:cNvPr>
          <p:cNvSpPr>
            <a:spLocks noGrp="1"/>
          </p:cNvSpPr>
          <p:nvPr>
            <p:ph type="title"/>
          </p:nvPr>
        </p:nvSpPr>
        <p:spPr/>
        <p:txBody>
          <a:bodyPr/>
          <a:lstStyle/>
          <a:p>
            <a:r>
              <a:rPr lang="en-US" dirty="0"/>
              <a:t>DYNA STEM: INCLUDES </a:t>
            </a:r>
            <a:r>
              <a:rPr lang="en-US" cap="none" dirty="0"/>
              <a:t>Planning</a:t>
            </a:r>
          </a:p>
        </p:txBody>
      </p:sp>
      <p:sp>
        <p:nvSpPr>
          <p:cNvPr id="5" name="Content Placeholder 4">
            <a:extLst>
              <a:ext uri="{FF2B5EF4-FFF2-40B4-BE49-F238E27FC236}">
                <a16:creationId xmlns:a16="http://schemas.microsoft.com/office/drawing/2014/main" id="{94936886-43A8-5C59-11CD-E318D7625B0E}"/>
              </a:ext>
            </a:extLst>
          </p:cNvPr>
          <p:cNvSpPr>
            <a:spLocks noGrp="1"/>
          </p:cNvSpPr>
          <p:nvPr>
            <p:ph idx="1"/>
          </p:nvPr>
        </p:nvSpPr>
        <p:spPr>
          <a:xfrm>
            <a:off x="581192" y="2180496"/>
            <a:ext cx="11029615" cy="4104190"/>
          </a:xfrm>
        </p:spPr>
        <p:txBody>
          <a:bodyPr>
            <a:noAutofit/>
          </a:bodyPr>
          <a:lstStyle/>
          <a:p>
            <a:pPr marL="0" indent="0">
              <a:lnSpc>
                <a:spcPct val="130000"/>
              </a:lnSpc>
              <a:spcBef>
                <a:spcPts val="0"/>
              </a:spcBef>
              <a:spcAft>
                <a:spcPts val="0"/>
              </a:spcAft>
              <a:buNone/>
            </a:pPr>
            <a:r>
              <a:rPr lang="en-US" sz="2200" b="1" dirty="0"/>
              <a:t>Research Questions</a:t>
            </a:r>
          </a:p>
          <a:p>
            <a:pPr marL="457200" indent="-346075" algn="l">
              <a:lnSpc>
                <a:spcPct val="130000"/>
              </a:lnSpc>
              <a:spcBef>
                <a:spcPts val="0"/>
              </a:spcBef>
              <a:spcAft>
                <a:spcPts val="0"/>
              </a:spcAft>
              <a:buFont typeface="+mj-lt"/>
              <a:buAutoNum type="arabicPeriod"/>
            </a:pPr>
            <a:r>
              <a:rPr lang="en-US" sz="2200" b="0" i="0" u="none" strike="noStrike" baseline="0" dirty="0"/>
              <a:t>What are the critical areas of need that need to be addressed in order to improve STEM degree completion for undergraduate neurodiverse students?</a:t>
            </a:r>
          </a:p>
          <a:p>
            <a:pPr marL="692150" lvl="1" indent="-346075">
              <a:lnSpc>
                <a:spcPct val="130000"/>
              </a:lnSpc>
              <a:spcBef>
                <a:spcPts val="0"/>
              </a:spcBef>
              <a:spcAft>
                <a:spcPts val="0"/>
              </a:spcAft>
              <a:buFont typeface="+mj-lt"/>
              <a:buAutoNum type="alphaLcParenR"/>
            </a:pPr>
            <a:r>
              <a:rPr lang="en-US" sz="2200" b="0" i="0" u="none" strike="noStrike" baseline="0" dirty="0"/>
              <a:t>Which post-secondary system components and supports are most effective for supporting retention among undergraduate neurodiverse STEM students?</a:t>
            </a:r>
          </a:p>
          <a:p>
            <a:pPr marL="457200" indent="-346075" algn="l">
              <a:lnSpc>
                <a:spcPct val="130000"/>
              </a:lnSpc>
              <a:spcBef>
                <a:spcPts val="0"/>
              </a:spcBef>
              <a:spcAft>
                <a:spcPts val="0"/>
              </a:spcAft>
              <a:buFont typeface="+mj-lt"/>
              <a:buAutoNum type="arabicPeriod"/>
            </a:pPr>
            <a:r>
              <a:rPr lang="en-US" sz="2200" b="0" i="0" u="none" strike="noStrike" baseline="0" dirty="0"/>
              <a:t>What are the critical skills and attributes necessary for neurodiverse undergraduate students to transition to STEM career or graduate STEM college programs?</a:t>
            </a:r>
          </a:p>
          <a:p>
            <a:pPr marL="692150" lvl="1" indent="-346075">
              <a:lnSpc>
                <a:spcPct val="130000"/>
              </a:lnSpc>
              <a:spcBef>
                <a:spcPts val="0"/>
              </a:spcBef>
              <a:spcAft>
                <a:spcPts val="0"/>
              </a:spcAft>
              <a:buFont typeface="+mj-lt"/>
              <a:buAutoNum type="alphaLcParenR"/>
            </a:pPr>
            <a:r>
              <a:rPr lang="en-US" sz="2200" dirty="0"/>
              <a:t>What is the role of post-secondary education in addressing the necessary skills and attributes?</a:t>
            </a:r>
          </a:p>
          <a:p>
            <a:pPr>
              <a:spcBef>
                <a:spcPts val="0"/>
              </a:spcBef>
              <a:spcAft>
                <a:spcPts val="0"/>
              </a:spcAft>
            </a:pPr>
            <a:endParaRPr lang="en-US" sz="2200" dirty="0"/>
          </a:p>
        </p:txBody>
      </p:sp>
      <p:pic>
        <p:nvPicPr>
          <p:cNvPr id="16" name="Content Placeholder 6" descr="An image showing a face profile and brain interconnections.">
            <a:extLst>
              <a:ext uri="{FF2B5EF4-FFF2-40B4-BE49-F238E27FC236}">
                <a16:creationId xmlns:a16="http://schemas.microsoft.com/office/drawing/2014/main" id="{3AB0D9EB-1FB8-CF8F-E870-497CEE120C7F}"/>
              </a:ext>
            </a:extLst>
          </p:cNvPr>
          <p:cNvPicPr>
            <a:picLocks noChangeAspect="1"/>
          </p:cNvPicPr>
          <p:nvPr/>
        </p:nvPicPr>
        <p:blipFill>
          <a:blip r:embed="rId3"/>
          <a:stretch>
            <a:fillRect/>
          </a:stretch>
        </p:blipFill>
        <p:spPr>
          <a:xfrm>
            <a:off x="10796948" y="5523005"/>
            <a:ext cx="897684" cy="1210674"/>
          </a:xfrm>
          <a:prstGeom prst="rect">
            <a:avLst/>
          </a:prstGeom>
        </p:spPr>
      </p:pic>
    </p:spTree>
    <p:extLst>
      <p:ext uri="{BB962C8B-B14F-4D97-AF65-F5344CB8AC3E}">
        <p14:creationId xmlns:p14="http://schemas.microsoft.com/office/powerpoint/2010/main" val="41381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3E810-DEFB-DC95-EA38-E83A7A69E010}"/>
              </a:ext>
            </a:extLst>
          </p:cNvPr>
          <p:cNvSpPr>
            <a:spLocks noGrp="1"/>
          </p:cNvSpPr>
          <p:nvPr>
            <p:ph type="title"/>
          </p:nvPr>
        </p:nvSpPr>
        <p:spPr/>
        <p:txBody>
          <a:bodyPr>
            <a:noAutofit/>
          </a:bodyPr>
          <a:lstStyle/>
          <a:p>
            <a:r>
              <a:rPr lang="en-US" sz="3200" cap="none" dirty="0">
                <a:latin typeface="+mn-lt"/>
                <a:ea typeface="+mn-ea"/>
                <a:cs typeface="+mn-cs"/>
              </a:rPr>
              <a:t>Research Synthesis of Effective Inclusion Practices for Neurodiverse K-12 Learners in Informal STEM Learning Contexts</a:t>
            </a:r>
            <a:endParaRPr lang="en-US" sz="3200" cap="none" dirty="0"/>
          </a:p>
        </p:txBody>
      </p:sp>
      <p:sp>
        <p:nvSpPr>
          <p:cNvPr id="5" name="Content Placeholder 4">
            <a:extLst>
              <a:ext uri="{FF2B5EF4-FFF2-40B4-BE49-F238E27FC236}">
                <a16:creationId xmlns:a16="http://schemas.microsoft.com/office/drawing/2014/main" id="{94936886-43A8-5C59-11CD-E318D7625B0E}"/>
              </a:ext>
            </a:extLst>
          </p:cNvPr>
          <p:cNvSpPr>
            <a:spLocks noGrp="1"/>
          </p:cNvSpPr>
          <p:nvPr>
            <p:ph idx="1"/>
          </p:nvPr>
        </p:nvSpPr>
        <p:spPr>
          <a:xfrm>
            <a:off x="477632" y="1715956"/>
            <a:ext cx="11236735" cy="5070763"/>
          </a:xfrm>
        </p:spPr>
        <p:txBody>
          <a:bodyPr>
            <a:noAutofit/>
          </a:bodyPr>
          <a:lstStyle/>
          <a:p>
            <a:pPr marL="0" indent="0">
              <a:spcBef>
                <a:spcPts val="0"/>
              </a:spcBef>
              <a:spcAft>
                <a:spcPts val="0"/>
              </a:spcAft>
              <a:buNone/>
            </a:pPr>
            <a:r>
              <a:rPr lang="en-US" sz="2200" b="1" dirty="0"/>
              <a:t>Research Questions</a:t>
            </a:r>
          </a:p>
          <a:p>
            <a:pPr marL="342900" marR="320040" indent="-342900">
              <a:lnSpc>
                <a:spcPct val="107000"/>
              </a:lnSpc>
              <a:spcBef>
                <a:spcPts val="0"/>
              </a:spcBef>
              <a:spcAft>
                <a:spcPts val="0"/>
              </a:spcAft>
              <a:buFont typeface="+mj-lt"/>
              <a:buAutoNum type="arabicPeriod"/>
              <a:tabLst>
                <a:tab pos="533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program elements (teaching and learning variables) in informal STEM learning settings facilitate inclusion of K-12 neurodiverse STEM learners? </a:t>
            </a:r>
          </a:p>
          <a:p>
            <a:pPr marL="666900" marR="320040" lvl="1" indent="-342900">
              <a:lnSpc>
                <a:spcPct val="107000"/>
              </a:lnSpc>
              <a:spcBef>
                <a:spcPts val="0"/>
              </a:spcBef>
              <a:spcAft>
                <a:spcPts val="0"/>
              </a:spcAft>
              <a:buFont typeface="+mj-lt"/>
              <a:buAutoNum type="alphaLcParenR"/>
              <a:tabLst>
                <a:tab pos="533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are the overlapping and discrete characteristics of the program elements that facilitate social, cognitive, and physical inclusion?</a:t>
            </a:r>
          </a:p>
          <a:p>
            <a:pPr marL="666900" marR="320040" lvl="1" indent="-342900">
              <a:lnSpc>
                <a:spcPct val="107000"/>
              </a:lnSpc>
              <a:spcBef>
                <a:spcPts val="0"/>
              </a:spcBef>
              <a:spcAft>
                <a:spcPts val="0"/>
              </a:spcAft>
              <a:buFont typeface="+mj-lt"/>
              <a:buAutoNum type="alphaLcParenR"/>
              <a:tabLst>
                <a:tab pos="533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In what ways do the program elements that facilitate inclusion vary by informal STEM learning setting? </a:t>
            </a:r>
          </a:p>
          <a:p>
            <a:pPr marL="342900" marR="320040" indent="-342900">
              <a:lnSpc>
                <a:spcPct val="107000"/>
              </a:lnSpc>
              <a:spcBef>
                <a:spcPts val="0"/>
              </a:spcBef>
              <a:spcAft>
                <a:spcPts val="0"/>
              </a:spcAft>
              <a:buFont typeface="+mj-lt"/>
              <a:buAutoNum type="arabicPeriod"/>
              <a:tabLst>
                <a:tab pos="533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program elements (teaching and learning variables) in informal STEM learning settings are correlated with benefits for K-12 neurodiverse STEM learners?</a:t>
            </a:r>
          </a:p>
          <a:p>
            <a:pPr marL="666900" marR="320040" lvl="1" indent="-342900">
              <a:lnSpc>
                <a:spcPct val="107000"/>
              </a:lnSpc>
              <a:spcBef>
                <a:spcPts val="0"/>
              </a:spcBef>
              <a:spcAft>
                <a:spcPts val="0"/>
              </a:spcAft>
              <a:buFont typeface="+mj-lt"/>
              <a:buAutoNum type="alphaLcParenR"/>
              <a:tabLst>
                <a:tab pos="533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are the overlapping and discrete characteristics of the program elements that correlate with increased STEM identity, self-efficacy, interest in STEM, or STEM learning?</a:t>
            </a:r>
          </a:p>
          <a:p>
            <a:pPr marL="666900" marR="320040" lvl="1" indent="-342900">
              <a:lnSpc>
                <a:spcPct val="107000"/>
              </a:lnSpc>
              <a:spcBef>
                <a:spcPts val="0"/>
              </a:spcBef>
              <a:spcAft>
                <a:spcPts val="0"/>
              </a:spcAft>
              <a:buFont typeface="+mj-lt"/>
              <a:buAutoNum type="alphaLcParenR"/>
              <a:tabLst>
                <a:tab pos="533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In what ways do the program elements that correlate with positive results for students vary by informal STEM learning setting? </a:t>
            </a:r>
          </a:p>
        </p:txBody>
      </p:sp>
    </p:spTree>
    <p:extLst>
      <p:ext uri="{BB962C8B-B14F-4D97-AF65-F5344CB8AC3E}">
        <p14:creationId xmlns:p14="http://schemas.microsoft.com/office/powerpoint/2010/main" val="325941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5D78-FD79-CCA4-ADEE-C626557745A7}"/>
              </a:ext>
            </a:extLst>
          </p:cNvPr>
          <p:cNvSpPr>
            <a:spLocks noGrp="1"/>
          </p:cNvSpPr>
          <p:nvPr>
            <p:ph type="title"/>
          </p:nvPr>
        </p:nvSpPr>
        <p:spPr>
          <a:xfrm>
            <a:off x="457743" y="480124"/>
            <a:ext cx="11276512" cy="1244631"/>
          </a:xfrm>
        </p:spPr>
        <p:txBody>
          <a:bodyPr>
            <a:noAutofit/>
          </a:bodyPr>
          <a:lstStyle/>
          <a:p>
            <a:r>
              <a:rPr lang="en-US" sz="3200" cap="none" dirty="0">
                <a:latin typeface="+mn-lt"/>
                <a:ea typeface="+mn-ea"/>
                <a:cs typeface="+mn-cs"/>
              </a:rPr>
              <a:t>The Alliance of Students with Disabilities for Inclusion, Networking, and Transition Opportunities in STEM (TAPDINTO-STEM)</a:t>
            </a:r>
            <a:endParaRPr lang="en-US" sz="3200" dirty="0"/>
          </a:p>
        </p:txBody>
      </p:sp>
      <p:pic>
        <p:nvPicPr>
          <p:cNvPr id="5" name="Picture 4" descr="logos of the TAPDINTOSTEM participating institutions">
            <a:extLst>
              <a:ext uri="{FF2B5EF4-FFF2-40B4-BE49-F238E27FC236}">
                <a16:creationId xmlns:a16="http://schemas.microsoft.com/office/drawing/2014/main" id="{B20383EA-5F0F-F4E9-98D8-C8BC30DDEB0A}"/>
              </a:ext>
            </a:extLst>
          </p:cNvPr>
          <p:cNvPicPr>
            <a:picLocks noChangeAspect="1"/>
          </p:cNvPicPr>
          <p:nvPr/>
        </p:nvPicPr>
        <p:blipFill>
          <a:blip r:embed="rId3"/>
          <a:stretch>
            <a:fillRect/>
          </a:stretch>
        </p:blipFill>
        <p:spPr>
          <a:xfrm>
            <a:off x="1356850" y="2097844"/>
            <a:ext cx="8610293" cy="4388374"/>
          </a:xfrm>
          <a:prstGeom prst="rect">
            <a:avLst/>
          </a:prstGeom>
        </p:spPr>
      </p:pic>
    </p:spTree>
    <p:extLst>
      <p:ext uri="{BB962C8B-B14F-4D97-AF65-F5344CB8AC3E}">
        <p14:creationId xmlns:p14="http://schemas.microsoft.com/office/powerpoint/2010/main" val="331551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E8F56-7321-50CF-3D65-B564063E7786}"/>
              </a:ext>
            </a:extLst>
          </p:cNvPr>
          <p:cNvSpPr>
            <a:spLocks noGrp="1"/>
          </p:cNvSpPr>
          <p:nvPr>
            <p:ph type="title"/>
          </p:nvPr>
        </p:nvSpPr>
        <p:spPr/>
        <p:txBody>
          <a:bodyPr/>
          <a:lstStyle/>
          <a:p>
            <a:r>
              <a:rPr lang="en-US" dirty="0"/>
              <a:t>Broad definition of Stem</a:t>
            </a:r>
          </a:p>
        </p:txBody>
      </p:sp>
      <p:sp>
        <p:nvSpPr>
          <p:cNvPr id="6" name="Content Placeholder 5">
            <a:extLst>
              <a:ext uri="{FF2B5EF4-FFF2-40B4-BE49-F238E27FC236}">
                <a16:creationId xmlns:a16="http://schemas.microsoft.com/office/drawing/2014/main" id="{FA670ED3-CB40-8BC6-EF9F-8FEB8C29567A}"/>
              </a:ext>
            </a:extLst>
          </p:cNvPr>
          <p:cNvSpPr>
            <a:spLocks noGrp="1"/>
          </p:cNvSpPr>
          <p:nvPr>
            <p:ph idx="1"/>
          </p:nvPr>
        </p:nvSpPr>
        <p:spPr/>
        <p:txBody>
          <a:bodyPr/>
          <a:lstStyle/>
          <a:p>
            <a:pPr marL="0" indent="0" algn="ctr">
              <a:buNone/>
            </a:pPr>
            <a:r>
              <a:rPr lang="en-US" sz="4000" dirty="0"/>
              <a:t>Fields of study and work that incorporate elements of science, technology, engineering, and/or math</a:t>
            </a:r>
          </a:p>
          <a:p>
            <a:pPr marL="0" indent="0">
              <a:buNone/>
            </a:pPr>
            <a:endParaRPr lang="en-US" dirty="0"/>
          </a:p>
        </p:txBody>
      </p:sp>
    </p:spTree>
    <p:extLst>
      <p:ext uri="{BB962C8B-B14F-4D97-AF65-F5344CB8AC3E}">
        <p14:creationId xmlns:p14="http://schemas.microsoft.com/office/powerpoint/2010/main" val="80637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E8F56-7321-50CF-3D65-B564063E7786}"/>
              </a:ext>
            </a:extLst>
          </p:cNvPr>
          <p:cNvSpPr>
            <a:spLocks noGrp="1"/>
          </p:cNvSpPr>
          <p:nvPr>
            <p:ph type="title"/>
          </p:nvPr>
        </p:nvSpPr>
        <p:spPr/>
        <p:txBody>
          <a:bodyPr/>
          <a:lstStyle/>
          <a:p>
            <a:r>
              <a:rPr lang="en-US" dirty="0"/>
              <a:t>What is neurodiversity?</a:t>
            </a:r>
          </a:p>
        </p:txBody>
      </p:sp>
      <p:sp>
        <p:nvSpPr>
          <p:cNvPr id="6" name="Content Placeholder 5">
            <a:extLst>
              <a:ext uri="{FF2B5EF4-FFF2-40B4-BE49-F238E27FC236}">
                <a16:creationId xmlns:a16="http://schemas.microsoft.com/office/drawing/2014/main" id="{FA670ED3-CB40-8BC6-EF9F-8FEB8C29567A}"/>
              </a:ext>
            </a:extLst>
          </p:cNvPr>
          <p:cNvSpPr>
            <a:spLocks noGrp="1"/>
          </p:cNvSpPr>
          <p:nvPr>
            <p:ph idx="1"/>
          </p:nvPr>
        </p:nvSpPr>
        <p:spPr>
          <a:xfrm>
            <a:off x="581192" y="1897039"/>
            <a:ext cx="11029615" cy="4708478"/>
          </a:xfrm>
        </p:spPr>
        <p:txBody>
          <a:bodyPr>
            <a:normAutofit fontScale="85000" lnSpcReduction="20000"/>
          </a:bodyPr>
          <a:lstStyle/>
          <a:p>
            <a:r>
              <a:rPr lang="en-US" sz="4000" dirty="0"/>
              <a:t>Natural human variation</a:t>
            </a:r>
          </a:p>
          <a:p>
            <a:r>
              <a:rPr lang="en-US" sz="4000" dirty="0"/>
              <a:t>Neurodivergence is diversity</a:t>
            </a:r>
          </a:p>
          <a:p>
            <a:r>
              <a:rPr lang="en-US" sz="4000" dirty="0"/>
              <a:t>Neurodivergent thinking includes</a:t>
            </a:r>
          </a:p>
          <a:p>
            <a:pPr lvl="1">
              <a:buFont typeface="Courier New" panose="02070309020205020404" pitchFamily="49" charset="0"/>
              <a:buChar char="o"/>
            </a:pPr>
            <a:r>
              <a:rPr lang="en-US" sz="3600" dirty="0"/>
              <a:t>autism, </a:t>
            </a:r>
          </a:p>
          <a:p>
            <a:pPr lvl="1">
              <a:buFont typeface="Courier New" panose="02070309020205020404" pitchFamily="49" charset="0"/>
              <a:buChar char="o"/>
            </a:pPr>
            <a:r>
              <a:rPr lang="en-US" sz="3600" dirty="0"/>
              <a:t>many forms of learning disabilities such as dyslexia, </a:t>
            </a:r>
          </a:p>
          <a:p>
            <a:pPr lvl="1">
              <a:buFont typeface="Courier New" panose="02070309020205020404" pitchFamily="49" charset="0"/>
              <a:buChar char="o"/>
            </a:pPr>
            <a:r>
              <a:rPr lang="en-US" sz="3600" dirty="0"/>
              <a:t>conditions that affect focus and maintaining engagement often referred to as attention deficit disorders, and</a:t>
            </a:r>
          </a:p>
          <a:p>
            <a:pPr lvl="1">
              <a:buFont typeface="Courier New" panose="02070309020205020404" pitchFamily="49" charset="0"/>
              <a:buChar char="o"/>
            </a:pPr>
            <a:r>
              <a:rPr lang="en-US" sz="3600" dirty="0"/>
              <a:t>sometimes mental health conditions such as anxiety and depression</a:t>
            </a:r>
          </a:p>
        </p:txBody>
      </p:sp>
    </p:spTree>
    <p:extLst>
      <p:ext uri="{BB962C8B-B14F-4D97-AF65-F5344CB8AC3E}">
        <p14:creationId xmlns:p14="http://schemas.microsoft.com/office/powerpoint/2010/main" val="786387967"/>
      </p:ext>
    </p:extLst>
  </p:cSld>
  <p:clrMapOvr>
    <a:masterClrMapping/>
  </p:clrMapOvr>
</p:sld>
</file>

<file path=ppt/theme/theme1.xml><?xml version="1.0" encoding="utf-8"?>
<a:theme xmlns:a="http://schemas.openxmlformats.org/drawingml/2006/main" name="Dividend">
  <a:themeElements>
    <a:clrScheme name="includes try 1">
      <a:dk1>
        <a:srgbClr val="000000"/>
      </a:dk1>
      <a:lt1>
        <a:sysClr val="window" lastClr="FFFFFF"/>
      </a:lt1>
      <a:dk2>
        <a:srgbClr val="5E5E5E"/>
      </a:dk2>
      <a:lt2>
        <a:srgbClr val="DDDDDD"/>
      </a:lt2>
      <a:accent1>
        <a:srgbClr val="055F9E"/>
      </a:accent1>
      <a:accent2>
        <a:srgbClr val="8D9240"/>
      </a:accent2>
      <a:accent3>
        <a:srgbClr val="AA3339"/>
      </a:accent3>
      <a:accent4>
        <a:srgbClr val="AFAEA0"/>
      </a:accent4>
      <a:accent5>
        <a:srgbClr val="FEC306"/>
      </a:accent5>
      <a:accent6>
        <a:srgbClr val="AFAEA0"/>
      </a:accent6>
      <a:hlink>
        <a:srgbClr val="4082B3"/>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7F0652-397B-4F71-B75E-207A80EB2786}">
  <ds:schemaRefs>
    <ds:schemaRef ds:uri="http://purl.org/dc/terms/"/>
    <ds:schemaRef ds:uri="http://purl.org/dc/elements/1.1/"/>
    <ds:schemaRef ds:uri="http://schemas.openxmlformats.org/package/2006/metadata/core-properties"/>
    <ds:schemaRef ds:uri="16c05727-aa75-4e4a-9b5f-8a80a1165891"/>
    <ds:schemaRef ds:uri="http://schemas.microsoft.com/office/2006/documentManagement/types"/>
    <ds:schemaRef ds:uri="http://purl.org/dc/dcmitype/"/>
    <ds:schemaRef ds:uri="http://schemas.microsoft.com/office/infopath/2007/PartnerControl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1CAB62D-49E5-4271-85C6-1466970BAB69}">
  <ds:schemaRefs>
    <ds:schemaRef ds:uri="http://schemas.microsoft.com/sharepoint/v3/contenttype/forms"/>
  </ds:schemaRefs>
</ds:datastoreItem>
</file>

<file path=customXml/itemProps3.xml><?xml version="1.0" encoding="utf-8"?>
<ds:datastoreItem xmlns:ds="http://schemas.openxmlformats.org/officeDocument/2006/customXml" ds:itemID="{D5A32ED2-6DBA-4E14-851E-DE5772C90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tf45205285_win32</Template>
  <TotalTime>1985</TotalTime>
  <Words>1874</Words>
  <Application>Microsoft Office PowerPoint</Application>
  <PresentationFormat>Widescreen</PresentationFormat>
  <Paragraphs>229</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Courier New</vt:lpstr>
      <vt:lpstr>Gill Sans MT</vt:lpstr>
      <vt:lpstr>Lato</vt:lpstr>
      <vt:lpstr>Roboto</vt:lpstr>
      <vt:lpstr>Wingdings</vt:lpstr>
      <vt:lpstr>Wingdings 2</vt:lpstr>
      <vt:lpstr>Dividend</vt:lpstr>
      <vt:lpstr>Elevating neurodiversity in stem</vt:lpstr>
      <vt:lpstr>Presentation outline</vt:lpstr>
      <vt:lpstr>presentation objectives</vt:lpstr>
      <vt:lpstr>DYNA STEM: Discover Your Neurodiverse Advantage in STEM  Research Synthesis of Effective Inclusion Practices for Neurodiverse K-12 Learners in Informal STEM Learning Contexts</vt:lpstr>
      <vt:lpstr>DYNA STEM: INCLUDES Planning</vt:lpstr>
      <vt:lpstr>Research Synthesis of Effective Inclusion Practices for Neurodiverse K-12 Learners in Informal STEM Learning Contexts</vt:lpstr>
      <vt:lpstr>The Alliance of Students with Disabilities for Inclusion, Networking, and Transition Opportunities in STEM (TAPDINTO-STEM)</vt:lpstr>
      <vt:lpstr>Broad definition of Stem</vt:lpstr>
      <vt:lpstr>What is neurodiversity?</vt:lpstr>
      <vt:lpstr>Disability/neurodiversity and dei</vt:lpstr>
      <vt:lpstr>disability and dei Examples</vt:lpstr>
      <vt:lpstr>Why increase neurodiversity in stem?</vt:lpstr>
      <vt:lpstr>What do neurodiverse students tell us about their learning?</vt:lpstr>
      <vt:lpstr>Neurodiverse students tell us they want…</vt:lpstr>
      <vt:lpstr>Neurodiverse students tell us they want…</vt:lpstr>
      <vt:lpstr>“Next Level” Inclusive STEM Learning Mnemonic</vt:lpstr>
      <vt:lpstr>“Next Level” Inclusion</vt:lpstr>
      <vt:lpstr>Preparation for learning</vt:lpstr>
      <vt:lpstr>Universal Design for Learning</vt:lpstr>
      <vt:lpstr>Trauma-informed Setting</vt:lpstr>
      <vt:lpstr>Adult Learning Principles</vt:lpstr>
      <vt:lpstr>“Next Level” Inclusive STEM Learning</vt:lpstr>
      <vt:lpstr>“Next Level” Inclusive STEM Learning Mnemonic</vt:lpstr>
      <vt:lpstr>Discussion 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Jodi Arnold</dc:creator>
  <cp:lastModifiedBy>Ronda J Jenson</cp:lastModifiedBy>
  <cp:revision>26</cp:revision>
  <dcterms:created xsi:type="dcterms:W3CDTF">2020-12-08T15:06:47Z</dcterms:created>
  <dcterms:modified xsi:type="dcterms:W3CDTF">2023-03-06T20:17:49Z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