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4"/>
  </p:sldMasterIdLst>
  <p:notesMasterIdLst>
    <p:notesMasterId r:id="rId20"/>
  </p:notesMasterIdLst>
  <p:handoutMasterIdLst>
    <p:handoutMasterId r:id="rId21"/>
  </p:handoutMasterIdLst>
  <p:sldIdLst>
    <p:sldId id="272" r:id="rId5"/>
    <p:sldId id="273" r:id="rId6"/>
    <p:sldId id="289" r:id="rId7"/>
    <p:sldId id="305" r:id="rId8"/>
    <p:sldId id="306" r:id="rId9"/>
    <p:sldId id="288" r:id="rId10"/>
    <p:sldId id="290" r:id="rId11"/>
    <p:sldId id="307" r:id="rId12"/>
    <p:sldId id="300" r:id="rId13"/>
    <p:sldId id="297" r:id="rId14"/>
    <p:sldId id="308" r:id="rId15"/>
    <p:sldId id="287" r:id="rId16"/>
    <p:sldId id="291" r:id="rId17"/>
    <p:sldId id="295"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7F0D6-CED9-4D36-B2E0-DDB962ED77BA}" v="172" dt="2023-03-06T20:29:28.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209" autoAdjust="0"/>
  </p:normalViewPr>
  <p:slideViewPr>
    <p:cSldViewPr snapToGrid="0">
      <p:cViewPr varScale="1">
        <p:scale>
          <a:sx n="44" d="100"/>
          <a:sy n="44" d="100"/>
        </p:scale>
        <p:origin x="142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da J Jenson" userId="29b1e1c3-e6e4-4b69-af66-4a62d8eb35d7" providerId="ADAL" clId="{4F87F0D6-CED9-4D36-B2E0-DDB962ED77BA}"/>
    <pc:docChg chg="custSel addSld delSld modSld sldOrd">
      <pc:chgData name="Ronda J Jenson" userId="29b1e1c3-e6e4-4b69-af66-4a62d8eb35d7" providerId="ADAL" clId="{4F87F0D6-CED9-4D36-B2E0-DDB962ED77BA}" dt="2023-03-07T19:59:34.628" v="99" actId="6549"/>
      <pc:docMkLst>
        <pc:docMk/>
      </pc:docMkLst>
      <pc:sldChg chg="modNotesTx">
        <pc:chgData name="Ronda J Jenson" userId="29b1e1c3-e6e4-4b69-af66-4a62d8eb35d7" providerId="ADAL" clId="{4F87F0D6-CED9-4D36-B2E0-DDB962ED77BA}" dt="2023-03-06T20:31:58.567" v="93" actId="20577"/>
        <pc:sldMkLst>
          <pc:docMk/>
          <pc:sldMk cId="145495660" sldId="272"/>
        </pc:sldMkLst>
      </pc:sldChg>
      <pc:sldChg chg="del">
        <pc:chgData name="Ronda J Jenson" userId="29b1e1c3-e6e4-4b69-af66-4a62d8eb35d7" providerId="ADAL" clId="{4F87F0D6-CED9-4D36-B2E0-DDB962ED77BA}" dt="2023-03-07T19:58:46.072" v="96" actId="47"/>
        <pc:sldMkLst>
          <pc:docMk/>
          <pc:sldMk cId="3365233358" sldId="285"/>
        </pc:sldMkLst>
      </pc:sldChg>
      <pc:sldChg chg="ord">
        <pc:chgData name="Ronda J Jenson" userId="29b1e1c3-e6e4-4b69-af66-4a62d8eb35d7" providerId="ADAL" clId="{4F87F0D6-CED9-4D36-B2E0-DDB962ED77BA}" dt="2023-03-07T19:59:16.225" v="98"/>
        <pc:sldMkLst>
          <pc:docMk/>
          <pc:sldMk cId="806378335" sldId="288"/>
        </pc:sldMkLst>
      </pc:sldChg>
      <pc:sldChg chg="ord">
        <pc:chgData name="Ronda J Jenson" userId="29b1e1c3-e6e4-4b69-af66-4a62d8eb35d7" providerId="ADAL" clId="{4F87F0D6-CED9-4D36-B2E0-DDB962ED77BA}" dt="2023-03-07T19:58:07.158" v="95"/>
        <pc:sldMkLst>
          <pc:docMk/>
          <pc:sldMk cId="786387967" sldId="289"/>
        </pc:sldMkLst>
      </pc:sldChg>
      <pc:sldChg chg="delSp modSp add del mod modShow modNotesTx">
        <pc:chgData name="Ronda J Jenson" userId="29b1e1c3-e6e4-4b69-af66-4a62d8eb35d7" providerId="ADAL" clId="{4F87F0D6-CED9-4D36-B2E0-DDB962ED77BA}" dt="2023-03-06T20:29:06.071" v="85" actId="47"/>
        <pc:sldMkLst>
          <pc:docMk/>
          <pc:sldMk cId="3550719591" sldId="296"/>
        </pc:sldMkLst>
        <pc:spChg chg="del mod">
          <ac:chgData name="Ronda J Jenson" userId="29b1e1c3-e6e4-4b69-af66-4a62d8eb35d7" providerId="ADAL" clId="{4F87F0D6-CED9-4D36-B2E0-DDB962ED77BA}" dt="2023-03-06T20:18:03.565" v="2" actId="478"/>
          <ac:spMkLst>
            <pc:docMk/>
            <pc:sldMk cId="3550719591" sldId="296"/>
            <ac:spMk id="9" creationId="{8F2A8454-279B-4982-A1C7-3D52EF0A6634}"/>
          </ac:spMkLst>
        </pc:spChg>
        <pc:spChg chg="del">
          <ac:chgData name="Ronda J Jenson" userId="29b1e1c3-e6e4-4b69-af66-4a62d8eb35d7" providerId="ADAL" clId="{4F87F0D6-CED9-4D36-B2E0-DDB962ED77BA}" dt="2023-03-06T20:18:09.361" v="4" actId="478"/>
          <ac:spMkLst>
            <pc:docMk/>
            <pc:sldMk cId="3550719591" sldId="296"/>
            <ac:spMk id="11" creationId="{EE8C6448-3EC3-4E3A-9887-D31235E28261}"/>
          </ac:spMkLst>
        </pc:spChg>
        <pc:spChg chg="del">
          <ac:chgData name="Ronda J Jenson" userId="29b1e1c3-e6e4-4b69-af66-4a62d8eb35d7" providerId="ADAL" clId="{4F87F0D6-CED9-4D36-B2E0-DDB962ED77BA}" dt="2023-03-06T20:18:06.744" v="3" actId="478"/>
          <ac:spMkLst>
            <pc:docMk/>
            <pc:sldMk cId="3550719591" sldId="296"/>
            <ac:spMk id="12" creationId="{AA9DAAFA-5323-47FD-997D-65060110306E}"/>
          </ac:spMkLst>
        </pc:spChg>
        <pc:graphicFrameChg chg="mod">
          <ac:chgData name="Ronda J Jenson" userId="29b1e1c3-e6e4-4b69-af66-4a62d8eb35d7" providerId="ADAL" clId="{4F87F0D6-CED9-4D36-B2E0-DDB962ED77BA}" dt="2023-03-06T20:22:45.779" v="70" actId="207"/>
          <ac:graphicFrameMkLst>
            <pc:docMk/>
            <pc:sldMk cId="3550719591" sldId="296"/>
            <ac:graphicFrameMk id="3" creationId="{074FD3BC-F63A-4E0D-B1A1-A14C0CD97CB3}"/>
          </ac:graphicFrameMkLst>
        </pc:graphicFrameChg>
      </pc:sldChg>
      <pc:sldChg chg="modNotesTx">
        <pc:chgData name="Ronda J Jenson" userId="29b1e1c3-e6e4-4b69-af66-4a62d8eb35d7" providerId="ADAL" clId="{4F87F0D6-CED9-4D36-B2E0-DDB962ED77BA}" dt="2023-03-07T19:59:34.628" v="99" actId="6549"/>
        <pc:sldMkLst>
          <pc:docMk/>
          <pc:sldMk cId="1640405097" sldId="306"/>
        </pc:sldMkLst>
      </pc:sldChg>
      <pc:sldChg chg="addSp delSp modSp mod modAnim">
        <pc:chgData name="Ronda J Jenson" userId="29b1e1c3-e6e4-4b69-af66-4a62d8eb35d7" providerId="ADAL" clId="{4F87F0D6-CED9-4D36-B2E0-DDB962ED77BA}" dt="2023-03-06T20:29:28.311" v="92" actId="27636"/>
        <pc:sldMkLst>
          <pc:docMk/>
          <pc:sldMk cId="199387026" sldId="308"/>
        </pc:sldMkLst>
        <pc:spChg chg="mod">
          <ac:chgData name="Ronda J Jenson" userId="29b1e1c3-e6e4-4b69-af66-4a62d8eb35d7" providerId="ADAL" clId="{4F87F0D6-CED9-4D36-B2E0-DDB962ED77BA}" dt="2023-03-06T20:29:28.311" v="92" actId="27636"/>
          <ac:spMkLst>
            <pc:docMk/>
            <pc:sldMk cId="199387026" sldId="308"/>
            <ac:spMk id="3" creationId="{597D84FC-3EB1-A287-4151-6250FB6F2A7D}"/>
          </ac:spMkLst>
        </pc:spChg>
        <pc:graphicFrameChg chg="add del mod">
          <ac:chgData name="Ronda J Jenson" userId="29b1e1c3-e6e4-4b69-af66-4a62d8eb35d7" providerId="ADAL" clId="{4F87F0D6-CED9-4D36-B2E0-DDB962ED77BA}" dt="2023-03-06T20:23:02.656" v="73"/>
          <ac:graphicFrameMkLst>
            <pc:docMk/>
            <pc:sldMk cId="199387026" sldId="308"/>
            <ac:graphicFrameMk id="5" creationId="{1ADB819C-A633-A241-50A9-FFFBE8F7808D}"/>
          </ac:graphicFrameMkLst>
        </pc:graphicFrameChg>
        <pc:picChg chg="del mod">
          <ac:chgData name="Ronda J Jenson" userId="29b1e1c3-e6e4-4b69-af66-4a62d8eb35d7" providerId="ADAL" clId="{4F87F0D6-CED9-4D36-B2E0-DDB962ED77BA}" dt="2023-03-06T20:23:20.202" v="82" actId="478"/>
          <ac:picMkLst>
            <pc:docMk/>
            <pc:sldMk cId="199387026" sldId="308"/>
            <ac:picMk id="4" creationId="{E688868A-A609-D10E-D9C2-F1B83F87183D}"/>
          </ac:picMkLst>
        </pc:picChg>
        <pc:picChg chg="add mod">
          <ac:chgData name="Ronda J Jenson" userId="29b1e1c3-e6e4-4b69-af66-4a62d8eb35d7" providerId="ADAL" clId="{4F87F0D6-CED9-4D36-B2E0-DDB962ED77BA}" dt="2023-03-06T20:23:17.496" v="80" actId="1076"/>
          <ac:picMkLst>
            <pc:docMk/>
            <pc:sldMk cId="199387026" sldId="308"/>
            <ac:picMk id="6" creationId="{5403F70C-27DA-9D95-209B-BE154832B8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FE571E-CADE-4061-87E1-A7747A341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2E6A8-A0F6-418E-A3BC-3F6095DD1D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97EE83-3D6E-40AE-81B9-C21DE2FD41C0}" type="datetimeFigureOut">
              <a:rPr lang="en-US" smtClean="0"/>
              <a:t>3/7/2023</a:t>
            </a:fld>
            <a:endParaRPr lang="en-US"/>
          </a:p>
        </p:txBody>
      </p:sp>
      <p:sp>
        <p:nvSpPr>
          <p:cNvPr id="4" name="Footer Placeholder 3">
            <a:extLst>
              <a:ext uri="{FF2B5EF4-FFF2-40B4-BE49-F238E27FC236}">
                <a16:creationId xmlns:a16="http://schemas.microsoft.com/office/drawing/2014/main" id="{77811CF1-53D6-4987-806A-849864FF0F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25120B-3F72-4A99-B710-62701FD95B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733FD-1206-4F4F-932B-43F1137B8B95}" type="slidenum">
              <a:rPr lang="en-US" smtClean="0"/>
              <a:t>‹#›</a:t>
            </a:fld>
            <a:endParaRPr lang="en-US"/>
          </a:p>
        </p:txBody>
      </p:sp>
    </p:spTree>
    <p:extLst>
      <p:ext uri="{BB962C8B-B14F-4D97-AF65-F5344CB8AC3E}">
        <p14:creationId xmlns:p14="http://schemas.microsoft.com/office/powerpoint/2010/main" val="275435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B1B9D-5FD8-46B1-A173-F00497598741}" type="datetimeFigureOut">
              <a:rPr lang="en-US" smtClean="0"/>
              <a:t>3/7/2023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42BC-A7BD-4276-975D-6351998F7C85}" type="slidenum">
              <a:rPr lang="en-US" smtClean="0"/>
              <a:t>‹#›</a:t>
            </a:fld>
            <a:endParaRPr lang="en-US" dirty="0"/>
          </a:p>
        </p:txBody>
      </p:sp>
    </p:spTree>
    <p:extLst>
      <p:ext uri="{BB962C8B-B14F-4D97-AF65-F5344CB8AC3E}">
        <p14:creationId xmlns:p14="http://schemas.microsoft.com/office/powerpoint/2010/main" val="23444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a:t>
            </a:fld>
            <a:endParaRPr lang="en-US" dirty="0"/>
          </a:p>
        </p:txBody>
      </p:sp>
    </p:spTree>
    <p:extLst>
      <p:ext uri="{BB962C8B-B14F-4D97-AF65-F5344CB8AC3E}">
        <p14:creationId xmlns:p14="http://schemas.microsoft.com/office/powerpoint/2010/main" val="36723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10</a:t>
            </a:fld>
            <a:endParaRPr lang="en-US" dirty="0"/>
          </a:p>
        </p:txBody>
      </p:sp>
    </p:spTree>
    <p:extLst>
      <p:ext uri="{BB962C8B-B14F-4D97-AF65-F5344CB8AC3E}">
        <p14:creationId xmlns:p14="http://schemas.microsoft.com/office/powerpoint/2010/main" val="117071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11</a:t>
            </a:fld>
            <a:endParaRPr lang="en-US" dirty="0"/>
          </a:p>
        </p:txBody>
      </p:sp>
    </p:spTree>
    <p:extLst>
      <p:ext uri="{BB962C8B-B14F-4D97-AF65-F5344CB8AC3E}">
        <p14:creationId xmlns:p14="http://schemas.microsoft.com/office/powerpoint/2010/main" val="187077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fld id="{017142BC-A7BD-4276-975D-6351998F7C85}" type="slidenum">
              <a:rPr lang="en-US" smtClean="0"/>
              <a:t>12</a:t>
            </a:fld>
            <a:endParaRPr lang="en-US" dirty="0"/>
          </a:p>
        </p:txBody>
      </p:sp>
    </p:spTree>
    <p:extLst>
      <p:ext uri="{BB962C8B-B14F-4D97-AF65-F5344CB8AC3E}">
        <p14:creationId xmlns:p14="http://schemas.microsoft.com/office/powerpoint/2010/main" val="351779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items.  How many of those 10 items are also good for you?</a:t>
            </a:r>
          </a:p>
        </p:txBody>
      </p:sp>
      <p:sp>
        <p:nvSpPr>
          <p:cNvPr id="4" name="Slide Number Placeholder 3"/>
          <p:cNvSpPr>
            <a:spLocks noGrp="1"/>
          </p:cNvSpPr>
          <p:nvPr>
            <p:ph type="sldNum" sz="quarter" idx="5"/>
          </p:nvPr>
        </p:nvSpPr>
        <p:spPr/>
        <p:txBody>
          <a:bodyPr/>
          <a:lstStyle/>
          <a:p>
            <a:fld id="{017142BC-A7BD-4276-975D-6351998F7C85}" type="slidenum">
              <a:rPr lang="en-US" smtClean="0"/>
              <a:t>13</a:t>
            </a:fld>
            <a:endParaRPr lang="en-US" dirty="0"/>
          </a:p>
        </p:txBody>
      </p:sp>
    </p:spTree>
    <p:extLst>
      <p:ext uri="{BB962C8B-B14F-4D97-AF65-F5344CB8AC3E}">
        <p14:creationId xmlns:p14="http://schemas.microsoft.com/office/powerpoint/2010/main" val="87104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14</a:t>
            </a:fld>
            <a:endParaRPr lang="en-US" dirty="0"/>
          </a:p>
        </p:txBody>
      </p:sp>
    </p:spTree>
    <p:extLst>
      <p:ext uri="{BB962C8B-B14F-4D97-AF65-F5344CB8AC3E}">
        <p14:creationId xmlns:p14="http://schemas.microsoft.com/office/powerpoint/2010/main" val="269453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15</a:t>
            </a:fld>
            <a:endParaRPr lang="en-US" dirty="0"/>
          </a:p>
        </p:txBody>
      </p:sp>
    </p:spTree>
    <p:extLst>
      <p:ext uri="{BB962C8B-B14F-4D97-AF65-F5344CB8AC3E}">
        <p14:creationId xmlns:p14="http://schemas.microsoft.com/office/powerpoint/2010/main" val="13019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Recognition of NSF awards</a:t>
            </a:r>
          </a:p>
          <a:p>
            <a:r>
              <a:rPr lang="en-US" dirty="0"/>
              <a:t>Brief description of projects and data informing this presentation</a:t>
            </a:r>
          </a:p>
          <a:p>
            <a:r>
              <a:rPr lang="en-US" dirty="0"/>
              <a:t>Recognition of project partners</a:t>
            </a:r>
          </a:p>
        </p:txBody>
      </p:sp>
      <p:sp>
        <p:nvSpPr>
          <p:cNvPr id="4" name="Slide Number Placeholder 3"/>
          <p:cNvSpPr>
            <a:spLocks noGrp="1"/>
          </p:cNvSpPr>
          <p:nvPr>
            <p:ph type="sldNum" sz="quarter" idx="5"/>
          </p:nvPr>
        </p:nvSpPr>
        <p:spPr/>
        <p:txBody>
          <a:bodyPr/>
          <a:lstStyle/>
          <a:p>
            <a:fld id="{017142BC-A7BD-4276-975D-6351998F7C85}" type="slidenum">
              <a:rPr lang="en-US" smtClean="0"/>
              <a:t>2</a:t>
            </a:fld>
            <a:endParaRPr lang="en-US" dirty="0"/>
          </a:p>
        </p:txBody>
      </p:sp>
    </p:spTree>
    <p:extLst>
      <p:ext uri="{BB962C8B-B14F-4D97-AF65-F5344CB8AC3E}">
        <p14:creationId xmlns:p14="http://schemas.microsoft.com/office/powerpoint/2010/main" val="325378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DYNA STEM and neurodiverse learners (define).  What is meant by advantage? </a:t>
            </a:r>
          </a:p>
          <a:p>
            <a:r>
              <a:rPr lang="en-US" dirty="0"/>
              <a:t>Person-first/Identify-first language, neurodiversity is considered a natural, human variation</a:t>
            </a: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3</a:t>
            </a:fld>
            <a:endParaRPr lang="en-US" dirty="0"/>
          </a:p>
        </p:txBody>
      </p:sp>
    </p:spTree>
    <p:extLst>
      <p:ext uri="{BB962C8B-B14F-4D97-AF65-F5344CB8AC3E}">
        <p14:creationId xmlns:p14="http://schemas.microsoft.com/office/powerpoint/2010/main" val="8274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4</a:t>
            </a:fld>
            <a:endParaRPr lang="en-US" dirty="0"/>
          </a:p>
        </p:txBody>
      </p:sp>
    </p:spTree>
    <p:extLst>
      <p:ext uri="{BB962C8B-B14F-4D97-AF65-F5344CB8AC3E}">
        <p14:creationId xmlns:p14="http://schemas.microsoft.com/office/powerpoint/2010/main" val="125913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5</a:t>
            </a:fld>
            <a:endParaRPr lang="en-US" dirty="0"/>
          </a:p>
        </p:txBody>
      </p:sp>
    </p:spTree>
    <p:extLst>
      <p:ext uri="{BB962C8B-B14F-4D97-AF65-F5344CB8AC3E}">
        <p14:creationId xmlns:p14="http://schemas.microsoft.com/office/powerpoint/2010/main" val="3981744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6</a:t>
            </a:fld>
            <a:endParaRPr lang="en-US" dirty="0"/>
          </a:p>
        </p:txBody>
      </p:sp>
    </p:spTree>
    <p:extLst>
      <p:ext uri="{BB962C8B-B14F-4D97-AF65-F5344CB8AC3E}">
        <p14:creationId xmlns:p14="http://schemas.microsoft.com/office/powerpoint/2010/main" val="67698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7</a:t>
            </a:fld>
            <a:endParaRPr lang="en-US" dirty="0"/>
          </a:p>
        </p:txBody>
      </p:sp>
    </p:spTree>
    <p:extLst>
      <p:ext uri="{BB962C8B-B14F-4D97-AF65-F5344CB8AC3E}">
        <p14:creationId xmlns:p14="http://schemas.microsoft.com/office/powerpoint/2010/main" val="234647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One on One Interviews with the following groups (N=43)</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Neurodiverse Students in STEM (N=25) from the following Institutions:</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Northern Arizona University, UMKC, Ohio State University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Campus support staff (disability support staff) (n=8)</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STEM faculty (n=5)</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Other campus support staff (librarians, advisors n=3)</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STEM business (n=1)</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Individuals with NSF funded research (n=2)</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For students, we asked questions about accommodations that have been given that were beneficial, other beneficial services/supports) that have been used (e.g., tutoring) as well as opportunities to be mentored. Interviews lasted between half and hour to an hour.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For Disability support staff we asked: What accommodations were effective in helping neurodiverse students succeed in STEM coursework?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Coding and Analysis: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 utilized a bottom up approach, allowing codes to emerge from the data.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 code book  as used to organize the constructs, definitions, and was revised multiple times during the analysis phase.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Three researchers were involved in coding.</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8</a:t>
            </a:fld>
            <a:endParaRPr lang="en-US" dirty="0"/>
          </a:p>
        </p:txBody>
      </p:sp>
    </p:spTree>
    <p:extLst>
      <p:ext uri="{BB962C8B-B14F-4D97-AF65-F5344CB8AC3E}">
        <p14:creationId xmlns:p14="http://schemas.microsoft.com/office/powerpoint/2010/main" val="184756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142BC-A7BD-4276-975D-6351998F7C85}" type="slidenum">
              <a:rPr lang="en-US" smtClean="0"/>
              <a:t>9</a:t>
            </a:fld>
            <a:endParaRPr lang="en-US" dirty="0"/>
          </a:p>
        </p:txBody>
      </p:sp>
    </p:spTree>
    <p:extLst>
      <p:ext uri="{BB962C8B-B14F-4D97-AF65-F5344CB8AC3E}">
        <p14:creationId xmlns:p14="http://schemas.microsoft.com/office/powerpoint/2010/main" val="219288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442AB9-C8CA-420F-B42A-18C2D699071B}"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47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DFFBC-BDEB-417F-BF84-663A45C20646}"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04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71AC1-DFE2-4CEB-A839-7F430962ACC4}"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8080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Logos and boilerplate">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20CE31-03F5-4363-83D9-EB9EDA11DC10}"/>
              </a:ext>
            </a:extLst>
          </p:cNvPr>
          <p:cNvSpPr>
            <a:spLocks noGrp="1"/>
          </p:cNvSpPr>
          <p:nvPr>
            <p:ph sz="quarter" idx="10"/>
          </p:nvPr>
        </p:nvSpPr>
        <p:spPr>
          <a:xfrm>
            <a:off x="576263" y="1997075"/>
            <a:ext cx="11164887" cy="3444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Logo&#10;&#10;Description automatically generated">
            <a:extLst>
              <a:ext uri="{FF2B5EF4-FFF2-40B4-BE49-F238E27FC236}">
                <a16:creationId xmlns:a16="http://schemas.microsoft.com/office/drawing/2014/main" id="{E9AECE89-AA30-4670-90FE-8233715032C1}"/>
              </a:ext>
            </a:extLst>
          </p:cNvPr>
          <p:cNvPicPr>
            <a:picLocks noChangeAspect="1"/>
          </p:cNvPicPr>
          <p:nvPr userDrawn="1"/>
        </p:nvPicPr>
        <p:blipFill>
          <a:blip r:embed="rId2"/>
          <a:stretch>
            <a:fillRect/>
          </a:stretch>
        </p:blipFill>
        <p:spPr>
          <a:xfrm>
            <a:off x="5585687" y="5913479"/>
            <a:ext cx="753568" cy="753568"/>
          </a:xfrm>
          <a:prstGeom prst="rect">
            <a:avLst/>
          </a:prstGeom>
        </p:spPr>
      </p:pic>
      <p:pic>
        <p:nvPicPr>
          <p:cNvPr id="10" name="Picture 9" descr="A picture containing qr code&#10;&#10;Description automatically generated">
            <a:extLst>
              <a:ext uri="{FF2B5EF4-FFF2-40B4-BE49-F238E27FC236}">
                <a16:creationId xmlns:a16="http://schemas.microsoft.com/office/drawing/2014/main" id="{A7C5D15F-4237-4C19-8571-57A7A7D28A49}"/>
              </a:ext>
            </a:extLst>
          </p:cNvPr>
          <p:cNvPicPr>
            <a:picLocks noChangeAspect="1"/>
          </p:cNvPicPr>
          <p:nvPr userDrawn="1"/>
        </p:nvPicPr>
        <p:blipFill>
          <a:blip r:embed="rId3"/>
          <a:stretch>
            <a:fillRect/>
          </a:stretch>
        </p:blipFill>
        <p:spPr>
          <a:xfrm>
            <a:off x="575894" y="6090238"/>
            <a:ext cx="1451146" cy="515157"/>
          </a:xfrm>
          <a:prstGeom prst="rect">
            <a:avLst/>
          </a:prstGeom>
        </p:spPr>
      </p:pic>
      <p:sp>
        <p:nvSpPr>
          <p:cNvPr id="9" name="TextBox 8">
            <a:extLst>
              <a:ext uri="{FF2B5EF4-FFF2-40B4-BE49-F238E27FC236}">
                <a16:creationId xmlns:a16="http://schemas.microsoft.com/office/drawing/2014/main" id="{679C44D3-C1DC-462F-BBB6-19950D513A4C}"/>
              </a:ext>
            </a:extLst>
          </p:cNvPr>
          <p:cNvSpPr txBox="1"/>
          <p:nvPr userDrawn="1"/>
        </p:nvSpPr>
        <p:spPr>
          <a:xfrm>
            <a:off x="6339255" y="5874765"/>
            <a:ext cx="5401464" cy="830997"/>
          </a:xfrm>
          <a:prstGeom prst="rect">
            <a:avLst/>
          </a:prstGeom>
          <a:noFill/>
        </p:spPr>
        <p:txBody>
          <a:bodyPr wrap="square">
            <a:spAutoFit/>
          </a:bodyPr>
          <a:lstStyle/>
          <a:p>
            <a:pPr algn="just"/>
            <a:r>
              <a:rPr lang="en-US" sz="1200" dirty="0"/>
              <a:t>Supported by the National Science Foundation under NSF Award 2040736 and 2115542.  Any opinions, findings, and conclusions or recommendations expressed in this material are those of the author(s) and do not necessarily reflect those of the National Science Foundation.</a:t>
            </a:r>
          </a:p>
        </p:txBody>
      </p:sp>
    </p:spTree>
    <p:extLst>
      <p:ext uri="{BB962C8B-B14F-4D97-AF65-F5344CB8AC3E}">
        <p14:creationId xmlns:p14="http://schemas.microsoft.com/office/powerpoint/2010/main" val="93064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2F9C0F-A549-4116-ADE7-EA08C05540C8}"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170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EE4F-EA2D-4584-9DE7-EC300D9E7B04}"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BE59C-38C6-435B-909F-6BC5D2F90092}"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062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4B3F88-5DA5-47A3-A95A-FEF6AF43E84E}" type="datetime1">
              <a:rPr lang="en-US" smtClean="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12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A0BB3716-29F6-49DE-A213-3937CA580F20}"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46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1B02A8-9935-43BE-936D-943169608636}" type="datetime1">
              <a:rPr lang="en-US" smtClean="0"/>
              <a:t>3/7/2023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4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18B405-B3F7-4586-BE59-DF6DE834F5F3}" type="datetime1">
              <a:rPr lang="en-US" smtClean="0"/>
              <a:t>3/7/2023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231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76EAD-3739-455C-929C-D58B69B73424}"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514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BAC8D9-C124-4B74-9CB9-474FDD0AD4C5}" type="datetime1">
              <a:rPr lang="en-US" smtClean="0"/>
              <a:t>3/7/2023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8752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onda.Jenson@NAU.edu" TargetMode="External"/><Relationship Id="rId7" Type="http://schemas.openxmlformats.org/officeDocument/2006/relationships/hyperlink" Target="mailto:Michele.Lee@NAU.ed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1231-3CF6-4434-858F-C7481CDB6365}"/>
              </a:ext>
            </a:extLst>
          </p:cNvPr>
          <p:cNvSpPr>
            <a:spLocks noGrp="1"/>
          </p:cNvSpPr>
          <p:nvPr>
            <p:ph type="ctrTitle"/>
          </p:nvPr>
        </p:nvSpPr>
        <p:spPr>
          <a:xfrm>
            <a:off x="442995" y="740981"/>
            <a:ext cx="11306010" cy="2280310"/>
          </a:xfrm>
        </p:spPr>
        <p:txBody>
          <a:bodyPr>
            <a:normAutofit/>
          </a:bodyPr>
          <a:lstStyle/>
          <a:p>
            <a:r>
              <a:rPr lang="en-US" sz="5400" b="1" dirty="0">
                <a:effectLst/>
                <a:latin typeface="Calibri" panose="020F0502020204030204" pitchFamily="34" charset="0"/>
                <a:ea typeface="Calibri" panose="020F0502020204030204" pitchFamily="34" charset="0"/>
                <a:cs typeface="Times New Roman" panose="02020603050405020304" pitchFamily="18" charset="0"/>
              </a:rPr>
              <a:t>Elevating neurodiversity as diversity in postsecondary undergraduate stem education</a:t>
            </a:r>
            <a:endParaRPr lang="en-US" sz="5400" b="1" dirty="0"/>
          </a:p>
        </p:txBody>
      </p:sp>
      <p:sp>
        <p:nvSpPr>
          <p:cNvPr id="30" name="Subtitle 2">
            <a:extLst>
              <a:ext uri="{FF2B5EF4-FFF2-40B4-BE49-F238E27FC236}">
                <a16:creationId xmlns:a16="http://schemas.microsoft.com/office/drawing/2014/main" id="{50D12FB6-A194-4782-9554-EE30EEB05E96}"/>
              </a:ext>
            </a:extLst>
          </p:cNvPr>
          <p:cNvSpPr txBox="1">
            <a:spLocks/>
          </p:cNvSpPr>
          <p:nvPr/>
        </p:nvSpPr>
        <p:spPr>
          <a:xfrm>
            <a:off x="328394" y="3391487"/>
            <a:ext cx="8395475" cy="1564849"/>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spcBef>
                <a:spcPts val="0"/>
              </a:spcBef>
              <a:spcAft>
                <a:spcPts val="0"/>
              </a:spcAft>
            </a:pPr>
            <a:r>
              <a:rPr lang="en-US" sz="2400" b="1" cap="none" dirty="0">
                <a:solidFill>
                  <a:schemeClr val="tx1"/>
                </a:solidFill>
              </a:rPr>
              <a:t>Ronda Jenson</a:t>
            </a:r>
            <a:r>
              <a:rPr lang="en-US" sz="2400" cap="none" dirty="0">
                <a:solidFill>
                  <a:schemeClr val="tx1"/>
                </a:solidFill>
              </a:rPr>
              <a:t>, PhD |Associate Professor |Research Director</a:t>
            </a:r>
          </a:p>
          <a:p>
            <a:pPr>
              <a:spcBef>
                <a:spcPts val="0"/>
              </a:spcBef>
              <a:spcAft>
                <a:spcPts val="0"/>
              </a:spcAft>
            </a:pPr>
            <a:r>
              <a:rPr lang="en-US" sz="2400" b="1" cap="none" dirty="0">
                <a:solidFill>
                  <a:schemeClr val="tx1"/>
                </a:solidFill>
              </a:rPr>
              <a:t>Michele Lee</a:t>
            </a:r>
            <a:r>
              <a:rPr lang="en-US" sz="2400" cap="none" dirty="0">
                <a:solidFill>
                  <a:schemeClr val="tx1"/>
                </a:solidFill>
              </a:rPr>
              <a:t>, MS |Research Associate</a:t>
            </a:r>
          </a:p>
          <a:p>
            <a:pPr>
              <a:spcBef>
                <a:spcPts val="0"/>
              </a:spcBef>
              <a:spcAft>
                <a:spcPts val="0"/>
              </a:spcAft>
            </a:pPr>
            <a:r>
              <a:rPr lang="en-US" sz="2400" b="1" cap="none" dirty="0">
                <a:solidFill>
                  <a:schemeClr val="tx1"/>
                </a:solidFill>
              </a:rPr>
              <a:t>Kelly Roberts</a:t>
            </a:r>
            <a:r>
              <a:rPr lang="en-US" sz="2400" cap="none" dirty="0">
                <a:solidFill>
                  <a:schemeClr val="tx1"/>
                </a:solidFill>
              </a:rPr>
              <a:t>, PhD |Professor |Executive Director</a:t>
            </a:r>
          </a:p>
          <a:p>
            <a:pPr>
              <a:spcBef>
                <a:spcPts val="0"/>
              </a:spcBef>
              <a:spcAft>
                <a:spcPts val="0"/>
              </a:spcAft>
            </a:pPr>
            <a:endParaRPr lang="en-US" sz="2400" cap="none" dirty="0">
              <a:solidFill>
                <a:schemeClr val="tx1"/>
              </a:solidFill>
            </a:endParaRPr>
          </a:p>
          <a:p>
            <a:pPr>
              <a:spcBef>
                <a:spcPts val="0"/>
              </a:spcBef>
              <a:spcAft>
                <a:spcPts val="0"/>
              </a:spcAft>
            </a:pPr>
            <a:r>
              <a:rPr lang="en-US" sz="2400" cap="none" dirty="0">
                <a:solidFill>
                  <a:schemeClr val="tx1"/>
                </a:solidFill>
              </a:rPr>
              <a:t>Institute for Human Development</a:t>
            </a:r>
          </a:p>
          <a:p>
            <a:pPr>
              <a:spcBef>
                <a:spcPts val="0"/>
              </a:spcBef>
              <a:spcAft>
                <a:spcPts val="0"/>
              </a:spcAft>
            </a:pPr>
            <a:r>
              <a:rPr lang="en-US" sz="2400" cap="none" dirty="0">
                <a:solidFill>
                  <a:schemeClr val="tx1"/>
                </a:solidFill>
              </a:rPr>
              <a:t>Northern Arizona University</a:t>
            </a:r>
            <a:endParaRPr lang="en-US" sz="2400" cap="none" dirty="0"/>
          </a:p>
          <a:p>
            <a:endParaRPr lang="en-US" sz="2400" dirty="0"/>
          </a:p>
        </p:txBody>
      </p:sp>
      <p:pic>
        <p:nvPicPr>
          <p:cNvPr id="32" name="Picture 31" descr="Northern Arizona University Logo">
            <a:extLst>
              <a:ext uri="{FF2B5EF4-FFF2-40B4-BE49-F238E27FC236}">
                <a16:creationId xmlns:a16="http://schemas.microsoft.com/office/drawing/2014/main" id="{2AA1499C-EBC0-4394-B31C-1122EE432131}"/>
              </a:ext>
            </a:extLst>
          </p:cNvPr>
          <p:cNvPicPr>
            <a:picLocks noChangeAspect="1"/>
          </p:cNvPicPr>
          <p:nvPr/>
        </p:nvPicPr>
        <p:blipFill>
          <a:blip r:embed="rId3"/>
          <a:stretch>
            <a:fillRect/>
          </a:stretch>
        </p:blipFill>
        <p:spPr>
          <a:xfrm>
            <a:off x="9525701" y="4844355"/>
            <a:ext cx="2223304" cy="789273"/>
          </a:xfrm>
          <a:prstGeom prst="rect">
            <a:avLst/>
          </a:prstGeom>
        </p:spPr>
      </p:pic>
      <p:cxnSp>
        <p:nvCxnSpPr>
          <p:cNvPr id="10" name="Straight Connector 9">
            <a:extLst>
              <a:ext uri="{FF2B5EF4-FFF2-40B4-BE49-F238E27FC236}">
                <a16:creationId xmlns:a16="http://schemas.microsoft.com/office/drawing/2014/main" id="{69BA0622-4200-41D2-B5B0-C9515FDF93F8}"/>
              </a:ext>
              <a:ext uri="{C183D7F6-B498-43B3-948B-1728B52AA6E4}">
                <adec:decorative xmlns:adec="http://schemas.microsoft.com/office/drawing/2017/decorative" val="1"/>
              </a:ext>
            </a:extLst>
          </p:cNvPr>
          <p:cNvCxnSpPr>
            <a:cxnSpLocks/>
          </p:cNvCxnSpPr>
          <p:nvPr/>
        </p:nvCxnSpPr>
        <p:spPr>
          <a:xfrm>
            <a:off x="0" y="5732809"/>
            <a:ext cx="121920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1" name="TextBox 30">
            <a:extLst>
              <a:ext uri="{FF2B5EF4-FFF2-40B4-BE49-F238E27FC236}">
                <a16:creationId xmlns:a16="http://schemas.microsoft.com/office/drawing/2014/main" id="{CC799C4D-AFA6-44C9-B820-CD409B7FAFFC}"/>
              </a:ext>
            </a:extLst>
          </p:cNvPr>
          <p:cNvSpPr txBox="1"/>
          <p:nvPr/>
        </p:nvSpPr>
        <p:spPr>
          <a:xfrm>
            <a:off x="1" y="5831991"/>
            <a:ext cx="12192000" cy="984885"/>
          </a:xfrm>
          <a:prstGeom prst="rect">
            <a:avLst/>
          </a:prstGeom>
          <a:noFill/>
        </p:spPr>
        <p:txBody>
          <a:bodyPr wrap="square">
            <a:spAutoFit/>
          </a:bodyPr>
          <a:lstStyle/>
          <a:p>
            <a:pPr algn="ctr">
              <a:spcAft>
                <a:spcPts val="1200"/>
              </a:spcAft>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38th Annual Pacific Rim International Conference on Disability and Diversity </a:t>
            </a:r>
          </a:p>
          <a:p>
            <a:pPr algn="ctr">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March 2023</a:t>
            </a:r>
          </a:p>
        </p:txBody>
      </p:sp>
    </p:spTree>
    <p:extLst>
      <p:ext uri="{BB962C8B-B14F-4D97-AF65-F5344CB8AC3E}">
        <p14:creationId xmlns:p14="http://schemas.microsoft.com/office/powerpoint/2010/main" val="14549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AB53-A42E-4539-B936-1598028FC899}"/>
              </a:ext>
            </a:extLst>
          </p:cNvPr>
          <p:cNvSpPr>
            <a:spLocks noGrp="1"/>
          </p:cNvSpPr>
          <p:nvPr>
            <p:ph type="title"/>
          </p:nvPr>
        </p:nvSpPr>
        <p:spPr/>
        <p:txBody>
          <a:bodyPr/>
          <a:lstStyle/>
          <a:p>
            <a:r>
              <a:rPr lang="en-US" cap="none" dirty="0"/>
              <a:t>Preparation for learning</a:t>
            </a:r>
          </a:p>
        </p:txBody>
      </p:sp>
      <p:sp>
        <p:nvSpPr>
          <p:cNvPr id="3" name="Content Placeholder 2">
            <a:extLst>
              <a:ext uri="{FF2B5EF4-FFF2-40B4-BE49-F238E27FC236}">
                <a16:creationId xmlns:a16="http://schemas.microsoft.com/office/drawing/2014/main" id="{F4CE2F76-E2E1-4FF5-8422-272A433CBC35}"/>
              </a:ext>
            </a:extLst>
          </p:cNvPr>
          <p:cNvSpPr>
            <a:spLocks noGrp="1"/>
          </p:cNvSpPr>
          <p:nvPr>
            <p:ph idx="1"/>
          </p:nvPr>
        </p:nvSpPr>
        <p:spPr>
          <a:xfrm>
            <a:off x="1097279" y="1828816"/>
            <a:ext cx="10926399" cy="4943636"/>
          </a:xfrm>
        </p:spPr>
        <p:txBody>
          <a:bodyPr>
            <a:noAutofit/>
          </a:bodyPr>
          <a:lstStyle/>
          <a:p>
            <a:pPr marL="514350" indent="-514350">
              <a:spcBef>
                <a:spcPts val="0"/>
              </a:spcBef>
              <a:spcAft>
                <a:spcPts val="0"/>
              </a:spcAft>
              <a:buFont typeface="+mj-lt"/>
              <a:buAutoNum type="arabicPeriod"/>
            </a:pPr>
            <a:r>
              <a:rPr lang="en-US" sz="3200" dirty="0"/>
              <a:t>Think about task you were recently assigned to figure out and complete with your team. Or think about a neurodiverse student or coworker you know.</a:t>
            </a:r>
          </a:p>
          <a:p>
            <a:pPr marL="514350" indent="-514350">
              <a:spcBef>
                <a:spcPts val="0"/>
              </a:spcBef>
              <a:spcAft>
                <a:spcPts val="0"/>
              </a:spcAft>
              <a:buFont typeface="+mj-lt"/>
              <a:buAutoNum type="arabicPeriod"/>
            </a:pPr>
            <a:r>
              <a:rPr lang="en-US" sz="3200" dirty="0"/>
              <a:t>Refresh your memory on the requirements of the task.</a:t>
            </a:r>
          </a:p>
          <a:p>
            <a:pPr marL="1146175" lvl="1" indent="-341313">
              <a:spcBef>
                <a:spcPts val="0"/>
              </a:spcBef>
              <a:spcAft>
                <a:spcPts val="0"/>
              </a:spcAft>
              <a:buFont typeface="+mj-lt"/>
              <a:buAutoNum type="alphaLcParenR"/>
            </a:pPr>
            <a:r>
              <a:rPr lang="en-US" sz="3200" dirty="0"/>
              <a:t>What were the steps toward completion? </a:t>
            </a:r>
          </a:p>
          <a:p>
            <a:pPr marL="1146175" lvl="1" indent="-341313">
              <a:spcBef>
                <a:spcPts val="0"/>
              </a:spcBef>
              <a:spcAft>
                <a:spcPts val="0"/>
              </a:spcAft>
              <a:buFont typeface="+mj-lt"/>
              <a:buAutoNum type="alphaLcParenR"/>
            </a:pPr>
            <a:r>
              <a:rPr lang="en-US" sz="3200" dirty="0"/>
              <a:t>What resources were needed?</a:t>
            </a:r>
          </a:p>
          <a:p>
            <a:pPr marL="1146175" lvl="1" indent="-341313">
              <a:spcBef>
                <a:spcPts val="0"/>
              </a:spcBef>
              <a:spcAft>
                <a:spcPts val="0"/>
              </a:spcAft>
              <a:buFont typeface="+mj-lt"/>
              <a:buAutoNum type="alphaLcParenR"/>
            </a:pPr>
            <a:r>
              <a:rPr lang="en-US" sz="3200" dirty="0"/>
              <a:t>What knowledge and skills were you and others expected to be able to do?</a:t>
            </a:r>
          </a:p>
          <a:p>
            <a:pPr marL="1146175" lvl="1" indent="-341313">
              <a:spcBef>
                <a:spcPts val="0"/>
              </a:spcBef>
              <a:spcAft>
                <a:spcPts val="0"/>
              </a:spcAft>
              <a:buFont typeface="+mj-lt"/>
              <a:buAutoNum type="alphaLcParenR"/>
            </a:pPr>
            <a:r>
              <a:rPr lang="en-US" sz="3200" dirty="0"/>
              <a:t>How was feedback provided? </a:t>
            </a:r>
          </a:p>
        </p:txBody>
      </p:sp>
    </p:spTree>
    <p:extLst>
      <p:ext uri="{BB962C8B-B14F-4D97-AF65-F5344CB8AC3E}">
        <p14:creationId xmlns:p14="http://schemas.microsoft.com/office/powerpoint/2010/main" val="245769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E41C-CD3D-CD4A-2C92-8AA96FCCF0B7}"/>
              </a:ext>
            </a:extLst>
          </p:cNvPr>
          <p:cNvSpPr>
            <a:spLocks noGrp="1"/>
          </p:cNvSpPr>
          <p:nvPr>
            <p:ph type="title"/>
          </p:nvPr>
        </p:nvSpPr>
        <p:spPr/>
        <p:txBody>
          <a:bodyPr/>
          <a:lstStyle/>
          <a:p>
            <a:r>
              <a:rPr lang="en-US" dirty="0"/>
              <a:t>Elevating neurodiversity/diversity in the college classroom</a:t>
            </a:r>
          </a:p>
        </p:txBody>
      </p:sp>
      <p:sp>
        <p:nvSpPr>
          <p:cNvPr id="3" name="Content Placeholder 2">
            <a:extLst>
              <a:ext uri="{FF2B5EF4-FFF2-40B4-BE49-F238E27FC236}">
                <a16:creationId xmlns:a16="http://schemas.microsoft.com/office/drawing/2014/main" id="{597D84FC-3EB1-A287-4151-6250FB6F2A7D}"/>
              </a:ext>
            </a:extLst>
          </p:cNvPr>
          <p:cNvSpPr>
            <a:spLocks noGrp="1"/>
          </p:cNvSpPr>
          <p:nvPr>
            <p:ph idx="1"/>
          </p:nvPr>
        </p:nvSpPr>
        <p:spPr>
          <a:xfrm>
            <a:off x="4188941" y="1999772"/>
            <a:ext cx="7648832" cy="4023360"/>
          </a:xfrm>
        </p:spPr>
        <p:txBody>
          <a:bodyPr>
            <a:normAutofit fontScale="85000" lnSpcReduction="20000"/>
          </a:bodyPr>
          <a:lstStyle/>
          <a:p>
            <a:pPr marL="395288" indent="-222250">
              <a:lnSpc>
                <a:spcPct val="100000"/>
              </a:lnSpc>
              <a:buFont typeface="Arial" panose="020B0604020202020204" pitchFamily="34" charset="0"/>
              <a:buChar char="•"/>
            </a:pPr>
            <a:r>
              <a:rPr lang="en-US" sz="3200" dirty="0"/>
              <a:t>Acknowledge undergraduate students as adult learners who bring diverse learning histories to the classroom.</a:t>
            </a:r>
          </a:p>
          <a:p>
            <a:pPr marL="395288" indent="-222250">
              <a:lnSpc>
                <a:spcPct val="100000"/>
              </a:lnSpc>
              <a:buFont typeface="Arial" panose="020B0604020202020204" pitchFamily="34" charset="0"/>
              <a:buChar char="•"/>
            </a:pPr>
            <a:r>
              <a:rPr lang="en-US" sz="3200" dirty="0"/>
              <a:t>Acknowledge that learning histories may be positive, negative, or indifferent.</a:t>
            </a:r>
          </a:p>
          <a:p>
            <a:pPr marL="395288" indent="-222250">
              <a:lnSpc>
                <a:spcPct val="100000"/>
              </a:lnSpc>
              <a:buFont typeface="Arial" panose="020B0604020202020204" pitchFamily="34" charset="0"/>
              <a:buChar char="•"/>
            </a:pPr>
            <a:r>
              <a:rPr lang="en-US" sz="3200" dirty="0"/>
              <a:t>Acknowledge the intersectionality of cultural backgrounds, identities, and personal histories.</a:t>
            </a:r>
          </a:p>
          <a:p>
            <a:pPr marL="395288" indent="-222250">
              <a:lnSpc>
                <a:spcPct val="100000"/>
              </a:lnSpc>
              <a:buFont typeface="Arial" panose="020B0604020202020204" pitchFamily="34" charset="0"/>
              <a:buChar char="•"/>
            </a:pPr>
            <a:r>
              <a:rPr lang="en-US" sz="3200" dirty="0"/>
              <a:t>Acknowledge differences in the ways undergraduate students perceive, approach, and interact with new information and skills.</a:t>
            </a:r>
          </a:p>
        </p:txBody>
      </p:sp>
      <p:pic>
        <p:nvPicPr>
          <p:cNvPr id="6" name="Picture 5">
            <a:extLst>
              <a:ext uri="{FF2B5EF4-FFF2-40B4-BE49-F238E27FC236}">
                <a16:creationId xmlns:a16="http://schemas.microsoft.com/office/drawing/2014/main" id="{5403F70C-27DA-9D95-209B-BE154832B8BF}"/>
              </a:ext>
            </a:extLst>
          </p:cNvPr>
          <p:cNvPicPr>
            <a:picLocks noChangeAspect="1"/>
          </p:cNvPicPr>
          <p:nvPr/>
        </p:nvPicPr>
        <p:blipFill>
          <a:blip r:embed="rId3"/>
          <a:stretch>
            <a:fillRect/>
          </a:stretch>
        </p:blipFill>
        <p:spPr>
          <a:xfrm>
            <a:off x="-1052831" y="1691694"/>
            <a:ext cx="6466388" cy="4331438"/>
          </a:xfrm>
          <a:prstGeom prst="rect">
            <a:avLst/>
          </a:prstGeom>
        </p:spPr>
      </p:pic>
    </p:spTree>
    <p:extLst>
      <p:ext uri="{BB962C8B-B14F-4D97-AF65-F5344CB8AC3E}">
        <p14:creationId xmlns:p14="http://schemas.microsoft.com/office/powerpoint/2010/main" val="19938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4000" cap="none" dirty="0"/>
              <a:t>Neurodiverse students tell us they want…</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1097280" y="1715956"/>
            <a:ext cx="10705038" cy="5505057"/>
          </a:xfrm>
        </p:spPr>
        <p:txBody>
          <a:bodyPr>
            <a:normAutofit fontScale="55000" lnSpcReduction="20000"/>
          </a:bodyPr>
          <a:lstStyle/>
          <a:p>
            <a:pPr marL="514350" indent="-514350">
              <a:lnSpc>
                <a:spcPct val="120000"/>
              </a:lnSpc>
              <a:buFont typeface="+mj-lt"/>
              <a:buAutoNum type="arabicPeriod"/>
            </a:pPr>
            <a:r>
              <a:rPr lang="en-US" sz="6200" dirty="0"/>
              <a:t>Specific, clear instructions </a:t>
            </a:r>
          </a:p>
          <a:p>
            <a:pPr marL="514350" indent="-514350">
              <a:lnSpc>
                <a:spcPct val="120000"/>
              </a:lnSpc>
              <a:buFont typeface="+mj-lt"/>
              <a:buAutoNum type="arabicPeriod"/>
            </a:pPr>
            <a:r>
              <a:rPr lang="en-US" sz="6200" dirty="0"/>
              <a:t>Flexibility for self-guided learning</a:t>
            </a:r>
          </a:p>
          <a:p>
            <a:pPr marL="514350" indent="-514350">
              <a:lnSpc>
                <a:spcPct val="120000"/>
              </a:lnSpc>
              <a:buFont typeface="+mj-lt"/>
              <a:buAutoNum type="arabicPeriod"/>
            </a:pPr>
            <a:r>
              <a:rPr lang="en-US" sz="6200" dirty="0"/>
              <a:t>Balance of peer learning, hands-on, and direct instructions (aka-not just lecture or not just group project)</a:t>
            </a:r>
          </a:p>
          <a:p>
            <a:pPr marL="514350" indent="-514350">
              <a:lnSpc>
                <a:spcPct val="120000"/>
              </a:lnSpc>
              <a:buFont typeface="+mj-lt"/>
              <a:buAutoNum type="arabicPeriod"/>
            </a:pPr>
            <a:r>
              <a:rPr lang="en-US" sz="6200" dirty="0"/>
              <a:t>Choice: Options to choose and not choose activities or steps</a:t>
            </a:r>
          </a:p>
          <a:p>
            <a:pPr marL="514350" indent="-514350">
              <a:lnSpc>
                <a:spcPct val="120000"/>
              </a:lnSpc>
              <a:buFont typeface="+mj-lt"/>
              <a:buAutoNum type="arabicPeriod"/>
            </a:pPr>
            <a:r>
              <a:rPr lang="en-US" sz="6200" dirty="0"/>
              <a:t>Visuals and graphics, not just text-based</a:t>
            </a:r>
          </a:p>
          <a:p>
            <a:pPr marL="0" indent="0">
              <a:buNone/>
            </a:pPr>
            <a:endParaRPr lang="en-US" dirty="0"/>
          </a:p>
        </p:txBody>
      </p:sp>
    </p:spTree>
    <p:extLst>
      <p:ext uri="{BB962C8B-B14F-4D97-AF65-F5344CB8AC3E}">
        <p14:creationId xmlns:p14="http://schemas.microsoft.com/office/powerpoint/2010/main" val="259297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4000" cap="none" dirty="0"/>
              <a:t>Neurodiverse students tell us they want…</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1036320" y="1715957"/>
            <a:ext cx="10765998" cy="5142044"/>
          </a:xfrm>
        </p:spPr>
        <p:txBody>
          <a:bodyPr>
            <a:normAutofit fontScale="62500" lnSpcReduction="20000"/>
          </a:bodyPr>
          <a:lstStyle/>
          <a:p>
            <a:pPr marL="573088" indent="-573088">
              <a:lnSpc>
                <a:spcPct val="120000"/>
              </a:lnSpc>
              <a:buFont typeface="+mj-lt"/>
              <a:buAutoNum type="arabicPeriod" startAt="6"/>
            </a:pPr>
            <a:r>
              <a:rPr lang="en-US" sz="5900" dirty="0"/>
              <a:t>Opportunities to be creative</a:t>
            </a:r>
          </a:p>
          <a:p>
            <a:pPr marL="514350" indent="-514350">
              <a:lnSpc>
                <a:spcPct val="120000"/>
              </a:lnSpc>
              <a:buFont typeface="+mj-lt"/>
              <a:buAutoNum type="arabicPeriod" startAt="6"/>
            </a:pPr>
            <a:r>
              <a:rPr lang="en-US" sz="5900" dirty="0"/>
              <a:t>Clear, logical applications to real-world STEM work</a:t>
            </a:r>
          </a:p>
          <a:p>
            <a:pPr marL="514350" indent="-514350">
              <a:lnSpc>
                <a:spcPct val="120000"/>
              </a:lnSpc>
              <a:buFont typeface="+mj-lt"/>
              <a:buAutoNum type="arabicPeriod" startAt="6"/>
            </a:pPr>
            <a:r>
              <a:rPr lang="en-US" sz="5900" dirty="0"/>
              <a:t>Sensory stimuli focused on specific tasks</a:t>
            </a:r>
          </a:p>
          <a:p>
            <a:pPr marL="514350" indent="-514350">
              <a:lnSpc>
                <a:spcPct val="120000"/>
              </a:lnSpc>
              <a:buFont typeface="+mj-lt"/>
              <a:buAutoNum type="arabicPeriod" startAt="6"/>
            </a:pPr>
            <a:r>
              <a:rPr lang="en-US" sz="5900" dirty="0"/>
              <a:t>Physical space options for standing and sitting, with options for orientation in the space</a:t>
            </a:r>
          </a:p>
          <a:p>
            <a:pPr marL="514350" indent="-514350">
              <a:lnSpc>
                <a:spcPct val="120000"/>
              </a:lnSpc>
              <a:buFont typeface="+mj-lt"/>
              <a:buAutoNum type="arabicPeriod" startAt="6"/>
            </a:pPr>
            <a:r>
              <a:rPr lang="en-US" sz="5900" dirty="0"/>
              <a:t>Clear social expectations</a:t>
            </a:r>
          </a:p>
        </p:txBody>
      </p:sp>
    </p:spTree>
    <p:extLst>
      <p:ext uri="{BB962C8B-B14F-4D97-AF65-F5344CB8AC3E}">
        <p14:creationId xmlns:p14="http://schemas.microsoft.com/office/powerpoint/2010/main" val="40405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06FD9-3910-4AC9-A195-F4F144337BE7}"/>
              </a:ext>
            </a:extLst>
          </p:cNvPr>
          <p:cNvSpPr>
            <a:spLocks noGrp="1"/>
          </p:cNvSpPr>
          <p:nvPr>
            <p:ph type="title"/>
          </p:nvPr>
        </p:nvSpPr>
        <p:spPr/>
        <p:txBody>
          <a:bodyPr/>
          <a:lstStyle/>
          <a:p>
            <a:r>
              <a:rPr lang="en-US" cap="none" dirty="0"/>
              <a:t>Discussion/Reflection Questions</a:t>
            </a:r>
          </a:p>
        </p:txBody>
      </p:sp>
      <p:sp>
        <p:nvSpPr>
          <p:cNvPr id="8" name="Content Placeholder 7">
            <a:extLst>
              <a:ext uri="{FF2B5EF4-FFF2-40B4-BE49-F238E27FC236}">
                <a16:creationId xmlns:a16="http://schemas.microsoft.com/office/drawing/2014/main" id="{5CDE5C34-B8CE-4528-8C35-01463B30D2F1}"/>
              </a:ext>
            </a:extLst>
          </p:cNvPr>
          <p:cNvSpPr>
            <a:spLocks noGrp="1"/>
          </p:cNvSpPr>
          <p:nvPr>
            <p:ph idx="1"/>
          </p:nvPr>
        </p:nvSpPr>
        <p:spPr>
          <a:xfrm>
            <a:off x="1097280" y="2186713"/>
            <a:ext cx="10513527" cy="4266603"/>
          </a:xfrm>
        </p:spPr>
        <p:txBody>
          <a:bodyPr>
            <a:normAutofit/>
          </a:bodyPr>
          <a:lstStyle/>
          <a:p>
            <a:pPr marL="342900" indent="-342900">
              <a:spcBef>
                <a:spcPts val="0"/>
              </a:spcBef>
              <a:buFont typeface="+mj-lt"/>
              <a:buAutoNum type="arabicPeriod"/>
              <a:tabLst>
                <a:tab pos="457200" algn="l"/>
              </a:tabLst>
            </a:pPr>
            <a:r>
              <a:rPr lang="en-US" sz="3600" dirty="0"/>
              <a:t>What are examples of strengths and unique perspectives that neurodiverse individuals bring to the STEM education and careers?</a:t>
            </a:r>
          </a:p>
          <a:p>
            <a:pPr marL="342900" indent="-342900">
              <a:spcBef>
                <a:spcPts val="0"/>
              </a:spcBef>
              <a:buFont typeface="+mj-lt"/>
              <a:buAutoNum type="arabicPeriod"/>
              <a:tabLst>
                <a:tab pos="457200" algn="l"/>
              </a:tabLst>
            </a:pPr>
            <a:endParaRPr lang="en-US" sz="3600" dirty="0"/>
          </a:p>
          <a:p>
            <a:pPr marL="342900" indent="-342900">
              <a:spcBef>
                <a:spcPts val="0"/>
              </a:spcBef>
              <a:buFont typeface="+mj-lt"/>
              <a:buAutoNum type="arabicPeriod"/>
              <a:tabLst>
                <a:tab pos="457200" algn="l"/>
              </a:tabLst>
            </a:pPr>
            <a:r>
              <a:rPr lang="en-US" sz="3600" dirty="0">
                <a:effectLst/>
              </a:rPr>
              <a:t>What steps and advocacy are needed in order broaden DEI mindsets and strategic plans to include (dis)ability? </a:t>
            </a:r>
          </a:p>
        </p:txBody>
      </p:sp>
    </p:spTree>
    <p:extLst>
      <p:ext uri="{BB962C8B-B14F-4D97-AF65-F5344CB8AC3E}">
        <p14:creationId xmlns:p14="http://schemas.microsoft.com/office/powerpoint/2010/main" val="94296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1231-3CF6-4434-858F-C7481CDB6365}"/>
              </a:ext>
            </a:extLst>
          </p:cNvPr>
          <p:cNvSpPr>
            <a:spLocks noGrp="1"/>
          </p:cNvSpPr>
          <p:nvPr>
            <p:ph type="ctrTitle"/>
          </p:nvPr>
        </p:nvSpPr>
        <p:spPr>
          <a:xfrm>
            <a:off x="458642" y="586799"/>
            <a:ext cx="11306010" cy="1475013"/>
          </a:xfrm>
        </p:spPr>
        <p:txBody>
          <a:bodyPr>
            <a:normAutofit/>
          </a:bodyPr>
          <a:lstStyle/>
          <a:p>
            <a:pPr>
              <a:lnSpc>
                <a:spcPct val="90000"/>
              </a:lnSpc>
            </a:pPr>
            <a:r>
              <a:rPr lang="en-US" sz="3600" b="1" dirty="0">
                <a:effectLst/>
                <a:ea typeface="Calibri" panose="020F0502020204030204" pitchFamily="34" charset="0"/>
              </a:rPr>
              <a:t>Thank you. </a:t>
            </a:r>
            <a:endParaRPr lang="en-US" sz="3600" dirty="0"/>
          </a:p>
        </p:txBody>
      </p:sp>
      <p:sp>
        <p:nvSpPr>
          <p:cNvPr id="3" name="Subtitle 2">
            <a:extLst>
              <a:ext uri="{FF2B5EF4-FFF2-40B4-BE49-F238E27FC236}">
                <a16:creationId xmlns:a16="http://schemas.microsoft.com/office/drawing/2014/main" id="{B7FB226E-E793-4E25-8C26-B894339E33AF}"/>
              </a:ext>
            </a:extLst>
          </p:cNvPr>
          <p:cNvSpPr>
            <a:spLocks noGrp="1"/>
          </p:cNvSpPr>
          <p:nvPr>
            <p:ph type="subTitle" idx="1"/>
          </p:nvPr>
        </p:nvSpPr>
        <p:spPr>
          <a:xfrm>
            <a:off x="476675" y="2278811"/>
            <a:ext cx="11116098" cy="590321"/>
          </a:xfrm>
        </p:spPr>
        <p:txBody>
          <a:bodyPr>
            <a:noAutofit/>
          </a:bodyPr>
          <a:lstStyle/>
          <a:p>
            <a:r>
              <a:rPr lang="en-US" sz="2800" dirty="0"/>
              <a:t>Contact information</a:t>
            </a:r>
          </a:p>
          <a:p>
            <a:endParaRPr lang="en-US" sz="2800" dirty="0"/>
          </a:p>
        </p:txBody>
      </p:sp>
      <p:sp>
        <p:nvSpPr>
          <p:cNvPr id="30" name="Subtitle 2">
            <a:extLst>
              <a:ext uri="{FF2B5EF4-FFF2-40B4-BE49-F238E27FC236}">
                <a16:creationId xmlns:a16="http://schemas.microsoft.com/office/drawing/2014/main" id="{50D12FB6-A194-4782-9554-EE30EEB05E96}"/>
              </a:ext>
            </a:extLst>
          </p:cNvPr>
          <p:cNvSpPr txBox="1">
            <a:spLocks/>
          </p:cNvSpPr>
          <p:nvPr/>
        </p:nvSpPr>
        <p:spPr>
          <a:xfrm>
            <a:off x="6034724" y="1237596"/>
            <a:ext cx="6157276" cy="1545269"/>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nSpc>
                <a:spcPct val="110000"/>
              </a:lnSpc>
              <a:spcBef>
                <a:spcPts val="0"/>
              </a:spcBef>
              <a:spcAft>
                <a:spcPts val="0"/>
              </a:spcAft>
            </a:pPr>
            <a:r>
              <a:rPr lang="en-US" sz="2400" b="1" cap="none" dirty="0">
                <a:solidFill>
                  <a:schemeClr val="tx1"/>
                </a:solidFill>
              </a:rPr>
              <a:t>Ronda Jenson, PhD</a:t>
            </a:r>
          </a:p>
          <a:p>
            <a:pPr>
              <a:lnSpc>
                <a:spcPct val="110000"/>
              </a:lnSpc>
              <a:spcBef>
                <a:spcPts val="0"/>
              </a:spcBef>
              <a:spcAft>
                <a:spcPts val="0"/>
              </a:spcAft>
            </a:pPr>
            <a:r>
              <a:rPr lang="en-US" sz="2400" cap="none" dirty="0">
                <a:solidFill>
                  <a:schemeClr val="accent6"/>
                </a:solidFill>
                <a:hlinkClick r:id="rId3">
                  <a:extLst>
                    <a:ext uri="{A12FA001-AC4F-418D-AE19-62706E023703}">
                      <ahyp:hlinkClr xmlns:ahyp="http://schemas.microsoft.com/office/drawing/2018/hyperlinkcolor" val="tx"/>
                    </a:ext>
                  </a:extLst>
                </a:hlinkClick>
              </a:rPr>
              <a:t>Ronda.Jenson@NAU.edu</a:t>
            </a:r>
            <a:endParaRPr lang="en-US" sz="2400" cap="none" dirty="0">
              <a:solidFill>
                <a:schemeClr val="accent6"/>
              </a:solidFill>
            </a:endParaRPr>
          </a:p>
          <a:p>
            <a:pPr>
              <a:lnSpc>
                <a:spcPct val="110000"/>
              </a:lnSpc>
              <a:spcBef>
                <a:spcPts val="0"/>
              </a:spcBef>
              <a:spcAft>
                <a:spcPts val="0"/>
              </a:spcAft>
            </a:pPr>
            <a:r>
              <a:rPr lang="en-US" sz="2400" cap="none" dirty="0">
                <a:solidFill>
                  <a:schemeClr val="tx1"/>
                </a:solidFill>
              </a:rPr>
              <a:t>@rondajenson</a:t>
            </a:r>
          </a:p>
          <a:p>
            <a:pPr>
              <a:lnSpc>
                <a:spcPct val="110000"/>
              </a:lnSpc>
              <a:spcBef>
                <a:spcPts val="0"/>
              </a:spcBef>
              <a:spcAft>
                <a:spcPts val="0"/>
              </a:spcAft>
            </a:pPr>
            <a:r>
              <a:rPr lang="en-US" sz="2400" cap="none" dirty="0">
                <a:solidFill>
                  <a:schemeClr val="tx1"/>
                </a:solidFill>
              </a:rPr>
              <a:t>https://www.linkedin.com/in/rondajenson</a:t>
            </a:r>
          </a:p>
        </p:txBody>
      </p:sp>
      <p:pic>
        <p:nvPicPr>
          <p:cNvPr id="1026" name="Picture 2">
            <a:extLst>
              <a:ext uri="{FF2B5EF4-FFF2-40B4-BE49-F238E27FC236}">
                <a16:creationId xmlns:a16="http://schemas.microsoft.com/office/drawing/2014/main" id="{5F057E03-1F83-41CF-87DF-80FDAD0ECF6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637" y="207628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AF70AF2-AAAA-4A78-8D51-B65E0D9AEED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644" y="4076309"/>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2AA1499C-EBC0-4394-B31C-1122EE43213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8642" y="4755012"/>
            <a:ext cx="2223304" cy="789273"/>
          </a:xfrm>
          <a:prstGeom prst="rect">
            <a:avLst/>
          </a:prstGeom>
        </p:spPr>
      </p:pic>
      <p:cxnSp>
        <p:nvCxnSpPr>
          <p:cNvPr id="10" name="Straight Connector 9">
            <a:extLst>
              <a:ext uri="{FF2B5EF4-FFF2-40B4-BE49-F238E27FC236}">
                <a16:creationId xmlns:a16="http://schemas.microsoft.com/office/drawing/2014/main" id="{69BA0622-4200-41D2-B5B0-C9515FDF93F8}"/>
              </a:ext>
              <a:ext uri="{C183D7F6-B498-43B3-948B-1728B52AA6E4}">
                <adec:decorative xmlns:adec="http://schemas.microsoft.com/office/drawing/2017/decorative" val="1"/>
              </a:ext>
            </a:extLst>
          </p:cNvPr>
          <p:cNvCxnSpPr>
            <a:cxnSpLocks/>
          </p:cNvCxnSpPr>
          <p:nvPr/>
        </p:nvCxnSpPr>
        <p:spPr>
          <a:xfrm>
            <a:off x="0" y="5674936"/>
            <a:ext cx="12192000"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1" name="TextBox 30">
            <a:extLst>
              <a:ext uri="{FF2B5EF4-FFF2-40B4-BE49-F238E27FC236}">
                <a16:creationId xmlns:a16="http://schemas.microsoft.com/office/drawing/2014/main" id="{CC799C4D-AFA6-44C9-B820-CD409B7FAFFC}"/>
              </a:ext>
            </a:extLst>
          </p:cNvPr>
          <p:cNvSpPr txBox="1"/>
          <p:nvPr/>
        </p:nvSpPr>
        <p:spPr>
          <a:xfrm>
            <a:off x="1" y="5831991"/>
            <a:ext cx="12192000" cy="984885"/>
          </a:xfrm>
          <a:prstGeom prst="rect">
            <a:avLst/>
          </a:prstGeom>
          <a:noFill/>
        </p:spPr>
        <p:txBody>
          <a:bodyPr wrap="square">
            <a:spAutoFit/>
          </a:bodyPr>
          <a:lstStyle/>
          <a:p>
            <a:pPr algn="ctr">
              <a:spcAft>
                <a:spcPts val="1200"/>
              </a:spcAft>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38th Annual Pacific Rim International Conference on Disability and Diversity </a:t>
            </a:r>
          </a:p>
          <a:p>
            <a:pPr algn="ctr">
              <a:buClr>
                <a:schemeClr val="accent2"/>
              </a:buClr>
              <a:buSzPct val="92000"/>
            </a:pPr>
            <a:r>
              <a:rPr lang="en-US" sz="2400" dirty="0">
                <a:latin typeface="Lato" panose="020F0502020204030203" pitchFamily="34" charset="0"/>
                <a:ea typeface="Lato" panose="020F0502020204030203" pitchFamily="34" charset="0"/>
                <a:cs typeface="Lato" panose="020F0502020204030203" pitchFamily="34" charset="0"/>
              </a:rPr>
              <a:t>March 2023</a:t>
            </a:r>
          </a:p>
        </p:txBody>
      </p:sp>
      <p:sp>
        <p:nvSpPr>
          <p:cNvPr id="4" name="Subtitle 2">
            <a:extLst>
              <a:ext uri="{FF2B5EF4-FFF2-40B4-BE49-F238E27FC236}">
                <a16:creationId xmlns:a16="http://schemas.microsoft.com/office/drawing/2014/main" id="{5F5B1629-5891-784C-2FBB-CB4E56337A91}"/>
              </a:ext>
            </a:extLst>
          </p:cNvPr>
          <p:cNvSpPr txBox="1">
            <a:spLocks/>
          </p:cNvSpPr>
          <p:nvPr/>
        </p:nvSpPr>
        <p:spPr>
          <a:xfrm>
            <a:off x="6034724" y="2999864"/>
            <a:ext cx="6157276" cy="1545269"/>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nSpc>
                <a:spcPct val="120000"/>
              </a:lnSpc>
              <a:spcBef>
                <a:spcPts val="0"/>
              </a:spcBef>
              <a:spcAft>
                <a:spcPts val="0"/>
              </a:spcAft>
            </a:pPr>
            <a:r>
              <a:rPr lang="en-US" sz="2400" b="1" cap="none" dirty="0">
                <a:solidFill>
                  <a:schemeClr val="tx1"/>
                </a:solidFill>
              </a:rPr>
              <a:t>Michele Lee, MS</a:t>
            </a:r>
          </a:p>
          <a:p>
            <a:pPr>
              <a:lnSpc>
                <a:spcPct val="120000"/>
              </a:lnSpc>
              <a:spcBef>
                <a:spcPts val="0"/>
              </a:spcBef>
              <a:spcAft>
                <a:spcPts val="0"/>
              </a:spcAft>
            </a:pPr>
            <a:r>
              <a:rPr lang="en-US" sz="2400" cap="none" dirty="0">
                <a:solidFill>
                  <a:schemeClr val="accent6"/>
                </a:solidFill>
                <a:hlinkClick r:id="rId7">
                  <a:extLst>
                    <a:ext uri="{A12FA001-AC4F-418D-AE19-62706E023703}">
                      <ahyp:hlinkClr xmlns:ahyp="http://schemas.microsoft.com/office/drawing/2018/hyperlinkcolor" val="tx"/>
                    </a:ext>
                  </a:extLst>
                </a:hlinkClick>
              </a:rPr>
              <a:t>Michele.Lee@NAU.edu</a:t>
            </a:r>
            <a:endParaRPr lang="en-US" sz="2400" cap="none" dirty="0">
              <a:solidFill>
                <a:schemeClr val="accent6"/>
              </a:solidFill>
            </a:endParaRPr>
          </a:p>
          <a:p>
            <a:pPr>
              <a:lnSpc>
                <a:spcPct val="120000"/>
              </a:lnSpc>
              <a:spcBef>
                <a:spcPts val="0"/>
              </a:spcBef>
              <a:spcAft>
                <a:spcPts val="0"/>
              </a:spcAft>
            </a:pPr>
            <a:r>
              <a:rPr lang="en-US" sz="2400" cap="none" dirty="0">
                <a:solidFill>
                  <a:schemeClr val="tx1"/>
                </a:solidFill>
              </a:rPr>
              <a:t>@micheleskylee</a:t>
            </a:r>
          </a:p>
          <a:p>
            <a:pPr>
              <a:lnSpc>
                <a:spcPct val="120000"/>
              </a:lnSpc>
              <a:spcBef>
                <a:spcPts val="0"/>
              </a:spcBef>
              <a:spcAft>
                <a:spcPts val="0"/>
              </a:spcAft>
            </a:pPr>
            <a:r>
              <a:rPr lang="en-US" sz="2400" cap="none" dirty="0">
                <a:solidFill>
                  <a:schemeClr val="tx1"/>
                </a:solidFill>
              </a:rPr>
              <a:t>https://www.linkedin.com/in/michele-lee-55a17157</a:t>
            </a:r>
          </a:p>
        </p:txBody>
      </p:sp>
      <p:pic>
        <p:nvPicPr>
          <p:cNvPr id="5" name="Picture 2">
            <a:extLst>
              <a:ext uri="{FF2B5EF4-FFF2-40B4-BE49-F238E27FC236}">
                <a16:creationId xmlns:a16="http://schemas.microsoft.com/office/drawing/2014/main" id="{DDFF321B-6FCF-BCFA-F196-89CC9672040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282" y="374829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8AC9B97-98B3-F814-C9C1-1D436D7434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504" y="2444531"/>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A5C9E100-8BC4-0D30-5A0C-BCBE0FE72D2D}"/>
              </a:ext>
            </a:extLst>
          </p:cNvPr>
          <p:cNvSpPr txBox="1">
            <a:spLocks/>
          </p:cNvSpPr>
          <p:nvPr/>
        </p:nvSpPr>
        <p:spPr>
          <a:xfrm>
            <a:off x="6034459" y="4588573"/>
            <a:ext cx="6157276" cy="95571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Lato" panose="020F0502020204030203" pitchFamily="34" charset="0"/>
                <a:ea typeface="Lato" panose="020F0502020204030203" pitchFamily="34" charset="0"/>
                <a:cs typeface="Lato" panose="020F0502020204030203" pitchFamily="34" charset="0"/>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nSpc>
                <a:spcPct val="110000"/>
              </a:lnSpc>
              <a:spcBef>
                <a:spcPts val="0"/>
              </a:spcBef>
              <a:spcAft>
                <a:spcPts val="0"/>
              </a:spcAft>
            </a:pPr>
            <a:r>
              <a:rPr lang="en-US" sz="2000" b="1" cap="none" dirty="0">
                <a:solidFill>
                  <a:schemeClr val="tx1"/>
                </a:solidFill>
              </a:rPr>
              <a:t>Kelly Roberts, PhD</a:t>
            </a:r>
          </a:p>
          <a:p>
            <a:pPr>
              <a:lnSpc>
                <a:spcPct val="110000"/>
              </a:lnSpc>
              <a:spcBef>
                <a:spcPts val="0"/>
              </a:spcBef>
              <a:spcAft>
                <a:spcPts val="0"/>
              </a:spcAft>
            </a:pPr>
            <a:r>
              <a:rPr lang="en-US" sz="2000" cap="none" dirty="0">
                <a:solidFill>
                  <a:schemeClr val="accent6"/>
                </a:solidFill>
                <a:hlinkClick r:id="rId3">
                  <a:extLst>
                    <a:ext uri="{A12FA001-AC4F-418D-AE19-62706E023703}">
                      <ahyp:hlinkClr xmlns:ahyp="http://schemas.microsoft.com/office/drawing/2018/hyperlinkcolor" val="tx"/>
                    </a:ext>
                  </a:extLst>
                </a:hlinkClick>
              </a:rPr>
              <a:t>Kelly.Roberts@NAU.edu</a:t>
            </a:r>
            <a:endParaRPr lang="en-US" sz="2000" cap="none" dirty="0">
              <a:solidFill>
                <a:schemeClr val="accent6"/>
              </a:solidFill>
            </a:endParaRPr>
          </a:p>
        </p:txBody>
      </p:sp>
    </p:spTree>
    <p:extLst>
      <p:ext uri="{BB962C8B-B14F-4D97-AF65-F5344CB8AC3E}">
        <p14:creationId xmlns:p14="http://schemas.microsoft.com/office/powerpoint/2010/main" val="6213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261E41-CB03-4625-82AD-B97DCEDE2AD4}"/>
              </a:ext>
            </a:extLst>
          </p:cNvPr>
          <p:cNvSpPr txBox="1">
            <a:spLocks noGrp="1"/>
          </p:cNvSpPr>
          <p:nvPr>
            <p:ph type="title" idx="4294967295"/>
          </p:nvPr>
        </p:nvSpPr>
        <p:spPr>
          <a:xfrm>
            <a:off x="1977081" y="615135"/>
            <a:ext cx="10041924" cy="15700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solidFill>
                <a:effectLst/>
                <a:uLnTx/>
                <a:uFillTx/>
                <a:latin typeface="+mn-lt"/>
                <a:ea typeface="+mn-ea"/>
                <a:cs typeface="+mn-cs"/>
              </a:rPr>
              <a:t>DYNA </a:t>
            </a:r>
            <a:r>
              <a:rPr kumimoji="0" lang="en-US" sz="2400" b="0" i="0" u="none" strike="noStrike" kern="1200" cap="none" spc="0" normalizeH="0" baseline="0" noProof="0" dirty="0">
                <a:ln>
                  <a:noFill/>
                </a:ln>
                <a:solidFill>
                  <a:schemeClr val="tx1"/>
                </a:solidFill>
                <a:effectLst/>
                <a:uLnTx/>
                <a:uFillTx/>
                <a:latin typeface="+mn-lt"/>
                <a:ea typeface="+mn-ea"/>
                <a:cs typeface="+mn-cs"/>
              </a:rPr>
              <a:t>STEM: </a:t>
            </a:r>
            <a:r>
              <a:rPr kumimoji="0" lang="en-US" sz="2400" b="1" i="0" u="none" strike="noStrike" kern="1200" cap="none" spc="0" normalizeH="0" baseline="0" noProof="0" dirty="0">
                <a:ln>
                  <a:noFill/>
                </a:ln>
                <a:solidFill>
                  <a:schemeClr val="accent2"/>
                </a:solidFill>
                <a:effectLst/>
                <a:uLnTx/>
                <a:uFillTx/>
                <a:latin typeface="+mn-lt"/>
                <a:ea typeface="+mn-ea"/>
                <a:cs typeface="+mn-cs"/>
              </a:rPr>
              <a:t>D</a:t>
            </a:r>
            <a:r>
              <a:rPr kumimoji="0" lang="en-US" sz="2400" b="0" i="0" u="none" strike="noStrike" kern="1200" cap="none" spc="0" normalizeH="0" baseline="0" noProof="0" dirty="0">
                <a:ln>
                  <a:noFill/>
                </a:ln>
                <a:solidFill>
                  <a:schemeClr val="tx1"/>
                </a:solidFill>
                <a:effectLst/>
                <a:uLnTx/>
                <a:uFillTx/>
                <a:latin typeface="+mn-lt"/>
                <a:ea typeface="+mn-ea"/>
                <a:cs typeface="+mn-cs"/>
              </a:rPr>
              <a:t>iscover </a:t>
            </a:r>
            <a:r>
              <a:rPr kumimoji="0" lang="en-US" sz="2400" b="1" i="0" u="none" strike="noStrike" kern="1200" cap="none" spc="0" normalizeH="0" baseline="0" noProof="0" dirty="0">
                <a:ln>
                  <a:noFill/>
                </a:ln>
                <a:solidFill>
                  <a:schemeClr val="accent2"/>
                </a:solidFill>
                <a:effectLst/>
                <a:uLnTx/>
                <a:uFillTx/>
                <a:latin typeface="+mn-lt"/>
                <a:ea typeface="+mn-ea"/>
                <a:cs typeface="+mn-cs"/>
              </a:rPr>
              <a:t>Y</a:t>
            </a:r>
            <a:r>
              <a:rPr kumimoji="0" lang="en-US" sz="2400" b="0" i="0" u="none" strike="noStrike" kern="1200" cap="none" spc="0" normalizeH="0" baseline="0" noProof="0" dirty="0">
                <a:ln>
                  <a:noFill/>
                </a:ln>
                <a:solidFill>
                  <a:schemeClr val="tx1"/>
                </a:solidFill>
                <a:effectLst/>
                <a:uLnTx/>
                <a:uFillTx/>
                <a:latin typeface="+mn-lt"/>
                <a:ea typeface="+mn-ea"/>
                <a:cs typeface="+mn-cs"/>
              </a:rPr>
              <a:t>our </a:t>
            </a:r>
            <a:r>
              <a:rPr kumimoji="0" lang="en-US" sz="2400" b="1" i="0" u="none" strike="noStrike" kern="1200" cap="none" spc="0" normalizeH="0" baseline="0" noProof="0" dirty="0">
                <a:ln>
                  <a:noFill/>
                </a:ln>
                <a:solidFill>
                  <a:schemeClr val="accent2"/>
                </a:solidFill>
                <a:effectLst/>
                <a:uLnTx/>
                <a:uFillTx/>
                <a:latin typeface="+mn-lt"/>
                <a:ea typeface="+mn-ea"/>
                <a:cs typeface="+mn-cs"/>
              </a:rPr>
              <a:t>N</a:t>
            </a:r>
            <a:r>
              <a:rPr kumimoji="0" lang="en-US" sz="2400" b="0" i="0" u="none" strike="noStrike" kern="1200" cap="none" spc="0" normalizeH="0" baseline="0" noProof="0" dirty="0">
                <a:ln>
                  <a:noFill/>
                </a:ln>
                <a:solidFill>
                  <a:schemeClr val="tx1"/>
                </a:solidFill>
                <a:effectLst/>
                <a:uLnTx/>
                <a:uFillTx/>
                <a:latin typeface="+mn-lt"/>
                <a:ea typeface="+mn-ea"/>
                <a:cs typeface="+mn-cs"/>
              </a:rPr>
              <a:t>eurodiverse </a:t>
            </a:r>
            <a:r>
              <a:rPr kumimoji="0" lang="en-US" sz="2400" b="1" i="0" u="none" strike="noStrike" kern="1200" cap="none" spc="0" normalizeH="0" baseline="0" noProof="0" dirty="0">
                <a:ln>
                  <a:noFill/>
                </a:ln>
                <a:solidFill>
                  <a:schemeClr val="accent2"/>
                </a:solidFill>
                <a:effectLst/>
                <a:uLnTx/>
                <a:uFillTx/>
                <a:latin typeface="+mn-lt"/>
                <a:ea typeface="+mn-ea"/>
                <a:cs typeface="+mn-cs"/>
              </a:rPr>
              <a:t>A</a:t>
            </a:r>
            <a:r>
              <a:rPr kumimoji="0" lang="en-US" sz="2400" b="0" i="0" u="none" strike="noStrike" kern="1200" cap="none" spc="0" normalizeH="0" baseline="0" noProof="0" dirty="0">
                <a:ln>
                  <a:noFill/>
                </a:ln>
                <a:solidFill>
                  <a:schemeClr val="tx1"/>
                </a:solidFill>
                <a:effectLst/>
                <a:uLnTx/>
                <a:uFillTx/>
                <a:latin typeface="+mn-lt"/>
                <a:ea typeface="+mn-ea"/>
                <a:cs typeface="+mn-cs"/>
              </a:rPr>
              <a:t>dvantage in STEM</a:t>
            </a:r>
            <a:br>
              <a:rPr kumimoji="0" lang="en-US" sz="2400" b="0" i="0" u="none" strike="noStrike" kern="1200" cap="none" spc="0" normalizeH="0" baseline="0" noProof="0" dirty="0">
                <a:ln>
                  <a:noFill/>
                </a:ln>
                <a:solidFill>
                  <a:schemeClr val="tx1"/>
                </a:solidFill>
                <a:effectLst/>
                <a:uLnTx/>
                <a:uFillTx/>
                <a:latin typeface="+mn-lt"/>
                <a:ea typeface="+mn-ea"/>
                <a:cs typeface="+mn-cs"/>
              </a:rPr>
            </a:br>
            <a:br>
              <a:rPr kumimoji="0" lang="en-US" sz="2400" b="0" i="0" u="none" strike="noStrike" kern="1200" cap="none" spc="0" normalizeH="0" baseline="0" noProof="0" dirty="0">
                <a:ln>
                  <a:noFill/>
                </a:ln>
                <a:solidFill>
                  <a:schemeClr val="tx1"/>
                </a:solidFill>
                <a:effectLst/>
                <a:uLnTx/>
                <a:uFillTx/>
                <a:latin typeface="+mn-lt"/>
                <a:ea typeface="+mn-ea"/>
                <a:cs typeface="+mn-cs"/>
              </a:rPr>
            </a:br>
            <a:r>
              <a:rPr lang="en-US" sz="2400" cap="none" dirty="0">
                <a:solidFill>
                  <a:schemeClr val="tx1"/>
                </a:solidFill>
                <a:latin typeface="+mn-lt"/>
                <a:ea typeface="+mn-ea"/>
                <a:cs typeface="+mn-cs"/>
              </a:rPr>
              <a:t>Research Synthesis of Effective Inclusion Practices for Neurodiverse K-12 Learners in Informal STEM Learning Contexts</a:t>
            </a:r>
          </a:p>
        </p:txBody>
      </p:sp>
      <p:pic>
        <p:nvPicPr>
          <p:cNvPr id="7" name="Content Placeholder 6" descr="An image showing a face profile and brain interconnections.">
            <a:extLst>
              <a:ext uri="{FF2B5EF4-FFF2-40B4-BE49-F238E27FC236}">
                <a16:creationId xmlns:a16="http://schemas.microsoft.com/office/drawing/2014/main" id="{7EC14CDD-21B4-42FF-B2A7-3D3B9B375252}"/>
              </a:ext>
            </a:extLst>
          </p:cNvPr>
          <p:cNvPicPr>
            <a:picLocks noGrp="1" noChangeAspect="1"/>
          </p:cNvPicPr>
          <p:nvPr>
            <p:ph idx="4294967295"/>
          </p:nvPr>
        </p:nvPicPr>
        <p:blipFill>
          <a:blip r:embed="rId3"/>
          <a:stretch>
            <a:fillRect/>
          </a:stretch>
        </p:blipFill>
        <p:spPr>
          <a:xfrm>
            <a:off x="637890" y="526235"/>
            <a:ext cx="1230313" cy="1658937"/>
          </a:xfrm>
          <a:prstGeom prst="rect">
            <a:avLst/>
          </a:prstGeom>
        </p:spPr>
      </p:pic>
      <p:sp>
        <p:nvSpPr>
          <p:cNvPr id="11" name="TextBox 10">
            <a:extLst>
              <a:ext uri="{FF2B5EF4-FFF2-40B4-BE49-F238E27FC236}">
                <a16:creationId xmlns:a16="http://schemas.microsoft.com/office/drawing/2014/main" id="{DABB4198-89D6-C7E6-425C-17BF964D7849}"/>
              </a:ext>
            </a:extLst>
          </p:cNvPr>
          <p:cNvSpPr txBox="1"/>
          <p:nvPr/>
        </p:nvSpPr>
        <p:spPr>
          <a:xfrm>
            <a:off x="2009821" y="2863235"/>
            <a:ext cx="9401703" cy="1569660"/>
          </a:xfrm>
          <a:prstGeom prst="rect">
            <a:avLst/>
          </a:prstGeom>
          <a:noFill/>
        </p:spPr>
        <p:txBody>
          <a:bodyPr wrap="square">
            <a:spAutoFit/>
          </a:bodyPr>
          <a:lstStyle/>
          <a:p>
            <a:r>
              <a:rPr lang="en-US" sz="2400" cap="none" dirty="0">
                <a:solidFill>
                  <a:schemeClr val="tx1"/>
                </a:solidFill>
                <a:latin typeface="+mn-lt"/>
                <a:ea typeface="+mn-ea"/>
                <a:cs typeface="+mn-cs"/>
              </a:rPr>
              <a:t>NSF INCLUDES Alliance: The Alliance of Students with Disabilities for Inclusion, Networking, and Transition Opportunities in STEM (TAPDINTO-STEM)</a:t>
            </a:r>
          </a:p>
          <a:p>
            <a:pPr marL="342900" indent="-342900">
              <a:buFont typeface="Wingdings" panose="05000000000000000000" pitchFamily="2" charset="2"/>
              <a:buChar char="Ø"/>
            </a:pPr>
            <a:r>
              <a:rPr lang="en-US" sz="2400" dirty="0"/>
              <a:t>NAU: Mountain Hub Lead</a:t>
            </a:r>
          </a:p>
        </p:txBody>
      </p:sp>
      <p:pic>
        <p:nvPicPr>
          <p:cNvPr id="1026" name="Picture 2" descr="NSF INCLUDES Alliance TAPDINTO-STEM">
            <a:extLst>
              <a:ext uri="{FF2B5EF4-FFF2-40B4-BE49-F238E27FC236}">
                <a16:creationId xmlns:a16="http://schemas.microsoft.com/office/drawing/2014/main" id="{B7588876-40C2-B77E-68BB-B63F09822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76" y="2884049"/>
            <a:ext cx="1087727" cy="1025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67990B-D73D-426F-BEEB-F06A73356AD6}"/>
              </a:ext>
            </a:extLst>
          </p:cNvPr>
          <p:cNvSpPr txBox="1">
            <a:spLocks/>
          </p:cNvSpPr>
          <p:nvPr/>
        </p:nvSpPr>
        <p:spPr>
          <a:xfrm>
            <a:off x="1868203" y="5131723"/>
            <a:ext cx="951058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Supported by the National Science Foundation under NSF Award #2040736</a:t>
            </a:r>
            <a:r>
              <a:rPr kumimoji="0" lang="en-US" sz="1800" b="0" i="1" u="none" strike="noStrike" kern="1200" cap="none" spc="0" normalizeH="0" baseline="0" noProof="0" dirty="0">
                <a:ln>
                  <a:noFill/>
                </a:ln>
                <a:solidFill>
                  <a:schemeClr val="tx1"/>
                </a:solidFill>
                <a:effectLst/>
                <a:uLnTx/>
                <a:uFillTx/>
                <a:latin typeface="+mn-lt"/>
                <a:ea typeface="+mn-ea"/>
                <a:cs typeface="+mn-cs"/>
              </a:rPr>
              <a:t> </a:t>
            </a:r>
            <a:r>
              <a:rPr kumimoji="0" lang="en-US" sz="1800" b="0" u="none" strike="noStrike" kern="1200" cap="none" spc="0" normalizeH="0" baseline="0" noProof="0" dirty="0">
                <a:ln>
                  <a:noFill/>
                </a:ln>
                <a:solidFill>
                  <a:schemeClr val="tx1"/>
                </a:solidFill>
                <a:effectLst/>
                <a:uLnTx/>
                <a:uFillTx/>
                <a:latin typeface="+mn-lt"/>
                <a:ea typeface="+mn-ea"/>
                <a:cs typeface="+mn-cs"/>
              </a:rPr>
              <a:t>(</a:t>
            </a:r>
            <a:r>
              <a:rPr kumimoji="0" lang="en-US" sz="1800" b="0" i="1" u="none" strike="noStrike" kern="1200" cap="none" spc="0" normalizeH="0" baseline="0" noProof="0" dirty="0">
                <a:ln>
                  <a:noFill/>
                </a:ln>
                <a:solidFill>
                  <a:schemeClr val="tx1"/>
                </a:solidFill>
                <a:effectLst/>
                <a:uLnTx/>
                <a:uFillTx/>
                <a:latin typeface="+mn-lt"/>
                <a:ea typeface="+mn-ea"/>
                <a:cs typeface="+mn-cs"/>
              </a:rPr>
              <a:t>NSF INCLUDES Planning Grant</a:t>
            </a:r>
            <a:r>
              <a:rPr kumimoji="0" lang="en-US" sz="1800" b="0" u="none" strike="noStrike" kern="1200" cap="none" spc="0" normalizeH="0" baseline="0" noProof="0" dirty="0">
                <a:ln>
                  <a:noFill/>
                </a:ln>
                <a:solidFill>
                  <a:schemeClr val="tx1"/>
                </a:solidFill>
                <a:effectLst/>
                <a:uLnTx/>
                <a:uFillTx/>
                <a:latin typeface="+mn-lt"/>
                <a:ea typeface="+mn-ea"/>
                <a:cs typeface="+mn-cs"/>
              </a:rPr>
              <a:t>)</a:t>
            </a:r>
            <a:r>
              <a:rPr kumimoji="0" lang="en-US" sz="1800" b="0" i="0" u="none" strike="noStrike" kern="1200" cap="none" spc="0" normalizeH="0" baseline="0" noProof="0" dirty="0">
                <a:ln>
                  <a:noFill/>
                </a:ln>
                <a:solidFill>
                  <a:schemeClr val="tx1"/>
                </a:solidFill>
                <a:effectLst/>
                <a:uLnTx/>
                <a:uFillTx/>
                <a:latin typeface="+mn-lt"/>
                <a:ea typeface="+mn-ea"/>
                <a:cs typeface="+mn-cs"/>
              </a:rPr>
              <a:t>,  Award # 2115542 </a:t>
            </a:r>
            <a:r>
              <a:rPr kumimoji="0" lang="en-US" sz="1800" b="0" u="none" strike="noStrike" kern="1200" cap="none" spc="0" normalizeH="0" baseline="0" noProof="0" dirty="0">
                <a:ln>
                  <a:noFill/>
                </a:ln>
                <a:solidFill>
                  <a:schemeClr val="tx1"/>
                </a:solidFill>
                <a:effectLst/>
                <a:uLnTx/>
                <a:uFillTx/>
                <a:latin typeface="+mn-lt"/>
                <a:ea typeface="+mn-ea"/>
                <a:cs typeface="+mn-cs"/>
              </a:rPr>
              <a:t>(</a:t>
            </a:r>
            <a:r>
              <a:rPr kumimoji="0" lang="en-US" sz="1800" b="0" i="1" u="none" strike="noStrike" kern="1200" cap="none" spc="0" normalizeH="0" baseline="0" noProof="0" dirty="0">
                <a:ln>
                  <a:noFill/>
                </a:ln>
                <a:solidFill>
                  <a:schemeClr val="tx1"/>
                </a:solidFill>
                <a:effectLst/>
                <a:uLnTx/>
                <a:uFillTx/>
                <a:latin typeface="+mn-lt"/>
                <a:ea typeface="+mn-ea"/>
                <a:cs typeface="+mn-cs"/>
              </a:rPr>
              <a:t>NSF AISL Grant</a:t>
            </a:r>
            <a:r>
              <a:rPr kumimoji="0" lang="en-US" sz="1800" b="0" u="none" strike="noStrike" kern="1200" cap="none" spc="0" normalizeH="0" baseline="0" noProof="0" dirty="0">
                <a:ln>
                  <a:noFill/>
                </a:ln>
                <a:solidFill>
                  <a:schemeClr val="tx1"/>
                </a:solidFill>
                <a:effectLst/>
                <a:uLnTx/>
                <a:uFillTx/>
                <a:latin typeface="+mn-lt"/>
                <a:ea typeface="+mn-ea"/>
                <a:cs typeface="+mn-cs"/>
              </a:rPr>
              <a:t>), and subaward to Award #2119902 (NSF INCLUDES Alliance)</a:t>
            </a:r>
            <a:r>
              <a:rPr kumimoji="0" lang="en-US" sz="1800" b="0" i="0" u="none" strike="noStrike" kern="1200" cap="none" spc="0" normalizeH="0" baseline="0" noProof="0" dirty="0">
                <a:ln>
                  <a:noFill/>
                </a:ln>
                <a:solidFill>
                  <a:schemeClr val="tx1"/>
                </a:solidFill>
                <a:effectLst/>
                <a:uLnTx/>
                <a:uFillTx/>
                <a:latin typeface="+mn-lt"/>
                <a:ea typeface="+mn-ea"/>
                <a:cs typeface="+mn-cs"/>
              </a:rPr>
              <a:t>.  Any opinions, findings, and conclusions or recommendations expressed in this material are those of the author(s) and do not necessarily reflect those of the National Science Foundation.</a:t>
            </a:r>
          </a:p>
        </p:txBody>
      </p:sp>
      <p:pic>
        <p:nvPicPr>
          <p:cNvPr id="9" name="Picture 8" descr="National Science Foundation Logo&#10;&#10;">
            <a:extLst>
              <a:ext uri="{FF2B5EF4-FFF2-40B4-BE49-F238E27FC236}">
                <a16:creationId xmlns:a16="http://schemas.microsoft.com/office/drawing/2014/main" id="{222A84B5-9BF5-426C-8ADA-B5A508227EB0}"/>
              </a:ext>
            </a:extLst>
          </p:cNvPr>
          <p:cNvPicPr>
            <a:picLocks noChangeAspect="1"/>
          </p:cNvPicPr>
          <p:nvPr/>
        </p:nvPicPr>
        <p:blipFill>
          <a:blip r:embed="rId5"/>
          <a:stretch>
            <a:fillRect/>
          </a:stretch>
        </p:blipFill>
        <p:spPr>
          <a:xfrm>
            <a:off x="780476" y="5270222"/>
            <a:ext cx="923329" cy="923329"/>
          </a:xfrm>
          <a:prstGeom prst="rect">
            <a:avLst/>
          </a:prstGeom>
        </p:spPr>
      </p:pic>
    </p:spTree>
    <p:extLst>
      <p:ext uri="{BB962C8B-B14F-4D97-AF65-F5344CB8AC3E}">
        <p14:creationId xmlns:p14="http://schemas.microsoft.com/office/powerpoint/2010/main" val="405860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E8F56-7321-50CF-3D65-B564063E7786}"/>
              </a:ext>
            </a:extLst>
          </p:cNvPr>
          <p:cNvSpPr>
            <a:spLocks noGrp="1"/>
          </p:cNvSpPr>
          <p:nvPr>
            <p:ph type="title"/>
          </p:nvPr>
        </p:nvSpPr>
        <p:spPr/>
        <p:txBody>
          <a:bodyPr/>
          <a:lstStyle/>
          <a:p>
            <a:r>
              <a:rPr lang="en-US" dirty="0"/>
              <a:t>What is neurodiversity?</a:t>
            </a:r>
          </a:p>
        </p:txBody>
      </p:sp>
      <p:sp>
        <p:nvSpPr>
          <p:cNvPr id="6" name="Content Placeholder 5">
            <a:extLst>
              <a:ext uri="{FF2B5EF4-FFF2-40B4-BE49-F238E27FC236}">
                <a16:creationId xmlns:a16="http://schemas.microsoft.com/office/drawing/2014/main" id="{FA670ED3-CB40-8BC6-EF9F-8FEB8C29567A}"/>
              </a:ext>
            </a:extLst>
          </p:cNvPr>
          <p:cNvSpPr>
            <a:spLocks noGrp="1"/>
          </p:cNvSpPr>
          <p:nvPr>
            <p:ph idx="1"/>
          </p:nvPr>
        </p:nvSpPr>
        <p:spPr>
          <a:xfrm>
            <a:off x="1198605" y="1737360"/>
            <a:ext cx="10399845" cy="4708478"/>
          </a:xfrm>
        </p:spPr>
        <p:txBody>
          <a:bodyPr>
            <a:normAutofit fontScale="85000" lnSpcReduction="20000"/>
          </a:bodyPr>
          <a:lstStyle/>
          <a:p>
            <a:pPr>
              <a:lnSpc>
                <a:spcPct val="110000"/>
              </a:lnSpc>
            </a:pPr>
            <a:r>
              <a:rPr lang="en-US" sz="4000" dirty="0"/>
              <a:t>Natural human variation</a:t>
            </a:r>
          </a:p>
          <a:p>
            <a:pPr>
              <a:lnSpc>
                <a:spcPct val="110000"/>
              </a:lnSpc>
            </a:pPr>
            <a:r>
              <a:rPr lang="en-US" sz="4000" dirty="0"/>
              <a:t>Neurodivergence is diversity</a:t>
            </a:r>
          </a:p>
          <a:p>
            <a:pPr>
              <a:lnSpc>
                <a:spcPct val="110000"/>
              </a:lnSpc>
            </a:pPr>
            <a:r>
              <a:rPr lang="en-US" sz="4000" dirty="0"/>
              <a:t>Neurodivergent thinking includes</a:t>
            </a:r>
          </a:p>
          <a:p>
            <a:pPr marL="519113" lvl="1" indent="-234950">
              <a:lnSpc>
                <a:spcPct val="110000"/>
              </a:lnSpc>
              <a:buFont typeface="Arial" panose="020B0604020202020204" pitchFamily="34" charset="0"/>
              <a:buChar char="•"/>
            </a:pPr>
            <a:r>
              <a:rPr lang="en-US" sz="3600" dirty="0"/>
              <a:t>autism, </a:t>
            </a:r>
          </a:p>
          <a:p>
            <a:pPr marL="519113" lvl="1" indent="-234950">
              <a:lnSpc>
                <a:spcPct val="110000"/>
              </a:lnSpc>
              <a:buFont typeface="Arial" panose="020B0604020202020204" pitchFamily="34" charset="0"/>
              <a:buChar char="•"/>
            </a:pPr>
            <a:r>
              <a:rPr lang="en-US" sz="3600" dirty="0"/>
              <a:t>many forms of learning disabilities such as dyslexia, </a:t>
            </a:r>
          </a:p>
          <a:p>
            <a:pPr marL="519113" lvl="1" indent="-234950">
              <a:lnSpc>
                <a:spcPct val="110000"/>
              </a:lnSpc>
              <a:buFont typeface="Arial" panose="020B0604020202020204" pitchFamily="34" charset="0"/>
              <a:buChar char="•"/>
            </a:pPr>
            <a:r>
              <a:rPr lang="en-US" sz="3600" dirty="0"/>
              <a:t>conditions that affect focus and maintaining engagement often referred to as attention deficit disorders, and</a:t>
            </a:r>
          </a:p>
          <a:p>
            <a:pPr marL="519113" lvl="1" indent="-234950">
              <a:lnSpc>
                <a:spcPct val="110000"/>
              </a:lnSpc>
              <a:buFont typeface="Arial" panose="020B0604020202020204" pitchFamily="34" charset="0"/>
              <a:buChar char="•"/>
            </a:pPr>
            <a:r>
              <a:rPr lang="en-US" sz="3600" dirty="0"/>
              <a:t>sometimes mental health conditions such as anxiety and depression</a:t>
            </a:r>
          </a:p>
        </p:txBody>
      </p:sp>
    </p:spTree>
    <p:extLst>
      <p:ext uri="{BB962C8B-B14F-4D97-AF65-F5344CB8AC3E}">
        <p14:creationId xmlns:p14="http://schemas.microsoft.com/office/powerpoint/2010/main" val="78638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8135-0EBF-FA56-898F-4DCC3BC4CA13}"/>
              </a:ext>
            </a:extLst>
          </p:cNvPr>
          <p:cNvSpPr>
            <a:spLocks noGrp="1"/>
          </p:cNvSpPr>
          <p:nvPr>
            <p:ph type="title"/>
          </p:nvPr>
        </p:nvSpPr>
        <p:spPr/>
        <p:txBody>
          <a:bodyPr/>
          <a:lstStyle/>
          <a:p>
            <a:r>
              <a:rPr lang="en-US" dirty="0"/>
              <a:t>Disability/neurodiversity and DEI</a:t>
            </a:r>
          </a:p>
        </p:txBody>
      </p:sp>
      <p:sp>
        <p:nvSpPr>
          <p:cNvPr id="3" name="Content Placeholder 2">
            <a:extLst>
              <a:ext uri="{FF2B5EF4-FFF2-40B4-BE49-F238E27FC236}">
                <a16:creationId xmlns:a16="http://schemas.microsoft.com/office/drawing/2014/main" id="{0182D9C3-DB76-8F32-6E63-B9308A9FA617}"/>
              </a:ext>
            </a:extLst>
          </p:cNvPr>
          <p:cNvSpPr>
            <a:spLocks noGrp="1"/>
          </p:cNvSpPr>
          <p:nvPr>
            <p:ph idx="1"/>
          </p:nvPr>
        </p:nvSpPr>
        <p:spPr/>
        <p:txBody>
          <a:bodyPr>
            <a:normAutofit/>
          </a:bodyPr>
          <a:lstStyle/>
          <a:p>
            <a:pPr marL="0" indent="0">
              <a:buNone/>
            </a:pPr>
            <a:r>
              <a:rPr lang="en-US" sz="3600" dirty="0"/>
              <a:t>Early stages of a review of university diversity, equity, and inclusion (DEI) strategic plans</a:t>
            </a:r>
          </a:p>
          <a:p>
            <a:pPr marL="519113" indent="-234950">
              <a:buFont typeface="Arial" panose="020B0604020202020204" pitchFamily="34" charset="0"/>
              <a:buChar char="•"/>
            </a:pPr>
            <a:r>
              <a:rPr lang="en-US" sz="3600" dirty="0"/>
              <a:t>Reviewed the DEI strategic plans for the 25 TAPDINTO-STEM partners</a:t>
            </a:r>
          </a:p>
          <a:p>
            <a:pPr marL="519113" indent="-234950">
              <a:buFont typeface="Arial" panose="020B0604020202020204" pitchFamily="34" charset="0"/>
              <a:buChar char="•"/>
            </a:pPr>
            <a:r>
              <a:rPr lang="en-US" sz="3600" dirty="0"/>
              <a:t>6 mention of (dis)ability in their DEI definition</a:t>
            </a:r>
          </a:p>
        </p:txBody>
      </p:sp>
    </p:spTree>
    <p:extLst>
      <p:ext uri="{BB962C8B-B14F-4D97-AF65-F5344CB8AC3E}">
        <p14:creationId xmlns:p14="http://schemas.microsoft.com/office/powerpoint/2010/main" val="344388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8135-0EBF-FA56-898F-4DCC3BC4CA13}"/>
              </a:ext>
            </a:extLst>
          </p:cNvPr>
          <p:cNvSpPr>
            <a:spLocks noGrp="1"/>
          </p:cNvSpPr>
          <p:nvPr>
            <p:ph type="title"/>
          </p:nvPr>
        </p:nvSpPr>
        <p:spPr/>
        <p:txBody>
          <a:bodyPr/>
          <a:lstStyle/>
          <a:p>
            <a:r>
              <a:rPr lang="en-US" dirty="0"/>
              <a:t>Disability and DEI Examples</a:t>
            </a:r>
          </a:p>
        </p:txBody>
      </p:sp>
      <p:sp>
        <p:nvSpPr>
          <p:cNvPr id="3" name="Content Placeholder 2">
            <a:extLst>
              <a:ext uri="{FF2B5EF4-FFF2-40B4-BE49-F238E27FC236}">
                <a16:creationId xmlns:a16="http://schemas.microsoft.com/office/drawing/2014/main" id="{0182D9C3-DB76-8F32-6E63-B9308A9FA617}"/>
              </a:ext>
            </a:extLst>
          </p:cNvPr>
          <p:cNvSpPr>
            <a:spLocks noGrp="1"/>
          </p:cNvSpPr>
          <p:nvPr>
            <p:ph idx="1"/>
          </p:nvPr>
        </p:nvSpPr>
        <p:spPr>
          <a:xfrm>
            <a:off x="963827" y="1792920"/>
            <a:ext cx="10646980" cy="4778477"/>
          </a:xfrm>
        </p:spPr>
        <p:txBody>
          <a:bodyPr>
            <a:normAutofit/>
          </a:bodyPr>
          <a:lstStyle/>
          <a:p>
            <a:pPr marL="0" indent="0">
              <a:buNone/>
            </a:pPr>
            <a:r>
              <a:rPr lang="en-US" sz="3600" dirty="0"/>
              <a:t>Examples</a:t>
            </a:r>
          </a:p>
          <a:p>
            <a:pPr marL="0" indent="0">
              <a:buNone/>
            </a:pPr>
            <a:r>
              <a:rPr lang="en-US" sz="2400" b="1" i="0" dirty="0">
                <a:solidFill>
                  <a:srgbClr val="000000"/>
                </a:solidFill>
                <a:effectLst/>
                <a:latin typeface="Roboto" panose="02000000000000000000" pitchFamily="2" charset="0"/>
              </a:rPr>
              <a:t>College A: </a:t>
            </a:r>
            <a:r>
              <a:rPr lang="en-US" sz="2400" b="0" i="0" dirty="0">
                <a:solidFill>
                  <a:srgbClr val="000000"/>
                </a:solidFill>
                <a:effectLst/>
                <a:latin typeface="Roboto" panose="02000000000000000000" pitchFamily="2" charset="0"/>
              </a:rPr>
              <a:t>The complexity of personal experiences, values, and worldviews that arise from differences and intersections of culture and circumstance. Such differences and intersections include race, sex, ethnicity, age, religion, language, </a:t>
            </a:r>
            <a:r>
              <a:rPr lang="en-US" sz="2400" b="0" i="0" dirty="0">
                <a:solidFill>
                  <a:srgbClr val="000000"/>
                </a:solidFill>
                <a:effectLst/>
                <a:highlight>
                  <a:srgbClr val="FFFF00"/>
                </a:highlight>
                <a:latin typeface="Roboto" panose="02000000000000000000" pitchFamily="2" charset="0"/>
              </a:rPr>
              <a:t>ability/disability</a:t>
            </a:r>
            <a:r>
              <a:rPr lang="en-US" sz="2400" b="0" i="0" dirty="0">
                <a:solidFill>
                  <a:srgbClr val="000000"/>
                </a:solidFill>
                <a:effectLst/>
                <a:latin typeface="Roboto" panose="02000000000000000000" pitchFamily="2" charset="0"/>
              </a:rPr>
              <a:t>, sexual orientation, gender identity and expression, socioeconomic, veteran or other status, or geographic region.</a:t>
            </a:r>
          </a:p>
          <a:p>
            <a:pPr marL="0" indent="0">
              <a:buNone/>
            </a:pPr>
            <a:r>
              <a:rPr lang="en-US" sz="2400" b="1" dirty="0">
                <a:solidFill>
                  <a:srgbClr val="000000"/>
                </a:solidFill>
                <a:latin typeface="Roboto" panose="02000000000000000000" pitchFamily="2" charset="0"/>
              </a:rPr>
              <a:t>College B: </a:t>
            </a:r>
            <a:r>
              <a:rPr lang="en-US" sz="2400" b="0" i="0" dirty="0">
                <a:solidFill>
                  <a:srgbClr val="000000"/>
                </a:solidFill>
                <a:effectLst/>
                <a:latin typeface="Roboto" panose="02000000000000000000" pitchFamily="2" charset="0"/>
              </a:rPr>
              <a:t>Diversity encompasses the whole of human experience and includes such human qualities as race, gender, ethnicity, </a:t>
            </a:r>
            <a:r>
              <a:rPr lang="en-US" sz="2400" b="0" i="0" dirty="0">
                <a:solidFill>
                  <a:srgbClr val="000000"/>
                </a:solidFill>
                <a:effectLst/>
                <a:highlight>
                  <a:srgbClr val="FFFF00"/>
                </a:highlight>
                <a:latin typeface="Roboto" panose="02000000000000000000" pitchFamily="2" charset="0"/>
              </a:rPr>
              <a:t>physical ability</a:t>
            </a:r>
            <a:r>
              <a:rPr lang="en-US" sz="2400" b="0" i="0" dirty="0">
                <a:solidFill>
                  <a:srgbClr val="000000"/>
                </a:solidFill>
                <a:effectLst/>
                <a:latin typeface="Roboto" panose="02000000000000000000" pitchFamily="2" charset="0"/>
              </a:rPr>
              <a:t>, nationality, age, religion, sexual orientation, economic status and veteran status. These and other socially and historically important attributes reflect the complexity of our increasingly diverse student body, local community and national population</a:t>
            </a:r>
            <a:endParaRPr lang="en-US" sz="3600" dirty="0"/>
          </a:p>
        </p:txBody>
      </p:sp>
    </p:spTree>
    <p:extLst>
      <p:ext uri="{BB962C8B-B14F-4D97-AF65-F5344CB8AC3E}">
        <p14:creationId xmlns:p14="http://schemas.microsoft.com/office/powerpoint/2010/main" val="164040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E8F56-7321-50CF-3D65-B564063E7786}"/>
              </a:ext>
            </a:extLst>
          </p:cNvPr>
          <p:cNvSpPr>
            <a:spLocks noGrp="1"/>
          </p:cNvSpPr>
          <p:nvPr>
            <p:ph type="title"/>
          </p:nvPr>
        </p:nvSpPr>
        <p:spPr/>
        <p:txBody>
          <a:bodyPr/>
          <a:lstStyle/>
          <a:p>
            <a:r>
              <a:rPr lang="en-US" dirty="0"/>
              <a:t>Broad definition of STEM</a:t>
            </a:r>
          </a:p>
        </p:txBody>
      </p:sp>
      <p:sp>
        <p:nvSpPr>
          <p:cNvPr id="6" name="Content Placeholder 5">
            <a:extLst>
              <a:ext uri="{FF2B5EF4-FFF2-40B4-BE49-F238E27FC236}">
                <a16:creationId xmlns:a16="http://schemas.microsoft.com/office/drawing/2014/main" id="{FA670ED3-CB40-8BC6-EF9F-8FEB8C29567A}"/>
              </a:ext>
            </a:extLst>
          </p:cNvPr>
          <p:cNvSpPr>
            <a:spLocks noGrp="1"/>
          </p:cNvSpPr>
          <p:nvPr>
            <p:ph idx="1"/>
          </p:nvPr>
        </p:nvSpPr>
        <p:spPr>
          <a:xfrm>
            <a:off x="1097280" y="2693772"/>
            <a:ext cx="10058400" cy="3175321"/>
          </a:xfrm>
        </p:spPr>
        <p:txBody>
          <a:bodyPr/>
          <a:lstStyle/>
          <a:p>
            <a:pPr marL="0" indent="0" algn="ctr">
              <a:buNone/>
            </a:pPr>
            <a:r>
              <a:rPr lang="en-US" sz="4000" dirty="0"/>
              <a:t>Fields of study and work that incorporate elements of science, technology, engineering, and/or math</a:t>
            </a:r>
          </a:p>
          <a:p>
            <a:pPr marL="0" indent="0">
              <a:buNone/>
            </a:pPr>
            <a:endParaRPr lang="en-US" dirty="0"/>
          </a:p>
        </p:txBody>
      </p:sp>
    </p:spTree>
    <p:extLst>
      <p:ext uri="{BB962C8B-B14F-4D97-AF65-F5344CB8AC3E}">
        <p14:creationId xmlns:p14="http://schemas.microsoft.com/office/powerpoint/2010/main" val="80637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340B-5BD9-45FF-1306-ADDF853E0F8E}"/>
              </a:ext>
            </a:extLst>
          </p:cNvPr>
          <p:cNvSpPr>
            <a:spLocks noGrp="1"/>
          </p:cNvSpPr>
          <p:nvPr>
            <p:ph type="title"/>
          </p:nvPr>
        </p:nvSpPr>
        <p:spPr/>
        <p:txBody>
          <a:bodyPr>
            <a:normAutofit/>
          </a:bodyPr>
          <a:lstStyle/>
          <a:p>
            <a:r>
              <a:rPr lang="en-US" dirty="0"/>
              <a:t>Why increase neurodiversity in stem?</a:t>
            </a:r>
          </a:p>
        </p:txBody>
      </p:sp>
      <p:sp>
        <p:nvSpPr>
          <p:cNvPr id="3" name="Content Placeholder 2">
            <a:extLst>
              <a:ext uri="{FF2B5EF4-FFF2-40B4-BE49-F238E27FC236}">
                <a16:creationId xmlns:a16="http://schemas.microsoft.com/office/drawing/2014/main" id="{D0172FEE-E0F1-BA6F-5DD3-B08208F40844}"/>
              </a:ext>
            </a:extLst>
          </p:cNvPr>
          <p:cNvSpPr>
            <a:spLocks noGrp="1"/>
          </p:cNvSpPr>
          <p:nvPr>
            <p:ph idx="1"/>
          </p:nvPr>
        </p:nvSpPr>
        <p:spPr>
          <a:xfrm>
            <a:off x="1198605" y="1902940"/>
            <a:ext cx="10412202" cy="4349579"/>
          </a:xfrm>
        </p:spPr>
        <p:txBody>
          <a:bodyPr>
            <a:normAutofit/>
          </a:bodyPr>
          <a:lstStyle/>
          <a:p>
            <a:r>
              <a:rPr lang="en-US" sz="3200" dirty="0"/>
              <a:t>STEM careers need a diverse workforce in order to truly perceive the world’s STEM challenges and solutions</a:t>
            </a:r>
          </a:p>
          <a:p>
            <a:r>
              <a:rPr lang="en-US" sz="3200" dirty="0"/>
              <a:t>Creative thinking leads to innovation</a:t>
            </a:r>
          </a:p>
          <a:p>
            <a:r>
              <a:rPr lang="en-US" sz="3200" dirty="0"/>
              <a:t>Neurodivergent thinkers often notice things that non-divergent thinkers overlook, miss, or do not see at all</a:t>
            </a:r>
          </a:p>
          <a:p>
            <a:r>
              <a:rPr lang="en-US" sz="3200" dirty="0"/>
              <a:t>Increase employment opportunities for people with diverse abilities</a:t>
            </a:r>
          </a:p>
        </p:txBody>
      </p:sp>
    </p:spTree>
    <p:extLst>
      <p:ext uri="{BB962C8B-B14F-4D97-AF65-F5344CB8AC3E}">
        <p14:creationId xmlns:p14="http://schemas.microsoft.com/office/powerpoint/2010/main" val="387136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6EEF-B9A0-5AA2-5405-2A017BC5D4D9}"/>
              </a:ext>
            </a:extLst>
          </p:cNvPr>
          <p:cNvSpPr>
            <a:spLocks noGrp="1"/>
          </p:cNvSpPr>
          <p:nvPr>
            <p:ph type="title"/>
          </p:nvPr>
        </p:nvSpPr>
        <p:spPr/>
        <p:txBody>
          <a:bodyPr/>
          <a:lstStyle/>
          <a:p>
            <a:r>
              <a:rPr lang="en-US" dirty="0"/>
              <a:t>DYNA STEM: INCLUDES </a:t>
            </a:r>
            <a:r>
              <a:rPr lang="en-US" cap="none" dirty="0"/>
              <a:t>Planning</a:t>
            </a:r>
            <a:endParaRPr lang="en-US" dirty="0"/>
          </a:p>
        </p:txBody>
      </p:sp>
      <p:sp>
        <p:nvSpPr>
          <p:cNvPr id="3" name="Content Placeholder 2">
            <a:extLst>
              <a:ext uri="{FF2B5EF4-FFF2-40B4-BE49-F238E27FC236}">
                <a16:creationId xmlns:a16="http://schemas.microsoft.com/office/drawing/2014/main" id="{AAE49E7D-C46A-E73F-E16C-AA6EE7BAEA39}"/>
              </a:ext>
            </a:extLst>
          </p:cNvPr>
          <p:cNvSpPr>
            <a:spLocks noGrp="1"/>
          </p:cNvSpPr>
          <p:nvPr>
            <p:ph idx="1"/>
          </p:nvPr>
        </p:nvSpPr>
        <p:spPr>
          <a:xfrm>
            <a:off x="1097280" y="2199502"/>
            <a:ext cx="10513527" cy="4423719"/>
          </a:xfrm>
        </p:spPr>
        <p:txBody>
          <a:bodyPr>
            <a:normAutofit/>
          </a:bodyPr>
          <a:lstStyle/>
          <a:p>
            <a:pPr marL="0" marR="0" lvl="0" indent="0" algn="ctr">
              <a:spcBef>
                <a:spcPts val="0"/>
              </a:spcBef>
              <a:spcAft>
                <a:spcPts val="0"/>
              </a:spcAft>
              <a:buNone/>
            </a:pPr>
            <a:r>
              <a:rPr lang="en-US" sz="3600" dirty="0">
                <a:effectLst/>
              </a:rPr>
              <a:t>Interviews with 25 Undergraduate STEM students from Northern Arizona University, University of Missouri-Kansas City, and Ohio State University. </a:t>
            </a:r>
          </a:p>
          <a:p>
            <a:endParaRPr lang="en-US" dirty="0"/>
          </a:p>
        </p:txBody>
      </p:sp>
    </p:spTree>
    <p:extLst>
      <p:ext uri="{BB962C8B-B14F-4D97-AF65-F5344CB8AC3E}">
        <p14:creationId xmlns:p14="http://schemas.microsoft.com/office/powerpoint/2010/main" val="137945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9B27B7-FF34-4513-A8CE-FF10A5583DFF}"/>
              </a:ext>
            </a:extLst>
          </p:cNvPr>
          <p:cNvSpPr>
            <a:spLocks noGrp="1"/>
          </p:cNvSpPr>
          <p:nvPr>
            <p:ph type="title"/>
          </p:nvPr>
        </p:nvSpPr>
        <p:spPr/>
        <p:txBody>
          <a:bodyPr>
            <a:normAutofit/>
          </a:bodyPr>
          <a:lstStyle/>
          <a:p>
            <a:r>
              <a:rPr lang="en-US" sz="4000" cap="none" dirty="0"/>
              <a:t>What did neurodiverse students tell us about their learning?</a:t>
            </a:r>
          </a:p>
        </p:txBody>
      </p:sp>
      <p:sp>
        <p:nvSpPr>
          <p:cNvPr id="3" name="Content Placeholder 2">
            <a:extLst>
              <a:ext uri="{FF2B5EF4-FFF2-40B4-BE49-F238E27FC236}">
                <a16:creationId xmlns:a16="http://schemas.microsoft.com/office/drawing/2014/main" id="{58B5D1A4-BBA4-42E1-8F40-FC562CC460D2}"/>
              </a:ext>
            </a:extLst>
          </p:cNvPr>
          <p:cNvSpPr>
            <a:spLocks noGrp="1"/>
          </p:cNvSpPr>
          <p:nvPr>
            <p:ph idx="1"/>
          </p:nvPr>
        </p:nvSpPr>
        <p:spPr>
          <a:xfrm>
            <a:off x="1097280" y="1737360"/>
            <a:ext cx="10765998" cy="4608305"/>
          </a:xfrm>
        </p:spPr>
        <p:txBody>
          <a:bodyPr>
            <a:noAutofit/>
          </a:bodyPr>
          <a:lstStyle/>
          <a:p>
            <a:pPr>
              <a:lnSpc>
                <a:spcPct val="100000"/>
              </a:lnSpc>
              <a:spcBef>
                <a:spcPts val="0"/>
              </a:spcBef>
              <a:spcAft>
                <a:spcPts val="0"/>
              </a:spcAft>
            </a:pPr>
            <a:r>
              <a:rPr lang="en-US" sz="3000" dirty="0"/>
              <a:t>Time: </a:t>
            </a:r>
            <a:r>
              <a:rPr lang="en-US" sz="3000" i="1" dirty="0"/>
              <a:t>I need more time and the time-of-day matters</a:t>
            </a:r>
          </a:p>
          <a:p>
            <a:pPr>
              <a:lnSpc>
                <a:spcPct val="100000"/>
              </a:lnSpc>
              <a:spcBef>
                <a:spcPts val="0"/>
              </a:spcBef>
              <a:spcAft>
                <a:spcPts val="0"/>
              </a:spcAft>
            </a:pPr>
            <a:r>
              <a:rPr lang="en-US" sz="3000" dirty="0"/>
              <a:t>Environments: </a:t>
            </a:r>
            <a:r>
              <a:rPr lang="en-US" sz="3000" i="1" dirty="0"/>
              <a:t>Not all settings are conducive to my learning and work</a:t>
            </a:r>
          </a:p>
          <a:p>
            <a:pPr>
              <a:lnSpc>
                <a:spcPct val="100000"/>
              </a:lnSpc>
              <a:spcBef>
                <a:spcPts val="0"/>
              </a:spcBef>
              <a:spcAft>
                <a:spcPts val="0"/>
              </a:spcAft>
            </a:pPr>
            <a:r>
              <a:rPr lang="en-US" sz="3000" dirty="0"/>
              <a:t>Self-guided learning: </a:t>
            </a:r>
            <a:r>
              <a:rPr lang="en-US" sz="3000" i="1" dirty="0"/>
              <a:t>Need to use my own strategies for teaching myself</a:t>
            </a:r>
          </a:p>
          <a:p>
            <a:pPr>
              <a:lnSpc>
                <a:spcPct val="100000"/>
              </a:lnSpc>
              <a:spcBef>
                <a:spcPts val="0"/>
              </a:spcBef>
              <a:spcAft>
                <a:spcPts val="0"/>
              </a:spcAft>
            </a:pPr>
            <a:r>
              <a:rPr lang="en-US" sz="3000" dirty="0"/>
              <a:t>Social aspects:  </a:t>
            </a:r>
            <a:r>
              <a:rPr lang="en-US" sz="3000" i="1" dirty="0"/>
              <a:t>Navigating group tasks can be tricky to nearly impossible without guidance; but that doesn’t mean I don’t want to do group tasks. </a:t>
            </a:r>
          </a:p>
          <a:p>
            <a:pPr>
              <a:lnSpc>
                <a:spcPct val="100000"/>
              </a:lnSpc>
              <a:spcBef>
                <a:spcPts val="0"/>
              </a:spcBef>
              <a:spcAft>
                <a:spcPts val="0"/>
              </a:spcAft>
            </a:pPr>
            <a:r>
              <a:rPr lang="en-US" sz="3000" dirty="0"/>
              <a:t>Competency:  </a:t>
            </a:r>
            <a:r>
              <a:rPr lang="en-US" sz="3000" i="1" dirty="0"/>
              <a:t>I am aware that I think differently, but that doesn’t make me less capable. </a:t>
            </a:r>
          </a:p>
        </p:txBody>
      </p:sp>
    </p:spTree>
    <p:extLst>
      <p:ext uri="{BB962C8B-B14F-4D97-AF65-F5344CB8AC3E}">
        <p14:creationId xmlns:p14="http://schemas.microsoft.com/office/powerpoint/2010/main" val="18941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CAB62D-49E5-4271-85C6-1466970BAB69}">
  <ds:schemaRefs>
    <ds:schemaRef ds:uri="http://schemas.microsoft.com/sharepoint/v3/contenttype/forms"/>
  </ds:schemaRefs>
</ds:datastoreItem>
</file>

<file path=customXml/itemProps2.xml><?xml version="1.0" encoding="utf-8"?>
<ds:datastoreItem xmlns:ds="http://schemas.openxmlformats.org/officeDocument/2006/customXml" ds:itemID="{AA7F0652-397B-4F71-B75E-207A80EB2786}">
  <ds:schemaRefs>
    <ds:schemaRef ds:uri="http://purl.org/dc/terms/"/>
    <ds:schemaRef ds:uri="http://purl.org/dc/elements/1.1/"/>
    <ds:schemaRef ds:uri="http://schemas.openxmlformats.org/package/2006/metadata/core-properties"/>
    <ds:schemaRef ds:uri="16c05727-aa75-4e4a-9b5f-8a80a1165891"/>
    <ds:schemaRef ds:uri="http://schemas.microsoft.com/office/2006/documentManagement/types"/>
    <ds:schemaRef ds:uri="http://purl.org/dc/dcmitype/"/>
    <ds:schemaRef ds:uri="http://schemas.microsoft.com/office/infopath/2007/PartnerControl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5A32ED2-6DBA-4E14-851E-DE5772C90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2052</TotalTime>
  <Words>1245</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Courier New</vt:lpstr>
      <vt:lpstr>Lato</vt:lpstr>
      <vt:lpstr>Roboto</vt:lpstr>
      <vt:lpstr>Symbol</vt:lpstr>
      <vt:lpstr>Wingdings</vt:lpstr>
      <vt:lpstr>Wingdings 2</vt:lpstr>
      <vt:lpstr>Retrospect</vt:lpstr>
      <vt:lpstr>Elevating neurodiversity as diversity in postsecondary undergraduate stem education</vt:lpstr>
      <vt:lpstr>DYNA STEM: Discover Your Neurodiverse Advantage in STEM  Research Synthesis of Effective Inclusion Practices for Neurodiverse K-12 Learners in Informal STEM Learning Contexts</vt:lpstr>
      <vt:lpstr>What is neurodiversity?</vt:lpstr>
      <vt:lpstr>Disability/neurodiversity and DEI</vt:lpstr>
      <vt:lpstr>Disability and DEI Examples</vt:lpstr>
      <vt:lpstr>Broad definition of STEM</vt:lpstr>
      <vt:lpstr>Why increase neurodiversity in stem?</vt:lpstr>
      <vt:lpstr>DYNA STEM: INCLUDES Planning</vt:lpstr>
      <vt:lpstr>What did neurodiverse students tell us about their learning?</vt:lpstr>
      <vt:lpstr>Preparation for learning</vt:lpstr>
      <vt:lpstr>Elevating neurodiversity/diversity in the college classroom</vt:lpstr>
      <vt:lpstr>Neurodiverse students tell us they want…</vt:lpstr>
      <vt:lpstr>Neurodiverse students tell us they want…</vt:lpstr>
      <vt:lpstr>Discussion/Reflection 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Jodi Arnold</dc:creator>
  <cp:lastModifiedBy>Ronda J Jenson</cp:lastModifiedBy>
  <cp:revision>28</cp:revision>
  <dcterms:created xsi:type="dcterms:W3CDTF">2020-12-08T15:06:47Z</dcterms:created>
  <dcterms:modified xsi:type="dcterms:W3CDTF">2023-03-07T19:59:35Z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