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25"/>
  </p:notesMasterIdLst>
  <p:handoutMasterIdLst>
    <p:handoutMasterId r:id="rId26"/>
  </p:handoutMasterIdLst>
  <p:sldIdLst>
    <p:sldId id="272" r:id="rId5"/>
    <p:sldId id="285" r:id="rId6"/>
    <p:sldId id="286" r:id="rId7"/>
    <p:sldId id="273" r:id="rId8"/>
    <p:sldId id="288" r:id="rId9"/>
    <p:sldId id="289" r:id="rId10"/>
    <p:sldId id="290" r:id="rId11"/>
    <p:sldId id="300" r:id="rId12"/>
    <p:sldId id="287" r:id="rId13"/>
    <p:sldId id="291" r:id="rId14"/>
    <p:sldId id="274" r:id="rId15"/>
    <p:sldId id="296" r:id="rId16"/>
    <p:sldId id="297" r:id="rId17"/>
    <p:sldId id="298" r:id="rId18"/>
    <p:sldId id="294" r:id="rId19"/>
    <p:sldId id="293" r:id="rId20"/>
    <p:sldId id="299" r:id="rId21"/>
    <p:sldId id="301" r:id="rId22"/>
    <p:sldId id="295" r:id="rId23"/>
    <p:sldId id="284"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A333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77938" autoAdjust="0"/>
  </p:normalViewPr>
  <p:slideViewPr>
    <p:cSldViewPr snapToGrid="0">
      <p:cViewPr varScale="1">
        <p:scale>
          <a:sx n="47" d="100"/>
          <a:sy n="47" d="100"/>
        </p:scale>
        <p:origin x="1324" y="3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908"/>
    </p:cViewPr>
  </p:sorterViewPr>
  <p:notesViewPr>
    <p:cSldViewPr snapToGrid="0">
      <p:cViewPr varScale="1">
        <p:scale>
          <a:sx n="82" d="100"/>
          <a:sy n="82" d="100"/>
        </p:scale>
        <p:origin x="387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653794-4DA5-44B2-A4DF-0775C2E93FBD}" type="doc">
      <dgm:prSet loTypeId="urn:microsoft.com/office/officeart/2005/8/layout/cycle8" loCatId="cycle" qsTypeId="urn:microsoft.com/office/officeart/2005/8/quickstyle/simple1" qsCatId="simple" csTypeId="urn:microsoft.com/office/officeart/2005/8/colors/colorful1" csCatId="colorful" phldr="1"/>
      <dgm:spPr/>
    </dgm:pt>
    <dgm:pt modelId="{57659501-114C-410A-849E-1035DE92A58F}">
      <dgm:prSet phldrT="[Text]" custT="1"/>
      <dgm:spPr/>
      <dgm:t>
        <a:bodyPr/>
        <a:lstStyle/>
        <a:p>
          <a:r>
            <a:rPr lang="en-US" sz="2800" dirty="0">
              <a:latin typeface="Lato" panose="020F0502020204030203" pitchFamily="34" charset="0"/>
              <a:ea typeface="Lato" panose="020F0502020204030203" pitchFamily="34" charset="0"/>
              <a:cs typeface="Lato" panose="020F0502020204030203" pitchFamily="34" charset="0"/>
            </a:rPr>
            <a:t>Universal Design for Learning</a:t>
          </a:r>
        </a:p>
      </dgm:t>
    </dgm:pt>
    <dgm:pt modelId="{C02A9544-3FBF-4839-91BE-8D54A16900E7}" type="parTrans" cxnId="{BBF7F8BE-7330-4155-81FB-291E4664D947}">
      <dgm:prSet/>
      <dgm:spPr/>
      <dgm:t>
        <a:bodyPr/>
        <a:lstStyle/>
        <a:p>
          <a:endParaRPr lang="en-US" sz="2800">
            <a:latin typeface="Lato" panose="020F0502020204030203" pitchFamily="34" charset="0"/>
            <a:ea typeface="Lato" panose="020F0502020204030203" pitchFamily="34" charset="0"/>
            <a:cs typeface="Lato" panose="020F0502020204030203" pitchFamily="34" charset="0"/>
          </a:endParaRPr>
        </a:p>
      </dgm:t>
    </dgm:pt>
    <dgm:pt modelId="{53804D9A-E3BA-45CD-8F56-9E1BCD0843DA}" type="sibTrans" cxnId="{BBF7F8BE-7330-4155-81FB-291E4664D947}">
      <dgm:prSet/>
      <dgm:spPr/>
      <dgm:t>
        <a:bodyPr/>
        <a:lstStyle/>
        <a:p>
          <a:endParaRPr lang="en-US" sz="2800">
            <a:latin typeface="Lato" panose="020F0502020204030203" pitchFamily="34" charset="0"/>
            <a:ea typeface="Lato" panose="020F0502020204030203" pitchFamily="34" charset="0"/>
            <a:cs typeface="Lato" panose="020F0502020204030203" pitchFamily="34" charset="0"/>
          </a:endParaRPr>
        </a:p>
      </dgm:t>
    </dgm:pt>
    <dgm:pt modelId="{E083F650-BE5B-4916-B452-570AD8445319}">
      <dgm:prSet phldrT="[Text]" custT="1"/>
      <dgm:spPr/>
      <dgm:t>
        <a:bodyPr/>
        <a:lstStyle/>
        <a:p>
          <a:r>
            <a:rPr lang="en-US" sz="2800" dirty="0">
              <a:latin typeface="Lato" panose="020F0502020204030203" pitchFamily="34" charset="0"/>
              <a:ea typeface="Lato" panose="020F0502020204030203" pitchFamily="34" charset="0"/>
              <a:cs typeface="Lato" panose="020F0502020204030203" pitchFamily="34" charset="0"/>
            </a:rPr>
            <a:t>Adult Learning Principles</a:t>
          </a:r>
        </a:p>
      </dgm:t>
    </dgm:pt>
    <dgm:pt modelId="{5C147666-F638-439A-B530-B1C1CE7EF241}" type="parTrans" cxnId="{B6AF27A9-888D-4303-9C0F-554DBF0937E9}">
      <dgm:prSet/>
      <dgm:spPr/>
      <dgm:t>
        <a:bodyPr/>
        <a:lstStyle/>
        <a:p>
          <a:endParaRPr lang="en-US" sz="2800">
            <a:latin typeface="Lato" panose="020F0502020204030203" pitchFamily="34" charset="0"/>
            <a:ea typeface="Lato" panose="020F0502020204030203" pitchFamily="34" charset="0"/>
            <a:cs typeface="Lato" panose="020F0502020204030203" pitchFamily="34" charset="0"/>
          </a:endParaRPr>
        </a:p>
      </dgm:t>
    </dgm:pt>
    <dgm:pt modelId="{8452E1F9-E49E-4834-82F3-2EC0F779D16A}" type="sibTrans" cxnId="{B6AF27A9-888D-4303-9C0F-554DBF0937E9}">
      <dgm:prSet/>
      <dgm:spPr/>
      <dgm:t>
        <a:bodyPr/>
        <a:lstStyle/>
        <a:p>
          <a:endParaRPr lang="en-US" sz="2800">
            <a:latin typeface="Lato" panose="020F0502020204030203" pitchFamily="34" charset="0"/>
            <a:ea typeface="Lato" panose="020F0502020204030203" pitchFamily="34" charset="0"/>
            <a:cs typeface="Lato" panose="020F0502020204030203" pitchFamily="34" charset="0"/>
          </a:endParaRPr>
        </a:p>
      </dgm:t>
    </dgm:pt>
    <dgm:pt modelId="{8C8DC19A-7512-4DBC-8020-FC0528EBE6EF}">
      <dgm:prSet phldrT="[Text]" custT="1"/>
      <dgm:spPr>
        <a:solidFill>
          <a:schemeClr val="tx1">
            <a:lumMod val="65000"/>
            <a:lumOff val="35000"/>
          </a:schemeClr>
        </a:solidFill>
      </dgm:spPr>
      <dgm:t>
        <a:bodyPr/>
        <a:lstStyle/>
        <a:p>
          <a:r>
            <a:rPr lang="en-US" sz="2800" dirty="0">
              <a:latin typeface="Lato" panose="020F0502020204030203" pitchFamily="34" charset="0"/>
              <a:ea typeface="Lato" panose="020F0502020204030203" pitchFamily="34" charset="0"/>
              <a:cs typeface="Lato" panose="020F0502020204030203" pitchFamily="34" charset="0"/>
            </a:rPr>
            <a:t>Trauma-informed Setting</a:t>
          </a:r>
        </a:p>
      </dgm:t>
    </dgm:pt>
    <dgm:pt modelId="{7C15F190-BD5B-4AE4-8CF8-AC715FDEA1FA}" type="parTrans" cxnId="{9FEA6D06-7DF7-4C94-B2E6-64751BAAC5B1}">
      <dgm:prSet/>
      <dgm:spPr/>
      <dgm:t>
        <a:bodyPr/>
        <a:lstStyle/>
        <a:p>
          <a:endParaRPr lang="en-US" sz="2800">
            <a:latin typeface="Lato" panose="020F0502020204030203" pitchFamily="34" charset="0"/>
            <a:ea typeface="Lato" panose="020F0502020204030203" pitchFamily="34" charset="0"/>
            <a:cs typeface="Lato" panose="020F0502020204030203" pitchFamily="34" charset="0"/>
          </a:endParaRPr>
        </a:p>
      </dgm:t>
    </dgm:pt>
    <dgm:pt modelId="{F71B2A86-B81B-4F98-A4BE-09E7EDC3B573}" type="sibTrans" cxnId="{9FEA6D06-7DF7-4C94-B2E6-64751BAAC5B1}">
      <dgm:prSet/>
      <dgm:spPr/>
      <dgm:t>
        <a:bodyPr/>
        <a:lstStyle/>
        <a:p>
          <a:endParaRPr lang="en-US" sz="2800">
            <a:latin typeface="Lato" panose="020F0502020204030203" pitchFamily="34" charset="0"/>
            <a:ea typeface="Lato" panose="020F0502020204030203" pitchFamily="34" charset="0"/>
            <a:cs typeface="Lato" panose="020F0502020204030203" pitchFamily="34" charset="0"/>
          </a:endParaRPr>
        </a:p>
      </dgm:t>
    </dgm:pt>
    <dgm:pt modelId="{65E042A2-55D6-4033-B0D2-39A7A78DD666}" type="pres">
      <dgm:prSet presAssocID="{18653794-4DA5-44B2-A4DF-0775C2E93FBD}" presName="compositeShape" presStyleCnt="0">
        <dgm:presLayoutVars>
          <dgm:chMax val="7"/>
          <dgm:dir/>
          <dgm:resizeHandles val="exact"/>
        </dgm:presLayoutVars>
      </dgm:prSet>
      <dgm:spPr/>
    </dgm:pt>
    <dgm:pt modelId="{1E37377E-61C6-4010-A1B7-BFB5D62A5C4E}" type="pres">
      <dgm:prSet presAssocID="{18653794-4DA5-44B2-A4DF-0775C2E93FBD}" presName="wedge1" presStyleLbl="node1" presStyleIdx="0" presStyleCnt="3"/>
      <dgm:spPr/>
    </dgm:pt>
    <dgm:pt modelId="{CB517C15-65DA-4220-97C9-7E0CD66CDFD5}" type="pres">
      <dgm:prSet presAssocID="{18653794-4DA5-44B2-A4DF-0775C2E93FBD}" presName="dummy1a" presStyleCnt="0"/>
      <dgm:spPr/>
    </dgm:pt>
    <dgm:pt modelId="{B0E296B4-112E-466C-A6DE-7ED48BCB0D6F}" type="pres">
      <dgm:prSet presAssocID="{18653794-4DA5-44B2-A4DF-0775C2E93FBD}" presName="dummy1b" presStyleCnt="0"/>
      <dgm:spPr/>
    </dgm:pt>
    <dgm:pt modelId="{3A7122BB-75DF-4949-8968-C9DD2D7C7E04}" type="pres">
      <dgm:prSet presAssocID="{18653794-4DA5-44B2-A4DF-0775C2E93FBD}" presName="wedge1Tx" presStyleLbl="node1" presStyleIdx="0" presStyleCnt="3">
        <dgm:presLayoutVars>
          <dgm:chMax val="0"/>
          <dgm:chPref val="0"/>
          <dgm:bulletEnabled val="1"/>
        </dgm:presLayoutVars>
      </dgm:prSet>
      <dgm:spPr/>
    </dgm:pt>
    <dgm:pt modelId="{4C2B4BF8-4B38-4BB6-B3F4-F6E1305DE118}" type="pres">
      <dgm:prSet presAssocID="{18653794-4DA5-44B2-A4DF-0775C2E93FBD}" presName="wedge2" presStyleLbl="node1" presStyleIdx="1" presStyleCnt="3"/>
      <dgm:spPr/>
    </dgm:pt>
    <dgm:pt modelId="{3463B325-41E1-4F30-AACC-F94F7686506C}" type="pres">
      <dgm:prSet presAssocID="{18653794-4DA5-44B2-A4DF-0775C2E93FBD}" presName="dummy2a" presStyleCnt="0"/>
      <dgm:spPr/>
    </dgm:pt>
    <dgm:pt modelId="{B071D4B6-5A47-40C7-A007-1150F681D191}" type="pres">
      <dgm:prSet presAssocID="{18653794-4DA5-44B2-A4DF-0775C2E93FBD}" presName="dummy2b" presStyleCnt="0"/>
      <dgm:spPr/>
    </dgm:pt>
    <dgm:pt modelId="{B465D018-F1D7-4AE5-9A09-430A7AFA6B6E}" type="pres">
      <dgm:prSet presAssocID="{18653794-4DA5-44B2-A4DF-0775C2E93FBD}" presName="wedge2Tx" presStyleLbl="node1" presStyleIdx="1" presStyleCnt="3">
        <dgm:presLayoutVars>
          <dgm:chMax val="0"/>
          <dgm:chPref val="0"/>
          <dgm:bulletEnabled val="1"/>
        </dgm:presLayoutVars>
      </dgm:prSet>
      <dgm:spPr/>
    </dgm:pt>
    <dgm:pt modelId="{662E4FBE-1785-4C5D-B36C-01C480E7B87F}" type="pres">
      <dgm:prSet presAssocID="{18653794-4DA5-44B2-A4DF-0775C2E93FBD}" presName="wedge3" presStyleLbl="node1" presStyleIdx="2" presStyleCnt="3"/>
      <dgm:spPr/>
    </dgm:pt>
    <dgm:pt modelId="{1EC73E24-5009-49B8-85D0-E619CD3C4EE8}" type="pres">
      <dgm:prSet presAssocID="{18653794-4DA5-44B2-A4DF-0775C2E93FBD}" presName="dummy3a" presStyleCnt="0"/>
      <dgm:spPr/>
    </dgm:pt>
    <dgm:pt modelId="{348A3A58-733C-4ACE-82A7-A8E21718DFCD}" type="pres">
      <dgm:prSet presAssocID="{18653794-4DA5-44B2-A4DF-0775C2E93FBD}" presName="dummy3b" presStyleCnt="0"/>
      <dgm:spPr/>
    </dgm:pt>
    <dgm:pt modelId="{6F28A754-8757-4AB0-9279-E0A3B431C1B0}" type="pres">
      <dgm:prSet presAssocID="{18653794-4DA5-44B2-A4DF-0775C2E93FBD}" presName="wedge3Tx" presStyleLbl="node1" presStyleIdx="2" presStyleCnt="3">
        <dgm:presLayoutVars>
          <dgm:chMax val="0"/>
          <dgm:chPref val="0"/>
          <dgm:bulletEnabled val="1"/>
        </dgm:presLayoutVars>
      </dgm:prSet>
      <dgm:spPr/>
    </dgm:pt>
    <dgm:pt modelId="{BD1AAC45-4245-489A-8888-580E6A64EB4D}" type="pres">
      <dgm:prSet presAssocID="{53804D9A-E3BA-45CD-8F56-9E1BCD0843DA}" presName="arrowWedge1" presStyleLbl="fgSibTrans2D1" presStyleIdx="0" presStyleCnt="3"/>
      <dgm:spPr/>
    </dgm:pt>
    <dgm:pt modelId="{46BEB1AE-B7FF-4931-99EA-68CF0F183B83}" type="pres">
      <dgm:prSet presAssocID="{8452E1F9-E49E-4834-82F3-2EC0F779D16A}" presName="arrowWedge2" presStyleLbl="fgSibTrans2D1" presStyleIdx="1" presStyleCnt="3"/>
      <dgm:spPr/>
    </dgm:pt>
    <dgm:pt modelId="{E24D7382-7DE1-4615-B338-D9537A37ACCC}" type="pres">
      <dgm:prSet presAssocID="{F71B2A86-B81B-4F98-A4BE-09E7EDC3B573}" presName="arrowWedge3" presStyleLbl="fgSibTrans2D1" presStyleIdx="2" presStyleCnt="3"/>
      <dgm:spPr>
        <a:solidFill>
          <a:schemeClr val="tx1">
            <a:lumMod val="65000"/>
            <a:lumOff val="35000"/>
          </a:schemeClr>
        </a:solidFill>
      </dgm:spPr>
    </dgm:pt>
  </dgm:ptLst>
  <dgm:cxnLst>
    <dgm:cxn modelId="{9FEA6D06-7DF7-4C94-B2E6-64751BAAC5B1}" srcId="{18653794-4DA5-44B2-A4DF-0775C2E93FBD}" destId="{8C8DC19A-7512-4DBC-8020-FC0528EBE6EF}" srcOrd="2" destOrd="0" parTransId="{7C15F190-BD5B-4AE4-8CF8-AC715FDEA1FA}" sibTransId="{F71B2A86-B81B-4F98-A4BE-09E7EDC3B573}"/>
    <dgm:cxn modelId="{BAD05306-9DD2-4A79-B1F2-3A3B1C47ED6F}" type="presOf" srcId="{8C8DC19A-7512-4DBC-8020-FC0528EBE6EF}" destId="{662E4FBE-1785-4C5D-B36C-01C480E7B87F}" srcOrd="0" destOrd="0" presId="urn:microsoft.com/office/officeart/2005/8/layout/cycle8"/>
    <dgm:cxn modelId="{2C70842B-F8F6-45ED-A567-D7E6A2D2AE2A}" type="presOf" srcId="{18653794-4DA5-44B2-A4DF-0775C2E93FBD}" destId="{65E042A2-55D6-4033-B0D2-39A7A78DD666}" srcOrd="0" destOrd="0" presId="urn:microsoft.com/office/officeart/2005/8/layout/cycle8"/>
    <dgm:cxn modelId="{207B2A40-C007-4677-BAF2-2CCB1BA2D3C7}" type="presOf" srcId="{E083F650-BE5B-4916-B452-570AD8445319}" destId="{B465D018-F1D7-4AE5-9A09-430A7AFA6B6E}" srcOrd="1" destOrd="0" presId="urn:microsoft.com/office/officeart/2005/8/layout/cycle8"/>
    <dgm:cxn modelId="{50A5E056-7F3F-40D7-A7F3-F51A7E2C75C2}" type="presOf" srcId="{8C8DC19A-7512-4DBC-8020-FC0528EBE6EF}" destId="{6F28A754-8757-4AB0-9279-E0A3B431C1B0}" srcOrd="1" destOrd="0" presId="urn:microsoft.com/office/officeart/2005/8/layout/cycle8"/>
    <dgm:cxn modelId="{4F81758C-F3B9-485E-B01C-8BA391D82CAE}" type="presOf" srcId="{57659501-114C-410A-849E-1035DE92A58F}" destId="{1E37377E-61C6-4010-A1B7-BFB5D62A5C4E}" srcOrd="0" destOrd="0" presId="urn:microsoft.com/office/officeart/2005/8/layout/cycle8"/>
    <dgm:cxn modelId="{5387478F-D4D5-4CE6-8EAE-57E6777EA8FC}" type="presOf" srcId="{E083F650-BE5B-4916-B452-570AD8445319}" destId="{4C2B4BF8-4B38-4BB6-B3F4-F6E1305DE118}" srcOrd="0" destOrd="0" presId="urn:microsoft.com/office/officeart/2005/8/layout/cycle8"/>
    <dgm:cxn modelId="{1419229C-DBDF-4948-9F2E-C4D143C9FA5A}" type="presOf" srcId="{57659501-114C-410A-849E-1035DE92A58F}" destId="{3A7122BB-75DF-4949-8968-C9DD2D7C7E04}" srcOrd="1" destOrd="0" presId="urn:microsoft.com/office/officeart/2005/8/layout/cycle8"/>
    <dgm:cxn modelId="{B6AF27A9-888D-4303-9C0F-554DBF0937E9}" srcId="{18653794-4DA5-44B2-A4DF-0775C2E93FBD}" destId="{E083F650-BE5B-4916-B452-570AD8445319}" srcOrd="1" destOrd="0" parTransId="{5C147666-F638-439A-B530-B1C1CE7EF241}" sibTransId="{8452E1F9-E49E-4834-82F3-2EC0F779D16A}"/>
    <dgm:cxn modelId="{BBF7F8BE-7330-4155-81FB-291E4664D947}" srcId="{18653794-4DA5-44B2-A4DF-0775C2E93FBD}" destId="{57659501-114C-410A-849E-1035DE92A58F}" srcOrd="0" destOrd="0" parTransId="{C02A9544-3FBF-4839-91BE-8D54A16900E7}" sibTransId="{53804D9A-E3BA-45CD-8F56-9E1BCD0843DA}"/>
    <dgm:cxn modelId="{FD823328-A650-4A4F-9C42-32A69C013BE4}" type="presParOf" srcId="{65E042A2-55D6-4033-B0D2-39A7A78DD666}" destId="{1E37377E-61C6-4010-A1B7-BFB5D62A5C4E}" srcOrd="0" destOrd="0" presId="urn:microsoft.com/office/officeart/2005/8/layout/cycle8"/>
    <dgm:cxn modelId="{79FB4929-F44E-463C-B50C-812DA62742E5}" type="presParOf" srcId="{65E042A2-55D6-4033-B0D2-39A7A78DD666}" destId="{CB517C15-65DA-4220-97C9-7E0CD66CDFD5}" srcOrd="1" destOrd="0" presId="urn:microsoft.com/office/officeart/2005/8/layout/cycle8"/>
    <dgm:cxn modelId="{6D42A697-53EF-44B3-AC13-1119D8717682}" type="presParOf" srcId="{65E042A2-55D6-4033-B0D2-39A7A78DD666}" destId="{B0E296B4-112E-466C-A6DE-7ED48BCB0D6F}" srcOrd="2" destOrd="0" presId="urn:microsoft.com/office/officeart/2005/8/layout/cycle8"/>
    <dgm:cxn modelId="{B5A61FB5-A7B2-4B24-8733-32D712EE7589}" type="presParOf" srcId="{65E042A2-55D6-4033-B0D2-39A7A78DD666}" destId="{3A7122BB-75DF-4949-8968-C9DD2D7C7E04}" srcOrd="3" destOrd="0" presId="urn:microsoft.com/office/officeart/2005/8/layout/cycle8"/>
    <dgm:cxn modelId="{F35EB841-994A-4AEE-BBC1-6482823FF921}" type="presParOf" srcId="{65E042A2-55D6-4033-B0D2-39A7A78DD666}" destId="{4C2B4BF8-4B38-4BB6-B3F4-F6E1305DE118}" srcOrd="4" destOrd="0" presId="urn:microsoft.com/office/officeart/2005/8/layout/cycle8"/>
    <dgm:cxn modelId="{EFE1A6A4-CB6F-4898-B9B4-7F97ABCA97C2}" type="presParOf" srcId="{65E042A2-55D6-4033-B0D2-39A7A78DD666}" destId="{3463B325-41E1-4F30-AACC-F94F7686506C}" srcOrd="5" destOrd="0" presId="urn:microsoft.com/office/officeart/2005/8/layout/cycle8"/>
    <dgm:cxn modelId="{221156DD-BF64-4A0F-84E1-9BD61E7CA87A}" type="presParOf" srcId="{65E042A2-55D6-4033-B0D2-39A7A78DD666}" destId="{B071D4B6-5A47-40C7-A007-1150F681D191}" srcOrd="6" destOrd="0" presId="urn:microsoft.com/office/officeart/2005/8/layout/cycle8"/>
    <dgm:cxn modelId="{6DB13C5C-B909-4007-B8E2-0AC9C372B90B}" type="presParOf" srcId="{65E042A2-55D6-4033-B0D2-39A7A78DD666}" destId="{B465D018-F1D7-4AE5-9A09-430A7AFA6B6E}" srcOrd="7" destOrd="0" presId="urn:microsoft.com/office/officeart/2005/8/layout/cycle8"/>
    <dgm:cxn modelId="{8968C6B0-0DFC-4F9C-804B-407F8BF7E740}" type="presParOf" srcId="{65E042A2-55D6-4033-B0D2-39A7A78DD666}" destId="{662E4FBE-1785-4C5D-B36C-01C480E7B87F}" srcOrd="8" destOrd="0" presId="urn:microsoft.com/office/officeart/2005/8/layout/cycle8"/>
    <dgm:cxn modelId="{BA9AC7DE-D07F-438D-8522-77E11579757A}" type="presParOf" srcId="{65E042A2-55D6-4033-B0D2-39A7A78DD666}" destId="{1EC73E24-5009-49B8-85D0-E619CD3C4EE8}" srcOrd="9" destOrd="0" presId="urn:microsoft.com/office/officeart/2005/8/layout/cycle8"/>
    <dgm:cxn modelId="{6C9564C1-CAAF-4657-9F65-26EEF9FC7D03}" type="presParOf" srcId="{65E042A2-55D6-4033-B0D2-39A7A78DD666}" destId="{348A3A58-733C-4ACE-82A7-A8E21718DFCD}" srcOrd="10" destOrd="0" presId="urn:microsoft.com/office/officeart/2005/8/layout/cycle8"/>
    <dgm:cxn modelId="{065BF9B4-B8C3-4E9A-82E6-A1C38FC78F4D}" type="presParOf" srcId="{65E042A2-55D6-4033-B0D2-39A7A78DD666}" destId="{6F28A754-8757-4AB0-9279-E0A3B431C1B0}" srcOrd="11" destOrd="0" presId="urn:microsoft.com/office/officeart/2005/8/layout/cycle8"/>
    <dgm:cxn modelId="{3A88D5D7-85F2-45EA-A6DF-415F663AE46A}" type="presParOf" srcId="{65E042A2-55D6-4033-B0D2-39A7A78DD666}" destId="{BD1AAC45-4245-489A-8888-580E6A64EB4D}" srcOrd="12" destOrd="0" presId="urn:microsoft.com/office/officeart/2005/8/layout/cycle8"/>
    <dgm:cxn modelId="{8E0D0DD2-C41C-4634-9A6D-EAD3FDC58919}" type="presParOf" srcId="{65E042A2-55D6-4033-B0D2-39A7A78DD666}" destId="{46BEB1AE-B7FF-4931-99EA-68CF0F183B83}" srcOrd="13" destOrd="0" presId="urn:microsoft.com/office/officeart/2005/8/layout/cycle8"/>
    <dgm:cxn modelId="{E0C60D02-3458-4D2B-ADE8-2C66BF69C2B1}" type="presParOf" srcId="{65E042A2-55D6-4033-B0D2-39A7A78DD666}" destId="{E24D7382-7DE1-4615-B338-D9537A37ACCC}" srcOrd="14"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653794-4DA5-44B2-A4DF-0775C2E93FBD}" type="doc">
      <dgm:prSet loTypeId="urn:microsoft.com/office/officeart/2005/8/layout/cycle8" loCatId="cycle" qsTypeId="urn:microsoft.com/office/officeart/2005/8/quickstyle/simple1" qsCatId="simple" csTypeId="urn:microsoft.com/office/officeart/2005/8/colors/colorful1" csCatId="colorful" phldr="1"/>
      <dgm:spPr/>
    </dgm:pt>
    <dgm:pt modelId="{57659501-114C-410A-849E-1035DE92A58F}">
      <dgm:prSet phldrT="[Text]" custT="1"/>
      <dgm:spPr/>
      <dgm:t>
        <a:bodyPr/>
        <a:lstStyle/>
        <a:p>
          <a:r>
            <a:rPr lang="en-US" sz="2800" dirty="0">
              <a:latin typeface="Lato" panose="020F0502020204030203" pitchFamily="34" charset="0"/>
              <a:ea typeface="Lato" panose="020F0502020204030203" pitchFamily="34" charset="0"/>
              <a:cs typeface="Lato" panose="020F0502020204030203" pitchFamily="34" charset="0"/>
            </a:rPr>
            <a:t>Universal Design for Learning</a:t>
          </a:r>
        </a:p>
      </dgm:t>
    </dgm:pt>
    <dgm:pt modelId="{C02A9544-3FBF-4839-91BE-8D54A16900E7}" type="parTrans" cxnId="{BBF7F8BE-7330-4155-81FB-291E4664D947}">
      <dgm:prSet/>
      <dgm:spPr/>
      <dgm:t>
        <a:bodyPr/>
        <a:lstStyle/>
        <a:p>
          <a:endParaRPr lang="en-US" sz="2800">
            <a:latin typeface="Lato" panose="020F0502020204030203" pitchFamily="34" charset="0"/>
            <a:ea typeface="Lato" panose="020F0502020204030203" pitchFamily="34" charset="0"/>
            <a:cs typeface="Lato" panose="020F0502020204030203" pitchFamily="34" charset="0"/>
          </a:endParaRPr>
        </a:p>
      </dgm:t>
    </dgm:pt>
    <dgm:pt modelId="{53804D9A-E3BA-45CD-8F56-9E1BCD0843DA}" type="sibTrans" cxnId="{BBF7F8BE-7330-4155-81FB-291E4664D947}">
      <dgm:prSet/>
      <dgm:spPr/>
      <dgm:t>
        <a:bodyPr/>
        <a:lstStyle/>
        <a:p>
          <a:endParaRPr lang="en-US" sz="2800">
            <a:latin typeface="Lato" panose="020F0502020204030203" pitchFamily="34" charset="0"/>
            <a:ea typeface="Lato" panose="020F0502020204030203" pitchFamily="34" charset="0"/>
            <a:cs typeface="Lato" panose="020F0502020204030203" pitchFamily="34" charset="0"/>
          </a:endParaRPr>
        </a:p>
      </dgm:t>
    </dgm:pt>
    <dgm:pt modelId="{E083F650-BE5B-4916-B452-570AD8445319}">
      <dgm:prSet phldrT="[Text]" custT="1"/>
      <dgm:spPr/>
      <dgm:t>
        <a:bodyPr/>
        <a:lstStyle/>
        <a:p>
          <a:r>
            <a:rPr lang="en-US" sz="2800" dirty="0">
              <a:latin typeface="Lato" panose="020F0502020204030203" pitchFamily="34" charset="0"/>
              <a:ea typeface="Lato" panose="020F0502020204030203" pitchFamily="34" charset="0"/>
              <a:cs typeface="Lato" panose="020F0502020204030203" pitchFamily="34" charset="0"/>
            </a:rPr>
            <a:t>Adult Learning Principles</a:t>
          </a:r>
        </a:p>
      </dgm:t>
    </dgm:pt>
    <dgm:pt modelId="{5C147666-F638-439A-B530-B1C1CE7EF241}" type="parTrans" cxnId="{B6AF27A9-888D-4303-9C0F-554DBF0937E9}">
      <dgm:prSet/>
      <dgm:spPr/>
      <dgm:t>
        <a:bodyPr/>
        <a:lstStyle/>
        <a:p>
          <a:endParaRPr lang="en-US" sz="2800">
            <a:latin typeface="Lato" panose="020F0502020204030203" pitchFamily="34" charset="0"/>
            <a:ea typeface="Lato" panose="020F0502020204030203" pitchFamily="34" charset="0"/>
            <a:cs typeface="Lato" panose="020F0502020204030203" pitchFamily="34" charset="0"/>
          </a:endParaRPr>
        </a:p>
      </dgm:t>
    </dgm:pt>
    <dgm:pt modelId="{8452E1F9-E49E-4834-82F3-2EC0F779D16A}" type="sibTrans" cxnId="{B6AF27A9-888D-4303-9C0F-554DBF0937E9}">
      <dgm:prSet/>
      <dgm:spPr/>
      <dgm:t>
        <a:bodyPr/>
        <a:lstStyle/>
        <a:p>
          <a:endParaRPr lang="en-US" sz="2800">
            <a:latin typeface="Lato" panose="020F0502020204030203" pitchFamily="34" charset="0"/>
            <a:ea typeface="Lato" panose="020F0502020204030203" pitchFamily="34" charset="0"/>
            <a:cs typeface="Lato" panose="020F0502020204030203" pitchFamily="34" charset="0"/>
          </a:endParaRPr>
        </a:p>
      </dgm:t>
    </dgm:pt>
    <dgm:pt modelId="{8C8DC19A-7512-4DBC-8020-FC0528EBE6EF}">
      <dgm:prSet phldrT="[Text]" custT="1"/>
      <dgm:spPr>
        <a:solidFill>
          <a:schemeClr val="tx1">
            <a:lumMod val="65000"/>
            <a:lumOff val="35000"/>
          </a:schemeClr>
        </a:solidFill>
      </dgm:spPr>
      <dgm:t>
        <a:bodyPr/>
        <a:lstStyle/>
        <a:p>
          <a:r>
            <a:rPr lang="en-US" sz="2800" dirty="0">
              <a:latin typeface="Lato" panose="020F0502020204030203" pitchFamily="34" charset="0"/>
              <a:ea typeface="Lato" panose="020F0502020204030203" pitchFamily="34" charset="0"/>
              <a:cs typeface="Lato" panose="020F0502020204030203" pitchFamily="34" charset="0"/>
            </a:rPr>
            <a:t>Trauma-informed Setting</a:t>
          </a:r>
        </a:p>
      </dgm:t>
    </dgm:pt>
    <dgm:pt modelId="{7C15F190-BD5B-4AE4-8CF8-AC715FDEA1FA}" type="parTrans" cxnId="{9FEA6D06-7DF7-4C94-B2E6-64751BAAC5B1}">
      <dgm:prSet/>
      <dgm:spPr/>
      <dgm:t>
        <a:bodyPr/>
        <a:lstStyle/>
        <a:p>
          <a:endParaRPr lang="en-US" sz="2800">
            <a:latin typeface="Lato" panose="020F0502020204030203" pitchFamily="34" charset="0"/>
            <a:ea typeface="Lato" panose="020F0502020204030203" pitchFamily="34" charset="0"/>
            <a:cs typeface="Lato" panose="020F0502020204030203" pitchFamily="34" charset="0"/>
          </a:endParaRPr>
        </a:p>
      </dgm:t>
    </dgm:pt>
    <dgm:pt modelId="{F71B2A86-B81B-4F98-A4BE-09E7EDC3B573}" type="sibTrans" cxnId="{9FEA6D06-7DF7-4C94-B2E6-64751BAAC5B1}">
      <dgm:prSet/>
      <dgm:spPr/>
      <dgm:t>
        <a:bodyPr/>
        <a:lstStyle/>
        <a:p>
          <a:endParaRPr lang="en-US" sz="2800">
            <a:latin typeface="Lato" panose="020F0502020204030203" pitchFamily="34" charset="0"/>
            <a:ea typeface="Lato" panose="020F0502020204030203" pitchFamily="34" charset="0"/>
            <a:cs typeface="Lato" panose="020F0502020204030203" pitchFamily="34" charset="0"/>
          </a:endParaRPr>
        </a:p>
      </dgm:t>
    </dgm:pt>
    <dgm:pt modelId="{65E042A2-55D6-4033-B0D2-39A7A78DD666}" type="pres">
      <dgm:prSet presAssocID="{18653794-4DA5-44B2-A4DF-0775C2E93FBD}" presName="compositeShape" presStyleCnt="0">
        <dgm:presLayoutVars>
          <dgm:chMax val="7"/>
          <dgm:dir/>
          <dgm:resizeHandles val="exact"/>
        </dgm:presLayoutVars>
      </dgm:prSet>
      <dgm:spPr/>
    </dgm:pt>
    <dgm:pt modelId="{1E37377E-61C6-4010-A1B7-BFB5D62A5C4E}" type="pres">
      <dgm:prSet presAssocID="{18653794-4DA5-44B2-A4DF-0775C2E93FBD}" presName="wedge1" presStyleLbl="node1" presStyleIdx="0" presStyleCnt="3"/>
      <dgm:spPr/>
    </dgm:pt>
    <dgm:pt modelId="{CB517C15-65DA-4220-97C9-7E0CD66CDFD5}" type="pres">
      <dgm:prSet presAssocID="{18653794-4DA5-44B2-A4DF-0775C2E93FBD}" presName="dummy1a" presStyleCnt="0"/>
      <dgm:spPr/>
    </dgm:pt>
    <dgm:pt modelId="{B0E296B4-112E-466C-A6DE-7ED48BCB0D6F}" type="pres">
      <dgm:prSet presAssocID="{18653794-4DA5-44B2-A4DF-0775C2E93FBD}" presName="dummy1b" presStyleCnt="0"/>
      <dgm:spPr/>
    </dgm:pt>
    <dgm:pt modelId="{3A7122BB-75DF-4949-8968-C9DD2D7C7E04}" type="pres">
      <dgm:prSet presAssocID="{18653794-4DA5-44B2-A4DF-0775C2E93FBD}" presName="wedge1Tx" presStyleLbl="node1" presStyleIdx="0" presStyleCnt="3">
        <dgm:presLayoutVars>
          <dgm:chMax val="0"/>
          <dgm:chPref val="0"/>
          <dgm:bulletEnabled val="1"/>
        </dgm:presLayoutVars>
      </dgm:prSet>
      <dgm:spPr/>
    </dgm:pt>
    <dgm:pt modelId="{4C2B4BF8-4B38-4BB6-B3F4-F6E1305DE118}" type="pres">
      <dgm:prSet presAssocID="{18653794-4DA5-44B2-A4DF-0775C2E93FBD}" presName="wedge2" presStyleLbl="node1" presStyleIdx="1" presStyleCnt="3"/>
      <dgm:spPr/>
    </dgm:pt>
    <dgm:pt modelId="{3463B325-41E1-4F30-AACC-F94F7686506C}" type="pres">
      <dgm:prSet presAssocID="{18653794-4DA5-44B2-A4DF-0775C2E93FBD}" presName="dummy2a" presStyleCnt="0"/>
      <dgm:spPr/>
    </dgm:pt>
    <dgm:pt modelId="{B071D4B6-5A47-40C7-A007-1150F681D191}" type="pres">
      <dgm:prSet presAssocID="{18653794-4DA5-44B2-A4DF-0775C2E93FBD}" presName="dummy2b" presStyleCnt="0"/>
      <dgm:spPr/>
    </dgm:pt>
    <dgm:pt modelId="{B465D018-F1D7-4AE5-9A09-430A7AFA6B6E}" type="pres">
      <dgm:prSet presAssocID="{18653794-4DA5-44B2-A4DF-0775C2E93FBD}" presName="wedge2Tx" presStyleLbl="node1" presStyleIdx="1" presStyleCnt="3">
        <dgm:presLayoutVars>
          <dgm:chMax val="0"/>
          <dgm:chPref val="0"/>
          <dgm:bulletEnabled val="1"/>
        </dgm:presLayoutVars>
      </dgm:prSet>
      <dgm:spPr/>
    </dgm:pt>
    <dgm:pt modelId="{662E4FBE-1785-4C5D-B36C-01C480E7B87F}" type="pres">
      <dgm:prSet presAssocID="{18653794-4DA5-44B2-A4DF-0775C2E93FBD}" presName="wedge3" presStyleLbl="node1" presStyleIdx="2" presStyleCnt="3"/>
      <dgm:spPr/>
    </dgm:pt>
    <dgm:pt modelId="{1EC73E24-5009-49B8-85D0-E619CD3C4EE8}" type="pres">
      <dgm:prSet presAssocID="{18653794-4DA5-44B2-A4DF-0775C2E93FBD}" presName="dummy3a" presStyleCnt="0"/>
      <dgm:spPr/>
    </dgm:pt>
    <dgm:pt modelId="{348A3A58-733C-4ACE-82A7-A8E21718DFCD}" type="pres">
      <dgm:prSet presAssocID="{18653794-4DA5-44B2-A4DF-0775C2E93FBD}" presName="dummy3b" presStyleCnt="0"/>
      <dgm:spPr/>
    </dgm:pt>
    <dgm:pt modelId="{6F28A754-8757-4AB0-9279-E0A3B431C1B0}" type="pres">
      <dgm:prSet presAssocID="{18653794-4DA5-44B2-A4DF-0775C2E93FBD}" presName="wedge3Tx" presStyleLbl="node1" presStyleIdx="2" presStyleCnt="3">
        <dgm:presLayoutVars>
          <dgm:chMax val="0"/>
          <dgm:chPref val="0"/>
          <dgm:bulletEnabled val="1"/>
        </dgm:presLayoutVars>
      </dgm:prSet>
      <dgm:spPr/>
    </dgm:pt>
    <dgm:pt modelId="{BD1AAC45-4245-489A-8888-580E6A64EB4D}" type="pres">
      <dgm:prSet presAssocID="{53804D9A-E3BA-45CD-8F56-9E1BCD0843DA}" presName="arrowWedge1" presStyleLbl="fgSibTrans2D1" presStyleIdx="0" presStyleCnt="3"/>
      <dgm:spPr/>
    </dgm:pt>
    <dgm:pt modelId="{46BEB1AE-B7FF-4931-99EA-68CF0F183B83}" type="pres">
      <dgm:prSet presAssocID="{8452E1F9-E49E-4834-82F3-2EC0F779D16A}" presName="arrowWedge2" presStyleLbl="fgSibTrans2D1" presStyleIdx="1" presStyleCnt="3"/>
      <dgm:spPr/>
    </dgm:pt>
    <dgm:pt modelId="{E24D7382-7DE1-4615-B338-D9537A37ACCC}" type="pres">
      <dgm:prSet presAssocID="{F71B2A86-B81B-4F98-A4BE-09E7EDC3B573}" presName="arrowWedge3" presStyleLbl="fgSibTrans2D1" presStyleIdx="2" presStyleCnt="3"/>
      <dgm:spPr>
        <a:solidFill>
          <a:schemeClr val="tx1">
            <a:lumMod val="65000"/>
            <a:lumOff val="35000"/>
          </a:schemeClr>
        </a:solidFill>
      </dgm:spPr>
    </dgm:pt>
  </dgm:ptLst>
  <dgm:cxnLst>
    <dgm:cxn modelId="{9FEA6D06-7DF7-4C94-B2E6-64751BAAC5B1}" srcId="{18653794-4DA5-44B2-A4DF-0775C2E93FBD}" destId="{8C8DC19A-7512-4DBC-8020-FC0528EBE6EF}" srcOrd="2" destOrd="0" parTransId="{7C15F190-BD5B-4AE4-8CF8-AC715FDEA1FA}" sibTransId="{F71B2A86-B81B-4F98-A4BE-09E7EDC3B573}"/>
    <dgm:cxn modelId="{BAD05306-9DD2-4A79-B1F2-3A3B1C47ED6F}" type="presOf" srcId="{8C8DC19A-7512-4DBC-8020-FC0528EBE6EF}" destId="{662E4FBE-1785-4C5D-B36C-01C480E7B87F}" srcOrd="0" destOrd="0" presId="urn:microsoft.com/office/officeart/2005/8/layout/cycle8"/>
    <dgm:cxn modelId="{2C70842B-F8F6-45ED-A567-D7E6A2D2AE2A}" type="presOf" srcId="{18653794-4DA5-44B2-A4DF-0775C2E93FBD}" destId="{65E042A2-55D6-4033-B0D2-39A7A78DD666}" srcOrd="0" destOrd="0" presId="urn:microsoft.com/office/officeart/2005/8/layout/cycle8"/>
    <dgm:cxn modelId="{207B2A40-C007-4677-BAF2-2CCB1BA2D3C7}" type="presOf" srcId="{E083F650-BE5B-4916-B452-570AD8445319}" destId="{B465D018-F1D7-4AE5-9A09-430A7AFA6B6E}" srcOrd="1" destOrd="0" presId="urn:microsoft.com/office/officeart/2005/8/layout/cycle8"/>
    <dgm:cxn modelId="{50A5E056-7F3F-40D7-A7F3-F51A7E2C75C2}" type="presOf" srcId="{8C8DC19A-7512-4DBC-8020-FC0528EBE6EF}" destId="{6F28A754-8757-4AB0-9279-E0A3B431C1B0}" srcOrd="1" destOrd="0" presId="urn:microsoft.com/office/officeart/2005/8/layout/cycle8"/>
    <dgm:cxn modelId="{4F81758C-F3B9-485E-B01C-8BA391D82CAE}" type="presOf" srcId="{57659501-114C-410A-849E-1035DE92A58F}" destId="{1E37377E-61C6-4010-A1B7-BFB5D62A5C4E}" srcOrd="0" destOrd="0" presId="urn:microsoft.com/office/officeart/2005/8/layout/cycle8"/>
    <dgm:cxn modelId="{5387478F-D4D5-4CE6-8EAE-57E6777EA8FC}" type="presOf" srcId="{E083F650-BE5B-4916-B452-570AD8445319}" destId="{4C2B4BF8-4B38-4BB6-B3F4-F6E1305DE118}" srcOrd="0" destOrd="0" presId="urn:microsoft.com/office/officeart/2005/8/layout/cycle8"/>
    <dgm:cxn modelId="{1419229C-DBDF-4948-9F2E-C4D143C9FA5A}" type="presOf" srcId="{57659501-114C-410A-849E-1035DE92A58F}" destId="{3A7122BB-75DF-4949-8968-C9DD2D7C7E04}" srcOrd="1" destOrd="0" presId="urn:microsoft.com/office/officeart/2005/8/layout/cycle8"/>
    <dgm:cxn modelId="{B6AF27A9-888D-4303-9C0F-554DBF0937E9}" srcId="{18653794-4DA5-44B2-A4DF-0775C2E93FBD}" destId="{E083F650-BE5B-4916-B452-570AD8445319}" srcOrd="1" destOrd="0" parTransId="{5C147666-F638-439A-B530-B1C1CE7EF241}" sibTransId="{8452E1F9-E49E-4834-82F3-2EC0F779D16A}"/>
    <dgm:cxn modelId="{BBF7F8BE-7330-4155-81FB-291E4664D947}" srcId="{18653794-4DA5-44B2-A4DF-0775C2E93FBD}" destId="{57659501-114C-410A-849E-1035DE92A58F}" srcOrd="0" destOrd="0" parTransId="{C02A9544-3FBF-4839-91BE-8D54A16900E7}" sibTransId="{53804D9A-E3BA-45CD-8F56-9E1BCD0843DA}"/>
    <dgm:cxn modelId="{FD823328-A650-4A4F-9C42-32A69C013BE4}" type="presParOf" srcId="{65E042A2-55D6-4033-B0D2-39A7A78DD666}" destId="{1E37377E-61C6-4010-A1B7-BFB5D62A5C4E}" srcOrd="0" destOrd="0" presId="urn:microsoft.com/office/officeart/2005/8/layout/cycle8"/>
    <dgm:cxn modelId="{79FB4929-F44E-463C-B50C-812DA62742E5}" type="presParOf" srcId="{65E042A2-55D6-4033-B0D2-39A7A78DD666}" destId="{CB517C15-65DA-4220-97C9-7E0CD66CDFD5}" srcOrd="1" destOrd="0" presId="urn:microsoft.com/office/officeart/2005/8/layout/cycle8"/>
    <dgm:cxn modelId="{6D42A697-53EF-44B3-AC13-1119D8717682}" type="presParOf" srcId="{65E042A2-55D6-4033-B0D2-39A7A78DD666}" destId="{B0E296B4-112E-466C-A6DE-7ED48BCB0D6F}" srcOrd="2" destOrd="0" presId="urn:microsoft.com/office/officeart/2005/8/layout/cycle8"/>
    <dgm:cxn modelId="{B5A61FB5-A7B2-4B24-8733-32D712EE7589}" type="presParOf" srcId="{65E042A2-55D6-4033-B0D2-39A7A78DD666}" destId="{3A7122BB-75DF-4949-8968-C9DD2D7C7E04}" srcOrd="3" destOrd="0" presId="urn:microsoft.com/office/officeart/2005/8/layout/cycle8"/>
    <dgm:cxn modelId="{F35EB841-994A-4AEE-BBC1-6482823FF921}" type="presParOf" srcId="{65E042A2-55D6-4033-B0D2-39A7A78DD666}" destId="{4C2B4BF8-4B38-4BB6-B3F4-F6E1305DE118}" srcOrd="4" destOrd="0" presId="urn:microsoft.com/office/officeart/2005/8/layout/cycle8"/>
    <dgm:cxn modelId="{EFE1A6A4-CB6F-4898-B9B4-7F97ABCA97C2}" type="presParOf" srcId="{65E042A2-55D6-4033-B0D2-39A7A78DD666}" destId="{3463B325-41E1-4F30-AACC-F94F7686506C}" srcOrd="5" destOrd="0" presId="urn:microsoft.com/office/officeart/2005/8/layout/cycle8"/>
    <dgm:cxn modelId="{221156DD-BF64-4A0F-84E1-9BD61E7CA87A}" type="presParOf" srcId="{65E042A2-55D6-4033-B0D2-39A7A78DD666}" destId="{B071D4B6-5A47-40C7-A007-1150F681D191}" srcOrd="6" destOrd="0" presId="urn:microsoft.com/office/officeart/2005/8/layout/cycle8"/>
    <dgm:cxn modelId="{6DB13C5C-B909-4007-B8E2-0AC9C372B90B}" type="presParOf" srcId="{65E042A2-55D6-4033-B0D2-39A7A78DD666}" destId="{B465D018-F1D7-4AE5-9A09-430A7AFA6B6E}" srcOrd="7" destOrd="0" presId="urn:microsoft.com/office/officeart/2005/8/layout/cycle8"/>
    <dgm:cxn modelId="{8968C6B0-0DFC-4F9C-804B-407F8BF7E740}" type="presParOf" srcId="{65E042A2-55D6-4033-B0D2-39A7A78DD666}" destId="{662E4FBE-1785-4C5D-B36C-01C480E7B87F}" srcOrd="8" destOrd="0" presId="urn:microsoft.com/office/officeart/2005/8/layout/cycle8"/>
    <dgm:cxn modelId="{BA9AC7DE-D07F-438D-8522-77E11579757A}" type="presParOf" srcId="{65E042A2-55D6-4033-B0D2-39A7A78DD666}" destId="{1EC73E24-5009-49B8-85D0-E619CD3C4EE8}" srcOrd="9" destOrd="0" presId="urn:microsoft.com/office/officeart/2005/8/layout/cycle8"/>
    <dgm:cxn modelId="{6C9564C1-CAAF-4657-9F65-26EEF9FC7D03}" type="presParOf" srcId="{65E042A2-55D6-4033-B0D2-39A7A78DD666}" destId="{348A3A58-733C-4ACE-82A7-A8E21718DFCD}" srcOrd="10" destOrd="0" presId="urn:microsoft.com/office/officeart/2005/8/layout/cycle8"/>
    <dgm:cxn modelId="{065BF9B4-B8C3-4E9A-82E6-A1C38FC78F4D}" type="presParOf" srcId="{65E042A2-55D6-4033-B0D2-39A7A78DD666}" destId="{6F28A754-8757-4AB0-9279-E0A3B431C1B0}" srcOrd="11" destOrd="0" presId="urn:microsoft.com/office/officeart/2005/8/layout/cycle8"/>
    <dgm:cxn modelId="{3A88D5D7-85F2-45EA-A6DF-415F663AE46A}" type="presParOf" srcId="{65E042A2-55D6-4033-B0D2-39A7A78DD666}" destId="{BD1AAC45-4245-489A-8888-580E6A64EB4D}" srcOrd="12" destOrd="0" presId="urn:microsoft.com/office/officeart/2005/8/layout/cycle8"/>
    <dgm:cxn modelId="{8E0D0DD2-C41C-4634-9A6D-EAD3FDC58919}" type="presParOf" srcId="{65E042A2-55D6-4033-B0D2-39A7A78DD666}" destId="{46BEB1AE-B7FF-4931-99EA-68CF0F183B83}" srcOrd="13" destOrd="0" presId="urn:microsoft.com/office/officeart/2005/8/layout/cycle8"/>
    <dgm:cxn modelId="{E0C60D02-3458-4D2B-ADE8-2C66BF69C2B1}" type="presParOf" srcId="{65E042A2-55D6-4033-B0D2-39A7A78DD666}" destId="{E24D7382-7DE1-4615-B338-D9537A37ACCC}" srcOrd="14"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37377E-61C6-4010-A1B7-BFB5D62A5C4E}">
      <dsp:nvSpPr>
        <dsp:cNvPr id="0" name=""/>
        <dsp:cNvSpPr/>
      </dsp:nvSpPr>
      <dsp:spPr>
        <a:xfrm>
          <a:off x="1918024" y="362415"/>
          <a:ext cx="4683517" cy="4683517"/>
        </a:xfrm>
        <a:prstGeom prst="pie">
          <a:avLst>
            <a:gd name="adj1" fmla="val 16200000"/>
            <a:gd name="adj2" fmla="val 1800000"/>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Lato" panose="020F0502020204030203" pitchFamily="34" charset="0"/>
              <a:ea typeface="Lato" panose="020F0502020204030203" pitchFamily="34" charset="0"/>
              <a:cs typeface="Lato" panose="020F0502020204030203" pitchFamily="34" charset="0"/>
            </a:rPr>
            <a:t>Universal Design for Learning</a:t>
          </a:r>
        </a:p>
      </dsp:txBody>
      <dsp:txXfrm>
        <a:off x="4386349" y="1354874"/>
        <a:ext cx="1672684" cy="1393904"/>
      </dsp:txXfrm>
    </dsp:sp>
    <dsp:sp modelId="{4C2B4BF8-4B38-4BB6-B3F4-F6E1305DE118}">
      <dsp:nvSpPr>
        <dsp:cNvPr id="0" name=""/>
        <dsp:cNvSpPr/>
      </dsp:nvSpPr>
      <dsp:spPr>
        <a:xfrm>
          <a:off x="1821566" y="529683"/>
          <a:ext cx="4683517" cy="4683517"/>
        </a:xfrm>
        <a:prstGeom prst="pie">
          <a:avLst>
            <a:gd name="adj1" fmla="val 1800000"/>
            <a:gd name="adj2" fmla="val 9000000"/>
          </a:avLst>
        </a:prstGeom>
        <a:solidFill>
          <a:schemeClr val="accent3">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Lato" panose="020F0502020204030203" pitchFamily="34" charset="0"/>
              <a:ea typeface="Lato" panose="020F0502020204030203" pitchFamily="34" charset="0"/>
              <a:cs typeface="Lato" panose="020F0502020204030203" pitchFamily="34" charset="0"/>
            </a:rPr>
            <a:t>Adult Learning Principles</a:t>
          </a:r>
        </a:p>
      </dsp:txBody>
      <dsp:txXfrm>
        <a:off x="2936689" y="3568394"/>
        <a:ext cx="2509027" cy="1226635"/>
      </dsp:txXfrm>
    </dsp:sp>
    <dsp:sp modelId="{662E4FBE-1785-4C5D-B36C-01C480E7B87F}">
      <dsp:nvSpPr>
        <dsp:cNvPr id="0" name=""/>
        <dsp:cNvSpPr/>
      </dsp:nvSpPr>
      <dsp:spPr>
        <a:xfrm>
          <a:off x="1725108" y="362415"/>
          <a:ext cx="4683517" cy="4683517"/>
        </a:xfrm>
        <a:prstGeom prst="pie">
          <a:avLst>
            <a:gd name="adj1" fmla="val 9000000"/>
            <a:gd name="adj2" fmla="val 16200000"/>
          </a:avLst>
        </a:prstGeom>
        <a:solidFill>
          <a:schemeClr val="tx1">
            <a:lumMod val="65000"/>
            <a:lumOff val="35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Lato" panose="020F0502020204030203" pitchFamily="34" charset="0"/>
              <a:ea typeface="Lato" panose="020F0502020204030203" pitchFamily="34" charset="0"/>
              <a:cs typeface="Lato" panose="020F0502020204030203" pitchFamily="34" charset="0"/>
            </a:rPr>
            <a:t>Trauma-informed Setting</a:t>
          </a:r>
        </a:p>
      </dsp:txBody>
      <dsp:txXfrm>
        <a:off x="2267615" y="1354874"/>
        <a:ext cx="1672684" cy="1393904"/>
      </dsp:txXfrm>
    </dsp:sp>
    <dsp:sp modelId="{BD1AAC45-4245-489A-8888-580E6A64EB4D}">
      <dsp:nvSpPr>
        <dsp:cNvPr id="0" name=""/>
        <dsp:cNvSpPr/>
      </dsp:nvSpPr>
      <dsp:spPr>
        <a:xfrm>
          <a:off x="1628478" y="72482"/>
          <a:ext cx="5263381" cy="5263381"/>
        </a:xfrm>
        <a:prstGeom prst="circularArrow">
          <a:avLst>
            <a:gd name="adj1" fmla="val 5085"/>
            <a:gd name="adj2" fmla="val 327528"/>
            <a:gd name="adj3" fmla="val 1472472"/>
            <a:gd name="adj4" fmla="val 16199432"/>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6BEB1AE-B7FF-4931-99EA-68CF0F183B83}">
      <dsp:nvSpPr>
        <dsp:cNvPr id="0" name=""/>
        <dsp:cNvSpPr/>
      </dsp:nvSpPr>
      <dsp:spPr>
        <a:xfrm>
          <a:off x="1531634" y="239455"/>
          <a:ext cx="5263381" cy="5263381"/>
        </a:xfrm>
        <a:prstGeom prst="circularArrow">
          <a:avLst>
            <a:gd name="adj1" fmla="val 5085"/>
            <a:gd name="adj2" fmla="val 327528"/>
            <a:gd name="adj3" fmla="val 8671970"/>
            <a:gd name="adj4" fmla="val 1800502"/>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24D7382-7DE1-4615-B338-D9537A37ACCC}">
      <dsp:nvSpPr>
        <dsp:cNvPr id="0" name=""/>
        <dsp:cNvSpPr/>
      </dsp:nvSpPr>
      <dsp:spPr>
        <a:xfrm>
          <a:off x="1434789" y="72482"/>
          <a:ext cx="5263381" cy="5263381"/>
        </a:xfrm>
        <a:prstGeom prst="circularArrow">
          <a:avLst>
            <a:gd name="adj1" fmla="val 5085"/>
            <a:gd name="adj2" fmla="val 327528"/>
            <a:gd name="adj3" fmla="val 15873039"/>
            <a:gd name="adj4" fmla="val 9000000"/>
            <a:gd name="adj5" fmla="val 5932"/>
          </a:avLst>
        </a:prstGeom>
        <a:solidFill>
          <a:schemeClr val="tx1">
            <a:lumMod val="65000"/>
            <a:lumOff val="3500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37377E-61C6-4010-A1B7-BFB5D62A5C4E}">
      <dsp:nvSpPr>
        <dsp:cNvPr id="0" name=""/>
        <dsp:cNvSpPr/>
      </dsp:nvSpPr>
      <dsp:spPr>
        <a:xfrm>
          <a:off x="1918024" y="362415"/>
          <a:ext cx="4683517" cy="4683517"/>
        </a:xfrm>
        <a:prstGeom prst="pie">
          <a:avLst>
            <a:gd name="adj1" fmla="val 16200000"/>
            <a:gd name="adj2" fmla="val 1800000"/>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Lato" panose="020F0502020204030203" pitchFamily="34" charset="0"/>
              <a:ea typeface="Lato" panose="020F0502020204030203" pitchFamily="34" charset="0"/>
              <a:cs typeface="Lato" panose="020F0502020204030203" pitchFamily="34" charset="0"/>
            </a:rPr>
            <a:t>Universal Design for Learning</a:t>
          </a:r>
        </a:p>
      </dsp:txBody>
      <dsp:txXfrm>
        <a:off x="4386349" y="1354874"/>
        <a:ext cx="1672684" cy="1393904"/>
      </dsp:txXfrm>
    </dsp:sp>
    <dsp:sp modelId="{4C2B4BF8-4B38-4BB6-B3F4-F6E1305DE118}">
      <dsp:nvSpPr>
        <dsp:cNvPr id="0" name=""/>
        <dsp:cNvSpPr/>
      </dsp:nvSpPr>
      <dsp:spPr>
        <a:xfrm>
          <a:off x="1821566" y="529683"/>
          <a:ext cx="4683517" cy="4683517"/>
        </a:xfrm>
        <a:prstGeom prst="pie">
          <a:avLst>
            <a:gd name="adj1" fmla="val 1800000"/>
            <a:gd name="adj2" fmla="val 9000000"/>
          </a:avLst>
        </a:prstGeom>
        <a:solidFill>
          <a:schemeClr val="accent3">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Lato" panose="020F0502020204030203" pitchFamily="34" charset="0"/>
              <a:ea typeface="Lato" panose="020F0502020204030203" pitchFamily="34" charset="0"/>
              <a:cs typeface="Lato" panose="020F0502020204030203" pitchFamily="34" charset="0"/>
            </a:rPr>
            <a:t>Adult Learning Principles</a:t>
          </a:r>
        </a:p>
      </dsp:txBody>
      <dsp:txXfrm>
        <a:off x="2936689" y="3568394"/>
        <a:ext cx="2509027" cy="1226635"/>
      </dsp:txXfrm>
    </dsp:sp>
    <dsp:sp modelId="{662E4FBE-1785-4C5D-B36C-01C480E7B87F}">
      <dsp:nvSpPr>
        <dsp:cNvPr id="0" name=""/>
        <dsp:cNvSpPr/>
      </dsp:nvSpPr>
      <dsp:spPr>
        <a:xfrm>
          <a:off x="1725108" y="362415"/>
          <a:ext cx="4683517" cy="4683517"/>
        </a:xfrm>
        <a:prstGeom prst="pie">
          <a:avLst>
            <a:gd name="adj1" fmla="val 9000000"/>
            <a:gd name="adj2" fmla="val 16200000"/>
          </a:avLst>
        </a:prstGeom>
        <a:solidFill>
          <a:schemeClr val="tx1">
            <a:lumMod val="65000"/>
            <a:lumOff val="35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Lato" panose="020F0502020204030203" pitchFamily="34" charset="0"/>
              <a:ea typeface="Lato" panose="020F0502020204030203" pitchFamily="34" charset="0"/>
              <a:cs typeface="Lato" panose="020F0502020204030203" pitchFamily="34" charset="0"/>
            </a:rPr>
            <a:t>Trauma-informed Setting</a:t>
          </a:r>
        </a:p>
      </dsp:txBody>
      <dsp:txXfrm>
        <a:off x="2267615" y="1354874"/>
        <a:ext cx="1672684" cy="1393904"/>
      </dsp:txXfrm>
    </dsp:sp>
    <dsp:sp modelId="{BD1AAC45-4245-489A-8888-580E6A64EB4D}">
      <dsp:nvSpPr>
        <dsp:cNvPr id="0" name=""/>
        <dsp:cNvSpPr/>
      </dsp:nvSpPr>
      <dsp:spPr>
        <a:xfrm>
          <a:off x="1628478" y="72482"/>
          <a:ext cx="5263381" cy="5263381"/>
        </a:xfrm>
        <a:prstGeom prst="circularArrow">
          <a:avLst>
            <a:gd name="adj1" fmla="val 5085"/>
            <a:gd name="adj2" fmla="val 327528"/>
            <a:gd name="adj3" fmla="val 1472472"/>
            <a:gd name="adj4" fmla="val 16199432"/>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6BEB1AE-B7FF-4931-99EA-68CF0F183B83}">
      <dsp:nvSpPr>
        <dsp:cNvPr id="0" name=""/>
        <dsp:cNvSpPr/>
      </dsp:nvSpPr>
      <dsp:spPr>
        <a:xfrm>
          <a:off x="1531634" y="239455"/>
          <a:ext cx="5263381" cy="5263381"/>
        </a:xfrm>
        <a:prstGeom prst="circularArrow">
          <a:avLst>
            <a:gd name="adj1" fmla="val 5085"/>
            <a:gd name="adj2" fmla="val 327528"/>
            <a:gd name="adj3" fmla="val 8671970"/>
            <a:gd name="adj4" fmla="val 1800502"/>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24D7382-7DE1-4615-B338-D9537A37ACCC}">
      <dsp:nvSpPr>
        <dsp:cNvPr id="0" name=""/>
        <dsp:cNvSpPr/>
      </dsp:nvSpPr>
      <dsp:spPr>
        <a:xfrm>
          <a:off x="1434789" y="72482"/>
          <a:ext cx="5263381" cy="5263381"/>
        </a:xfrm>
        <a:prstGeom prst="circularArrow">
          <a:avLst>
            <a:gd name="adj1" fmla="val 5085"/>
            <a:gd name="adj2" fmla="val 327528"/>
            <a:gd name="adj3" fmla="val 15873039"/>
            <a:gd name="adj4" fmla="val 9000000"/>
            <a:gd name="adj5" fmla="val 5932"/>
          </a:avLst>
        </a:prstGeom>
        <a:solidFill>
          <a:schemeClr val="tx1">
            <a:lumMod val="65000"/>
            <a:lumOff val="3500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EFE571E-CADE-4061-87E1-A7747A341E3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72E6A8-A0F6-418E-A3BC-3F6095DD1D4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D97EE83-3D6E-40AE-81B9-C21DE2FD41C0}" type="datetimeFigureOut">
              <a:rPr lang="en-US" smtClean="0"/>
              <a:t>6/19/2022</a:t>
            </a:fld>
            <a:endParaRPr lang="en-US"/>
          </a:p>
        </p:txBody>
      </p:sp>
      <p:sp>
        <p:nvSpPr>
          <p:cNvPr id="4" name="Footer Placeholder 3">
            <a:extLst>
              <a:ext uri="{FF2B5EF4-FFF2-40B4-BE49-F238E27FC236}">
                <a16:creationId xmlns:a16="http://schemas.microsoft.com/office/drawing/2014/main" id="{77811CF1-53D6-4987-806A-849864FF0F5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825120B-3F72-4A99-B710-62701FD95B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FA733FD-1206-4F4F-932B-43F1137B8B95}" type="slidenum">
              <a:rPr lang="en-US" smtClean="0"/>
              <a:t>‹#›</a:t>
            </a:fld>
            <a:endParaRPr lang="en-US"/>
          </a:p>
        </p:txBody>
      </p:sp>
    </p:spTree>
    <p:extLst>
      <p:ext uri="{BB962C8B-B14F-4D97-AF65-F5344CB8AC3E}">
        <p14:creationId xmlns:p14="http://schemas.microsoft.com/office/powerpoint/2010/main" val="27543599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DB1B9D-5FD8-46B1-A173-F00497598741}" type="datetimeFigureOut">
              <a:rPr lang="en-US" smtClean="0"/>
              <a:t>6/19/2022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7142BC-A7BD-4276-975D-6351998F7C85}" type="slidenum">
              <a:rPr lang="en-US" smtClean="0"/>
              <a:t>‹#›</a:t>
            </a:fld>
            <a:endParaRPr lang="en-US" dirty="0"/>
          </a:p>
        </p:txBody>
      </p:sp>
    </p:spTree>
    <p:extLst>
      <p:ext uri="{BB962C8B-B14F-4D97-AF65-F5344CB8AC3E}">
        <p14:creationId xmlns:p14="http://schemas.microsoft.com/office/powerpoint/2010/main" val="2344489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7142BC-A7BD-4276-975D-6351998F7C85}" type="slidenum">
              <a:rPr lang="en-US" smtClean="0"/>
              <a:t>1</a:t>
            </a:fld>
            <a:endParaRPr lang="en-US" dirty="0"/>
          </a:p>
        </p:txBody>
      </p:sp>
    </p:spTree>
    <p:extLst>
      <p:ext uri="{BB962C8B-B14F-4D97-AF65-F5344CB8AC3E}">
        <p14:creationId xmlns:p14="http://schemas.microsoft.com/office/powerpoint/2010/main" val="3672302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 elements</a:t>
            </a:r>
          </a:p>
          <a:p>
            <a:r>
              <a:rPr lang="en-US" dirty="0"/>
              <a:t>UDL first.  --purposeful variations in modalities</a:t>
            </a:r>
          </a:p>
          <a:p>
            <a:r>
              <a:rPr lang="en-US" dirty="0"/>
              <a:t>About trauma histories and what inclusiveness means---like universal design</a:t>
            </a:r>
          </a:p>
          <a:p>
            <a:r>
              <a:rPr lang="en-US" dirty="0"/>
              <a:t>Adult learning---can be a shift in mindsets to give students ownership of their learning</a:t>
            </a:r>
          </a:p>
        </p:txBody>
      </p:sp>
      <p:sp>
        <p:nvSpPr>
          <p:cNvPr id="4" name="Slide Number Placeholder 3"/>
          <p:cNvSpPr>
            <a:spLocks noGrp="1"/>
          </p:cNvSpPr>
          <p:nvPr>
            <p:ph type="sldNum" sz="quarter" idx="5"/>
          </p:nvPr>
        </p:nvSpPr>
        <p:spPr/>
        <p:txBody>
          <a:bodyPr/>
          <a:lstStyle/>
          <a:p>
            <a:fld id="{017142BC-A7BD-4276-975D-6351998F7C85}" type="slidenum">
              <a:rPr lang="en-US" smtClean="0"/>
              <a:t>12</a:t>
            </a:fld>
            <a:endParaRPr lang="en-US" dirty="0"/>
          </a:p>
        </p:txBody>
      </p:sp>
    </p:spTree>
    <p:extLst>
      <p:ext uri="{BB962C8B-B14F-4D97-AF65-F5344CB8AC3E}">
        <p14:creationId xmlns:p14="http://schemas.microsoft.com/office/powerpoint/2010/main" val="962582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7142BC-A7BD-4276-975D-6351998F7C85}" type="slidenum">
              <a:rPr lang="en-US" smtClean="0"/>
              <a:t>13</a:t>
            </a:fld>
            <a:endParaRPr lang="en-US" dirty="0"/>
          </a:p>
        </p:txBody>
      </p:sp>
    </p:spTree>
    <p:extLst>
      <p:ext uri="{BB962C8B-B14F-4D97-AF65-F5344CB8AC3E}">
        <p14:creationId xmlns:p14="http://schemas.microsoft.com/office/powerpoint/2010/main" val="11707197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0"/>
              </a:spcAft>
              <a:buNone/>
            </a:pPr>
            <a:r>
              <a:rPr lang="en-US" i="1" dirty="0"/>
              <a:t>Do you provide…</a:t>
            </a:r>
          </a:p>
          <a:p>
            <a:pPr marL="404813" indent="-404813">
              <a:spcAft>
                <a:spcPts val="0"/>
              </a:spcAft>
              <a:buNone/>
            </a:pPr>
            <a:r>
              <a:rPr lang="en-US" i="1" dirty="0"/>
              <a:t>	Varied ways for students to access course content?  </a:t>
            </a:r>
          </a:p>
          <a:p>
            <a:pPr marL="463550" indent="-463550">
              <a:spcAft>
                <a:spcPts val="0"/>
              </a:spcAft>
              <a:buNone/>
            </a:pPr>
            <a:r>
              <a:rPr lang="en-US" i="1" dirty="0"/>
              <a:t>	Varied ways of working with the content? </a:t>
            </a:r>
          </a:p>
          <a:p>
            <a:pPr marL="463550" indent="0">
              <a:spcAft>
                <a:spcPts val="0"/>
              </a:spcAft>
              <a:buNone/>
            </a:pPr>
            <a:r>
              <a:rPr lang="en-US" i="1" dirty="0"/>
              <a:t>Varied ways of showing what they have learned? </a:t>
            </a:r>
          </a:p>
          <a:p>
            <a:pPr marL="463550" indent="-463550">
              <a:spcAft>
                <a:spcPts val="0"/>
              </a:spcAft>
              <a:buNone/>
            </a:pPr>
            <a:r>
              <a:rPr lang="en-US" i="1" dirty="0"/>
              <a:t>	Varied ways of practicing new skills?</a:t>
            </a:r>
          </a:p>
          <a:p>
            <a:endParaRPr lang="en-US" dirty="0"/>
          </a:p>
        </p:txBody>
      </p:sp>
      <p:sp>
        <p:nvSpPr>
          <p:cNvPr id="4" name="Slide Number Placeholder 3"/>
          <p:cNvSpPr>
            <a:spLocks noGrp="1"/>
          </p:cNvSpPr>
          <p:nvPr>
            <p:ph type="sldNum" sz="quarter" idx="5"/>
          </p:nvPr>
        </p:nvSpPr>
        <p:spPr/>
        <p:txBody>
          <a:bodyPr/>
          <a:lstStyle/>
          <a:p>
            <a:fld id="{017142BC-A7BD-4276-975D-6351998F7C85}" type="slidenum">
              <a:rPr lang="en-US" smtClean="0"/>
              <a:t>14</a:t>
            </a:fld>
            <a:endParaRPr lang="en-US" dirty="0"/>
          </a:p>
        </p:txBody>
      </p:sp>
    </p:spTree>
    <p:extLst>
      <p:ext uri="{BB962C8B-B14F-4D97-AF65-F5344CB8AC3E}">
        <p14:creationId xmlns:p14="http://schemas.microsoft.com/office/powerpoint/2010/main" val="944908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i="1" dirty="0"/>
              <a:t>Do I provide…</a:t>
            </a:r>
          </a:p>
          <a:p>
            <a:pPr marL="347663" indent="0">
              <a:buNone/>
            </a:pPr>
            <a:r>
              <a:rPr lang="en-US" i="1" dirty="0"/>
              <a:t>Opportunities to try out ideas and test hypotheses without risk of a low grade or peer scrutiny?</a:t>
            </a:r>
          </a:p>
          <a:p>
            <a:pPr marL="347663" indent="0">
              <a:buNone/>
            </a:pPr>
            <a:r>
              <a:rPr lang="en-US" i="1" dirty="0"/>
              <a:t>Do I adhere to my course plans? Are necessary changes explained to students? </a:t>
            </a:r>
          </a:p>
          <a:p>
            <a:pPr marL="347663" indent="0">
              <a:buNone/>
            </a:pPr>
            <a:r>
              <a:rPr lang="en-US" i="1" dirty="0"/>
              <a:t>Offer opportunities for students to make choices about their learning?</a:t>
            </a:r>
          </a:p>
          <a:p>
            <a:pPr marL="347663" indent="0">
              <a:buNone/>
            </a:pPr>
            <a:r>
              <a:rPr lang="en-US" i="1" dirty="0"/>
              <a:t>Promote peer to peer learning and mutually reinforcing activities?</a:t>
            </a:r>
          </a:p>
          <a:p>
            <a:pPr marL="347663" indent="0">
              <a:buNone/>
            </a:pPr>
            <a:r>
              <a:rPr lang="en-US" i="1" dirty="0"/>
              <a:t>Advise students from a strengths-first perspective?</a:t>
            </a:r>
          </a:p>
          <a:p>
            <a:pPr marL="347663" indent="0">
              <a:buNone/>
            </a:pPr>
            <a:r>
              <a:rPr lang="en-US" i="1" dirty="0"/>
              <a:t>Provide opportunities for all students to showcase various forms of leaders?</a:t>
            </a:r>
          </a:p>
          <a:p>
            <a:endParaRPr lang="en-US" dirty="0"/>
          </a:p>
        </p:txBody>
      </p:sp>
      <p:sp>
        <p:nvSpPr>
          <p:cNvPr id="4" name="Slide Number Placeholder 3"/>
          <p:cNvSpPr>
            <a:spLocks noGrp="1"/>
          </p:cNvSpPr>
          <p:nvPr>
            <p:ph type="sldNum" sz="quarter" idx="5"/>
          </p:nvPr>
        </p:nvSpPr>
        <p:spPr/>
        <p:txBody>
          <a:bodyPr/>
          <a:lstStyle/>
          <a:p>
            <a:fld id="{017142BC-A7BD-4276-975D-6351998F7C85}" type="slidenum">
              <a:rPr lang="en-US" smtClean="0"/>
              <a:t>15</a:t>
            </a:fld>
            <a:endParaRPr lang="en-US" dirty="0"/>
          </a:p>
        </p:txBody>
      </p:sp>
    </p:spTree>
    <p:extLst>
      <p:ext uri="{BB962C8B-B14F-4D97-AF65-F5344CB8AC3E}">
        <p14:creationId xmlns:p14="http://schemas.microsoft.com/office/powerpoint/2010/main" val="890129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i="1" dirty="0"/>
              <a:t>Do I provide…</a:t>
            </a:r>
          </a:p>
          <a:p>
            <a:pPr marL="347663" indent="0">
              <a:buNone/>
            </a:pPr>
            <a:r>
              <a:rPr lang="en-US" i="1" dirty="0"/>
              <a:t>Clear introductions and illustrations of what is to be learned? </a:t>
            </a:r>
          </a:p>
          <a:p>
            <a:pPr marL="347663" indent="0">
              <a:buNone/>
            </a:pPr>
            <a:r>
              <a:rPr lang="en-US" i="1" dirty="0"/>
              <a:t>Descriptions of why and how the content is relevant and how it is used in real world/professional settings?</a:t>
            </a:r>
          </a:p>
          <a:p>
            <a:pPr marL="347663" indent="0">
              <a:buNone/>
            </a:pPr>
            <a:r>
              <a:rPr lang="en-US" i="1" dirty="0"/>
              <a:t>Opportunities for students to self-assess their mastery of the content? </a:t>
            </a:r>
          </a:p>
          <a:p>
            <a:pPr marL="347663" indent="0">
              <a:buNone/>
            </a:pPr>
            <a:r>
              <a:rPr lang="en-US" i="1" dirty="0"/>
              <a:t>Guidance for students regarding next steps in their learning based on their self-assessment?</a:t>
            </a:r>
          </a:p>
          <a:p>
            <a:endParaRPr lang="en-US" dirty="0"/>
          </a:p>
        </p:txBody>
      </p:sp>
      <p:sp>
        <p:nvSpPr>
          <p:cNvPr id="4" name="Slide Number Placeholder 3"/>
          <p:cNvSpPr>
            <a:spLocks noGrp="1"/>
          </p:cNvSpPr>
          <p:nvPr>
            <p:ph type="sldNum" sz="quarter" idx="5"/>
          </p:nvPr>
        </p:nvSpPr>
        <p:spPr/>
        <p:txBody>
          <a:bodyPr/>
          <a:lstStyle/>
          <a:p>
            <a:fld id="{017142BC-A7BD-4276-975D-6351998F7C85}" type="slidenum">
              <a:rPr lang="en-US" smtClean="0"/>
              <a:t>16</a:t>
            </a:fld>
            <a:endParaRPr lang="en-US" dirty="0"/>
          </a:p>
        </p:txBody>
      </p:sp>
    </p:spTree>
    <p:extLst>
      <p:ext uri="{BB962C8B-B14F-4D97-AF65-F5344CB8AC3E}">
        <p14:creationId xmlns:p14="http://schemas.microsoft.com/office/powerpoint/2010/main" val="19141772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 elements</a:t>
            </a:r>
          </a:p>
          <a:p>
            <a:r>
              <a:rPr lang="en-US" dirty="0"/>
              <a:t>UDL first.  --purposeful variations in modalities</a:t>
            </a:r>
          </a:p>
          <a:p>
            <a:r>
              <a:rPr lang="en-US" dirty="0"/>
              <a:t>About trauma histories and what inclusiveness means---like universal design</a:t>
            </a:r>
          </a:p>
          <a:p>
            <a:r>
              <a:rPr lang="en-US" dirty="0"/>
              <a:t>Adult learning---can be a shift in mindsets to give students ownership of their learning</a:t>
            </a:r>
          </a:p>
        </p:txBody>
      </p:sp>
      <p:sp>
        <p:nvSpPr>
          <p:cNvPr id="4" name="Slide Number Placeholder 3"/>
          <p:cNvSpPr>
            <a:spLocks noGrp="1"/>
          </p:cNvSpPr>
          <p:nvPr>
            <p:ph type="sldNum" sz="quarter" idx="5"/>
          </p:nvPr>
        </p:nvSpPr>
        <p:spPr/>
        <p:txBody>
          <a:bodyPr/>
          <a:lstStyle/>
          <a:p>
            <a:fld id="{017142BC-A7BD-4276-975D-6351998F7C85}" type="slidenum">
              <a:rPr lang="en-US" smtClean="0"/>
              <a:t>17</a:t>
            </a:fld>
            <a:endParaRPr lang="en-US" dirty="0"/>
          </a:p>
        </p:txBody>
      </p:sp>
    </p:spTree>
    <p:extLst>
      <p:ext uri="{BB962C8B-B14F-4D97-AF65-F5344CB8AC3E}">
        <p14:creationId xmlns:p14="http://schemas.microsoft.com/office/powerpoint/2010/main" val="2710215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7142BC-A7BD-4276-975D-6351998F7C85}" type="slidenum">
              <a:rPr lang="en-US" smtClean="0"/>
              <a:t>18</a:t>
            </a:fld>
            <a:endParaRPr lang="en-US" dirty="0"/>
          </a:p>
        </p:txBody>
      </p:sp>
    </p:spTree>
    <p:extLst>
      <p:ext uri="{BB962C8B-B14F-4D97-AF65-F5344CB8AC3E}">
        <p14:creationId xmlns:p14="http://schemas.microsoft.com/office/powerpoint/2010/main" val="40115434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914400" indent="-347663">
              <a:spcBef>
                <a:spcPts val="0"/>
              </a:spcBef>
              <a:buFont typeface="+mj-lt"/>
              <a:buAutoNum type="arabicPeriod"/>
            </a:pPr>
            <a:r>
              <a:rPr lang="en-US" sz="1200" b="1" dirty="0">
                <a:solidFill>
                  <a:schemeClr val="accent2"/>
                </a:solidFill>
              </a:rPr>
              <a:t>Comfort: </a:t>
            </a:r>
            <a:r>
              <a:rPr lang="en-US" sz="1200" dirty="0"/>
              <a:t>Environment and activities build on interests and what is familiar</a:t>
            </a:r>
          </a:p>
          <a:p>
            <a:pPr marL="914400" indent="-347663">
              <a:spcBef>
                <a:spcPts val="0"/>
              </a:spcBef>
              <a:buFont typeface="+mj-lt"/>
              <a:buAutoNum type="arabicPeriod"/>
            </a:pPr>
            <a:r>
              <a:rPr lang="en-US" sz="1200" b="1" dirty="0">
                <a:solidFill>
                  <a:schemeClr val="accent2"/>
                </a:solidFill>
              </a:rPr>
              <a:t>Control: </a:t>
            </a:r>
            <a:r>
              <a:rPr lang="en-US" sz="1200" dirty="0"/>
              <a:t>Provides options for flexibility, self-guided learning, exploration, and creativity</a:t>
            </a:r>
          </a:p>
          <a:p>
            <a:pPr marL="914400" indent="-347663">
              <a:spcBef>
                <a:spcPts val="0"/>
              </a:spcBef>
              <a:buFont typeface="+mj-lt"/>
              <a:buAutoNum type="arabicPeriod"/>
            </a:pPr>
            <a:r>
              <a:rPr lang="en-US" sz="1200" b="1" dirty="0">
                <a:solidFill>
                  <a:schemeClr val="accent2"/>
                </a:solidFill>
              </a:rPr>
              <a:t>Confidence: </a:t>
            </a:r>
            <a:r>
              <a:rPr lang="en-US" sz="1200" dirty="0"/>
              <a:t>Provides opportunities to take risks safely and share</a:t>
            </a:r>
          </a:p>
          <a:p>
            <a:endParaRPr lang="en-US" dirty="0"/>
          </a:p>
        </p:txBody>
      </p:sp>
      <p:sp>
        <p:nvSpPr>
          <p:cNvPr id="4" name="Slide Number Placeholder 3"/>
          <p:cNvSpPr>
            <a:spLocks noGrp="1"/>
          </p:cNvSpPr>
          <p:nvPr>
            <p:ph type="sldNum" sz="quarter" idx="5"/>
          </p:nvPr>
        </p:nvSpPr>
        <p:spPr/>
        <p:txBody>
          <a:bodyPr/>
          <a:lstStyle/>
          <a:p>
            <a:fld id="{017142BC-A7BD-4276-975D-6351998F7C85}" type="slidenum">
              <a:rPr lang="en-US" smtClean="0"/>
              <a:t>19</a:t>
            </a:fld>
            <a:endParaRPr lang="en-US" dirty="0"/>
          </a:p>
        </p:txBody>
      </p:sp>
    </p:spTree>
    <p:extLst>
      <p:ext uri="{BB962C8B-B14F-4D97-AF65-F5344CB8AC3E}">
        <p14:creationId xmlns:p14="http://schemas.microsoft.com/office/powerpoint/2010/main" val="26945341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7142BC-A7BD-4276-975D-6351998F7C85}" type="slidenum">
              <a:rPr lang="en-US" smtClean="0"/>
              <a:t>20</a:t>
            </a:fld>
            <a:endParaRPr lang="en-US" dirty="0"/>
          </a:p>
        </p:txBody>
      </p:sp>
    </p:spTree>
    <p:extLst>
      <p:ext uri="{BB962C8B-B14F-4D97-AF65-F5344CB8AC3E}">
        <p14:creationId xmlns:p14="http://schemas.microsoft.com/office/powerpoint/2010/main" val="130194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7142BC-A7BD-4276-975D-6351998F7C85}" type="slidenum">
              <a:rPr lang="en-US" smtClean="0"/>
              <a:t>2</a:t>
            </a:fld>
            <a:endParaRPr lang="en-US" dirty="0"/>
          </a:p>
        </p:txBody>
      </p:sp>
    </p:spTree>
    <p:extLst>
      <p:ext uri="{BB962C8B-B14F-4D97-AF65-F5344CB8AC3E}">
        <p14:creationId xmlns:p14="http://schemas.microsoft.com/office/powerpoint/2010/main" val="3056735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Defining DYNA STEM and neurodiverse learners (define).  What is meant by advantage? </a:t>
            </a:r>
          </a:p>
          <a:p>
            <a:r>
              <a:rPr lang="en-US" dirty="0"/>
              <a:t>Person-first/Identify-first language, neurodiversity is considered a natural, human variation</a:t>
            </a:r>
          </a:p>
          <a:p>
            <a:r>
              <a:rPr lang="en-US" dirty="0"/>
              <a:t>Recognition of NSF awards</a:t>
            </a:r>
          </a:p>
          <a:p>
            <a:r>
              <a:rPr lang="en-US" dirty="0"/>
              <a:t>Brief description of projects and data informing this presentation</a:t>
            </a:r>
          </a:p>
          <a:p>
            <a:r>
              <a:rPr lang="en-US" dirty="0"/>
              <a:t>Recognition of project partners</a:t>
            </a:r>
          </a:p>
        </p:txBody>
      </p:sp>
      <p:sp>
        <p:nvSpPr>
          <p:cNvPr id="4" name="Slide Number Placeholder 3"/>
          <p:cNvSpPr>
            <a:spLocks noGrp="1"/>
          </p:cNvSpPr>
          <p:nvPr>
            <p:ph type="sldNum" sz="quarter" idx="5"/>
          </p:nvPr>
        </p:nvSpPr>
        <p:spPr/>
        <p:txBody>
          <a:bodyPr/>
          <a:lstStyle/>
          <a:p>
            <a:fld id="{017142BC-A7BD-4276-975D-6351998F7C85}" type="slidenum">
              <a:rPr lang="en-US" smtClean="0"/>
              <a:t>4</a:t>
            </a:fld>
            <a:endParaRPr lang="en-US" dirty="0"/>
          </a:p>
        </p:txBody>
      </p:sp>
    </p:spTree>
    <p:extLst>
      <p:ext uri="{BB962C8B-B14F-4D97-AF65-F5344CB8AC3E}">
        <p14:creationId xmlns:p14="http://schemas.microsoft.com/office/powerpoint/2010/main" val="3253781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7142BC-A7BD-4276-975D-6351998F7C85}" type="slidenum">
              <a:rPr lang="en-US" smtClean="0"/>
              <a:t>6</a:t>
            </a:fld>
            <a:endParaRPr lang="en-US" dirty="0"/>
          </a:p>
        </p:txBody>
      </p:sp>
    </p:spTree>
    <p:extLst>
      <p:ext uri="{BB962C8B-B14F-4D97-AF65-F5344CB8AC3E}">
        <p14:creationId xmlns:p14="http://schemas.microsoft.com/office/powerpoint/2010/main" val="82748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7142BC-A7BD-4276-975D-6351998F7C85}" type="slidenum">
              <a:rPr lang="en-US" smtClean="0"/>
              <a:t>7</a:t>
            </a:fld>
            <a:endParaRPr lang="en-US" dirty="0"/>
          </a:p>
        </p:txBody>
      </p:sp>
    </p:spTree>
    <p:extLst>
      <p:ext uri="{BB962C8B-B14F-4D97-AF65-F5344CB8AC3E}">
        <p14:creationId xmlns:p14="http://schemas.microsoft.com/office/powerpoint/2010/main" val="23464737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7142BC-A7BD-4276-975D-6351998F7C85}" type="slidenum">
              <a:rPr lang="en-US" smtClean="0"/>
              <a:t>8</a:t>
            </a:fld>
            <a:endParaRPr lang="en-US" dirty="0"/>
          </a:p>
        </p:txBody>
      </p:sp>
    </p:spTree>
    <p:extLst>
      <p:ext uri="{BB962C8B-B14F-4D97-AF65-F5344CB8AC3E}">
        <p14:creationId xmlns:p14="http://schemas.microsoft.com/office/powerpoint/2010/main" val="2192881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10 items.  How many of those 10 items are also good for you?</a:t>
            </a:r>
          </a:p>
        </p:txBody>
      </p:sp>
      <p:sp>
        <p:nvSpPr>
          <p:cNvPr id="4" name="Slide Number Placeholder 3"/>
          <p:cNvSpPr>
            <a:spLocks noGrp="1"/>
          </p:cNvSpPr>
          <p:nvPr>
            <p:ph type="sldNum" sz="quarter" idx="5"/>
          </p:nvPr>
        </p:nvSpPr>
        <p:spPr/>
        <p:txBody>
          <a:bodyPr/>
          <a:lstStyle/>
          <a:p>
            <a:fld id="{017142BC-A7BD-4276-975D-6351998F7C85}" type="slidenum">
              <a:rPr lang="en-US" smtClean="0"/>
              <a:t>9</a:t>
            </a:fld>
            <a:endParaRPr lang="en-US" dirty="0"/>
          </a:p>
        </p:txBody>
      </p:sp>
    </p:spTree>
    <p:extLst>
      <p:ext uri="{BB962C8B-B14F-4D97-AF65-F5344CB8AC3E}">
        <p14:creationId xmlns:p14="http://schemas.microsoft.com/office/powerpoint/2010/main" val="35177932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10 items.  How many of those 10 items are also good for you?</a:t>
            </a:r>
          </a:p>
        </p:txBody>
      </p:sp>
      <p:sp>
        <p:nvSpPr>
          <p:cNvPr id="4" name="Slide Number Placeholder 3"/>
          <p:cNvSpPr>
            <a:spLocks noGrp="1"/>
          </p:cNvSpPr>
          <p:nvPr>
            <p:ph type="sldNum" sz="quarter" idx="5"/>
          </p:nvPr>
        </p:nvSpPr>
        <p:spPr/>
        <p:txBody>
          <a:bodyPr/>
          <a:lstStyle/>
          <a:p>
            <a:fld id="{017142BC-A7BD-4276-975D-6351998F7C85}" type="slidenum">
              <a:rPr lang="en-US" smtClean="0"/>
              <a:t>10</a:t>
            </a:fld>
            <a:endParaRPr lang="en-US" dirty="0"/>
          </a:p>
        </p:txBody>
      </p:sp>
    </p:spTree>
    <p:extLst>
      <p:ext uri="{BB962C8B-B14F-4D97-AF65-F5344CB8AC3E}">
        <p14:creationId xmlns:p14="http://schemas.microsoft.com/office/powerpoint/2010/main" val="871045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7142BC-A7BD-4276-975D-6351998F7C85}" type="slidenum">
              <a:rPr lang="en-US" smtClean="0"/>
              <a:t>11</a:t>
            </a:fld>
            <a:endParaRPr lang="en-US" dirty="0"/>
          </a:p>
        </p:txBody>
      </p:sp>
    </p:spTree>
    <p:extLst>
      <p:ext uri="{BB962C8B-B14F-4D97-AF65-F5344CB8AC3E}">
        <p14:creationId xmlns:p14="http://schemas.microsoft.com/office/powerpoint/2010/main" val="94490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63442AB9-C8CA-420F-B42A-18C2D699071B}" type="datetime1">
              <a:rPr lang="en-US" smtClean="0"/>
              <a:t>6/19/2022</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noFill/>
          <a:ln w="38100">
            <a:solidFill>
              <a:schemeClr val="accent1"/>
            </a:solid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3518B405-B3F7-4586-BE59-DF6DE834F5F3}" type="datetime1">
              <a:rPr lang="en-US" smtClean="0"/>
              <a:t>6/19/2022</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376EAD-3739-455C-929C-D58B69B73424}" type="datetime1">
              <a:rPr lang="en-US" smtClean="0"/>
              <a:t>6/19/2022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61DFFBC-BDEB-417F-BF84-663A45C20646}" type="datetime1">
              <a:rPr lang="en-US" smtClean="0"/>
              <a:t>6/19/2022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D8071AC1-DFE2-4CEB-A839-7F430962ACC4}" type="datetime1">
              <a:rPr lang="en-US" smtClean="0"/>
              <a:t>6/19/2022</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p>
        </p:txBody>
      </p:sp>
      <p:sp>
        <p:nvSpPr>
          <p:cNvPr id="3" name="Content Placeholder 2"/>
          <p:cNvSpPr>
            <a:spLocks noGrp="1"/>
          </p:cNvSpPr>
          <p:nvPr>
            <p:ph idx="1"/>
          </p:nvPr>
        </p:nvSpPr>
        <p:spPr>
          <a:xfrm>
            <a:off x="581192" y="2180496"/>
            <a:ext cx="11029615" cy="367830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E2F9C0F-A549-4116-ADE7-EA08C05540C8}" type="datetime1">
              <a:rPr lang="en-US" smtClean="0"/>
              <a:t>6/19/2022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dirty="0"/>
              <a:t>Click to edit Master title style</a:t>
            </a:r>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7C9EEE4F-EA2D-4584-9DE7-EC300D9E7B04}" type="datetime1">
              <a:rPr lang="en-US" smtClean="0"/>
              <a:t>6/19/2022</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4EBE59C-38C6-435B-909F-6BC5D2F90092}" type="datetime1">
              <a:rPr lang="en-US" smtClean="0"/>
              <a:t>6/19/2022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4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4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94B3F88-5DA5-47A3-A95A-FEF6AF43E84E}" type="datetime1">
              <a:rPr lang="en-US" smtClean="0"/>
              <a:t>6/19/2022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A0BB3716-29F6-49DE-A213-3937CA580F20}" type="datetime1">
              <a:rPr lang="en-US" smtClean="0"/>
              <a:t>6/19/2022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p>
        </p:txBody>
      </p:sp>
    </p:spTree>
    <p:extLst>
      <p:ext uri="{BB962C8B-B14F-4D97-AF65-F5344CB8AC3E}">
        <p14:creationId xmlns:p14="http://schemas.microsoft.com/office/powerpoint/2010/main" val="3354613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Only-Logos and boilerplate">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020CE31-03F5-4363-83D9-EB9EDA11DC10}"/>
              </a:ext>
            </a:extLst>
          </p:cNvPr>
          <p:cNvSpPr>
            <a:spLocks noGrp="1"/>
          </p:cNvSpPr>
          <p:nvPr>
            <p:ph sz="quarter" idx="10"/>
          </p:nvPr>
        </p:nvSpPr>
        <p:spPr>
          <a:xfrm>
            <a:off x="576263" y="1997075"/>
            <a:ext cx="11164887" cy="34448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pic>
        <p:nvPicPr>
          <p:cNvPr id="6" name="Picture 5" descr="Logo&#10;&#10;Description automatically generated">
            <a:extLst>
              <a:ext uri="{FF2B5EF4-FFF2-40B4-BE49-F238E27FC236}">
                <a16:creationId xmlns:a16="http://schemas.microsoft.com/office/drawing/2014/main" id="{E9AECE89-AA30-4670-90FE-8233715032C1}"/>
              </a:ext>
            </a:extLst>
          </p:cNvPr>
          <p:cNvPicPr>
            <a:picLocks noChangeAspect="1"/>
          </p:cNvPicPr>
          <p:nvPr userDrawn="1"/>
        </p:nvPicPr>
        <p:blipFill>
          <a:blip r:embed="rId2"/>
          <a:stretch>
            <a:fillRect/>
          </a:stretch>
        </p:blipFill>
        <p:spPr>
          <a:xfrm>
            <a:off x="5585687" y="5913479"/>
            <a:ext cx="753568" cy="753568"/>
          </a:xfrm>
          <a:prstGeom prst="rect">
            <a:avLst/>
          </a:prstGeom>
        </p:spPr>
      </p:pic>
      <p:pic>
        <p:nvPicPr>
          <p:cNvPr id="10" name="Picture 9" descr="A picture containing qr code&#10;&#10;Description automatically generated">
            <a:extLst>
              <a:ext uri="{FF2B5EF4-FFF2-40B4-BE49-F238E27FC236}">
                <a16:creationId xmlns:a16="http://schemas.microsoft.com/office/drawing/2014/main" id="{A7C5D15F-4237-4C19-8571-57A7A7D28A49}"/>
              </a:ext>
            </a:extLst>
          </p:cNvPr>
          <p:cNvPicPr>
            <a:picLocks noChangeAspect="1"/>
          </p:cNvPicPr>
          <p:nvPr userDrawn="1"/>
        </p:nvPicPr>
        <p:blipFill>
          <a:blip r:embed="rId3"/>
          <a:stretch>
            <a:fillRect/>
          </a:stretch>
        </p:blipFill>
        <p:spPr>
          <a:xfrm>
            <a:off x="575894" y="6090238"/>
            <a:ext cx="1451146" cy="515157"/>
          </a:xfrm>
          <a:prstGeom prst="rect">
            <a:avLst/>
          </a:prstGeom>
        </p:spPr>
      </p:pic>
      <p:sp>
        <p:nvSpPr>
          <p:cNvPr id="9" name="TextBox 8">
            <a:extLst>
              <a:ext uri="{FF2B5EF4-FFF2-40B4-BE49-F238E27FC236}">
                <a16:creationId xmlns:a16="http://schemas.microsoft.com/office/drawing/2014/main" id="{679C44D3-C1DC-462F-BBB6-19950D513A4C}"/>
              </a:ext>
            </a:extLst>
          </p:cNvPr>
          <p:cNvSpPr txBox="1"/>
          <p:nvPr userDrawn="1"/>
        </p:nvSpPr>
        <p:spPr>
          <a:xfrm>
            <a:off x="6339255" y="5874765"/>
            <a:ext cx="5401464" cy="830997"/>
          </a:xfrm>
          <a:prstGeom prst="rect">
            <a:avLst/>
          </a:prstGeom>
          <a:noFill/>
        </p:spPr>
        <p:txBody>
          <a:bodyPr wrap="square">
            <a:spAutoFit/>
          </a:bodyPr>
          <a:lstStyle/>
          <a:p>
            <a:pPr algn="just"/>
            <a:r>
              <a:rPr lang="en-US" sz="1200" dirty="0"/>
              <a:t>Supported by the National Science Foundation under NSF Award 2040736 and 2115542.  Any opinions, findings, and conclusions or recommendations expressed in this material are those of the author(s) and do not necessarily reflect those of the National Science Foundation.</a:t>
            </a:r>
          </a:p>
        </p:txBody>
      </p:sp>
    </p:spTree>
    <p:extLst>
      <p:ext uri="{BB962C8B-B14F-4D97-AF65-F5344CB8AC3E}">
        <p14:creationId xmlns:p14="http://schemas.microsoft.com/office/powerpoint/2010/main" val="930645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1B02A8-9935-43BE-936D-943169608636}" type="datetime1">
              <a:rPr lang="en-US" smtClean="0"/>
              <a:t>6/19/2022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EDBAC8D9-C124-4B74-9CB9-474FDD0AD4C5}" type="datetime1">
              <a:rPr lang="en-US" smtClean="0"/>
              <a:t>6/19/2022</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0" r:id="rId7"/>
    <p:sldLayoutId id="2147483661" r:id="rId8"/>
    <p:sldLayoutId id="2147483655" r:id="rId9"/>
    <p:sldLayoutId id="2147483656" r:id="rId10"/>
    <p:sldLayoutId id="2147483657" r:id="rId11"/>
    <p:sldLayoutId id="2147483658" r:id="rId12"/>
    <p:sldLayoutId id="2147483659" r:id="rId13"/>
  </p:sldLayoutIdLst>
  <p:hf sldNum="0" hdr="0" ftr="0" dt="0"/>
  <p:txStyles>
    <p:titleStyle>
      <a:lvl1pPr algn="l" defTabSz="457200" rtl="0" eaLnBrk="1" latinLnBrk="0" hangingPunct="1">
        <a:spcBef>
          <a:spcPct val="0"/>
        </a:spcBef>
        <a:buNone/>
        <a:defRPr sz="4400" b="0" kern="1200" cap="all">
          <a:solidFill>
            <a:schemeClr val="bg1"/>
          </a:solidFill>
          <a:latin typeface="Lato" panose="020F0502020204030203" pitchFamily="34" charset="0"/>
          <a:ea typeface="Lato" panose="020F0502020204030203" pitchFamily="34" charset="0"/>
          <a:cs typeface="Lato" panose="020F0502020204030203"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800" kern="1200">
          <a:solidFill>
            <a:schemeClr val="tx2"/>
          </a:solidFill>
          <a:latin typeface="Lato" panose="020F0502020204030203" pitchFamily="34" charset="0"/>
          <a:ea typeface="Lato" panose="020F0502020204030203" pitchFamily="34" charset="0"/>
          <a:cs typeface="Lato" panose="020F0502020204030203" pitchFamily="34" charset="0"/>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400" kern="1200">
          <a:solidFill>
            <a:schemeClr val="tx2"/>
          </a:solidFill>
          <a:latin typeface="Lato" panose="020F0502020204030203" pitchFamily="34" charset="0"/>
          <a:ea typeface="Lato" panose="020F0502020204030203" pitchFamily="34" charset="0"/>
          <a:cs typeface="Lato" panose="020F0502020204030203" pitchFamily="34" charset="0"/>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000" kern="1200">
          <a:solidFill>
            <a:schemeClr val="tx2"/>
          </a:solidFill>
          <a:latin typeface="Lato" panose="020F0502020204030203" pitchFamily="34" charset="0"/>
          <a:ea typeface="Lato" panose="020F0502020204030203" pitchFamily="34" charset="0"/>
          <a:cs typeface="Lato" panose="020F0502020204030203" pitchFamily="34" charset="0"/>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Lato" panose="020F0502020204030203" pitchFamily="34" charset="0"/>
          <a:ea typeface="Lato" panose="020F0502020204030203" pitchFamily="34" charset="0"/>
          <a:cs typeface="Lato" panose="020F0502020204030203" pitchFamily="34" charset="0"/>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Lato" panose="020F0502020204030203" pitchFamily="34" charset="0"/>
          <a:ea typeface="Lato" panose="020F0502020204030203" pitchFamily="34" charset="0"/>
          <a:cs typeface="Lato" panose="020F0502020204030203" pitchFamily="34" charset="0"/>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Ronda.Jenson@NAU.edu"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0.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51231-3CF6-4434-858F-C7481CDB6365}"/>
              </a:ext>
            </a:extLst>
          </p:cNvPr>
          <p:cNvSpPr>
            <a:spLocks noGrp="1"/>
          </p:cNvSpPr>
          <p:nvPr>
            <p:ph type="ctrTitle"/>
          </p:nvPr>
        </p:nvSpPr>
        <p:spPr>
          <a:xfrm>
            <a:off x="458642" y="586799"/>
            <a:ext cx="11306010" cy="1475013"/>
          </a:xfrm>
        </p:spPr>
        <p:txBody>
          <a:bodyPr>
            <a:normAutofit/>
          </a:bodyPr>
          <a:lstStyle/>
          <a:p>
            <a:pPr>
              <a:lnSpc>
                <a:spcPct val="90000"/>
              </a:lnSpc>
            </a:pPr>
            <a:r>
              <a:rPr lang="en-US" sz="6600" dirty="0">
                <a:effectLst/>
                <a:latin typeface="Calibri" panose="020F0502020204030204" pitchFamily="34" charset="0"/>
                <a:ea typeface="Calibri" panose="020F0502020204030204" pitchFamily="34" charset="0"/>
                <a:cs typeface="Times New Roman" panose="02020603050405020304" pitchFamily="18" charset="0"/>
              </a:rPr>
              <a:t>DYNA STEM</a:t>
            </a:r>
            <a:endParaRPr lang="en-US" sz="6600" dirty="0"/>
          </a:p>
        </p:txBody>
      </p:sp>
      <p:sp>
        <p:nvSpPr>
          <p:cNvPr id="3" name="Subtitle 2">
            <a:extLst>
              <a:ext uri="{FF2B5EF4-FFF2-40B4-BE49-F238E27FC236}">
                <a16:creationId xmlns:a16="http://schemas.microsoft.com/office/drawing/2014/main" id="{B7FB226E-E793-4E25-8C26-B894339E33AF}"/>
              </a:ext>
            </a:extLst>
          </p:cNvPr>
          <p:cNvSpPr>
            <a:spLocks noGrp="1"/>
          </p:cNvSpPr>
          <p:nvPr>
            <p:ph type="subTitle" idx="1"/>
          </p:nvPr>
        </p:nvSpPr>
        <p:spPr>
          <a:xfrm>
            <a:off x="476675" y="2278811"/>
            <a:ext cx="11116098" cy="1370005"/>
          </a:xfrm>
        </p:spPr>
        <p:txBody>
          <a:bodyPr>
            <a:noAutofit/>
          </a:bodyPr>
          <a:lstStyle/>
          <a:p>
            <a:r>
              <a:rPr lang="en-US" sz="3600" dirty="0">
                <a:effectLst/>
                <a:latin typeface="Calibri" panose="020F0502020204030204" pitchFamily="34" charset="0"/>
                <a:ea typeface="Calibri" panose="020F0502020204030204" pitchFamily="34" charset="0"/>
                <a:cs typeface="Times New Roman" panose="02020603050405020304" pitchFamily="18" charset="0"/>
              </a:rPr>
              <a:t>Discovering the Neurodiversity Advantage in Science, Technology, Engineering, &amp; Math (STEM)</a:t>
            </a:r>
            <a:endParaRPr lang="en-US" sz="3600" dirty="0"/>
          </a:p>
        </p:txBody>
      </p:sp>
      <p:sp>
        <p:nvSpPr>
          <p:cNvPr id="30" name="Subtitle 2">
            <a:extLst>
              <a:ext uri="{FF2B5EF4-FFF2-40B4-BE49-F238E27FC236}">
                <a16:creationId xmlns:a16="http://schemas.microsoft.com/office/drawing/2014/main" id="{50D12FB6-A194-4782-9554-EE30EEB05E96}"/>
              </a:ext>
            </a:extLst>
          </p:cNvPr>
          <p:cNvSpPr txBox="1">
            <a:spLocks/>
          </p:cNvSpPr>
          <p:nvPr/>
        </p:nvSpPr>
        <p:spPr>
          <a:xfrm>
            <a:off x="476675" y="3836710"/>
            <a:ext cx="9135695" cy="156484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cap="all">
                <a:solidFill>
                  <a:schemeClr val="accent2"/>
                </a:solidFill>
                <a:latin typeface="Lato" panose="020F0502020204030203" pitchFamily="34" charset="0"/>
                <a:ea typeface="Lato" panose="020F0502020204030203" pitchFamily="34" charset="0"/>
                <a:cs typeface="Lato" panose="020F0502020204030203" pitchFamily="34" charset="0"/>
              </a:defRPr>
            </a:lvl1pPr>
            <a:lvl2pPr marL="457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2400" kern="1200">
                <a:solidFill>
                  <a:schemeClr val="tx1">
                    <a:tint val="75000"/>
                  </a:schemeClr>
                </a:solidFill>
                <a:latin typeface="Lato" panose="020F0502020204030203" pitchFamily="34" charset="0"/>
                <a:ea typeface="Lato" panose="020F0502020204030203" pitchFamily="34" charset="0"/>
                <a:cs typeface="Lato" panose="020F0502020204030203" pitchFamily="34" charset="0"/>
              </a:defRPr>
            </a:lvl2pPr>
            <a:lvl3pPr marL="914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2000" kern="1200">
                <a:solidFill>
                  <a:schemeClr val="tx1">
                    <a:tint val="75000"/>
                  </a:schemeClr>
                </a:solidFill>
                <a:latin typeface="Lato" panose="020F0502020204030203" pitchFamily="34" charset="0"/>
                <a:ea typeface="Lato" panose="020F0502020204030203" pitchFamily="34" charset="0"/>
                <a:cs typeface="Lato" panose="020F0502020204030203" pitchFamily="34" charset="0"/>
              </a:defRPr>
            </a:lvl3pPr>
            <a:lvl4pPr marL="1371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a:solidFill>
                  <a:schemeClr val="tx1">
                    <a:tint val="75000"/>
                  </a:schemeClr>
                </a:solidFill>
                <a:latin typeface="Lato" panose="020F0502020204030203" pitchFamily="34" charset="0"/>
                <a:ea typeface="Lato" panose="020F0502020204030203" pitchFamily="34" charset="0"/>
                <a:cs typeface="Lato" panose="020F0502020204030203" pitchFamily="34" charset="0"/>
              </a:defRPr>
            </a:lvl4pPr>
            <a:lvl5pPr marL="18288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a:solidFill>
                  <a:schemeClr val="tx1">
                    <a:tint val="75000"/>
                  </a:schemeClr>
                </a:solidFill>
                <a:latin typeface="Lato" panose="020F0502020204030203" pitchFamily="34" charset="0"/>
                <a:ea typeface="Lato" panose="020F0502020204030203" pitchFamily="34" charset="0"/>
                <a:cs typeface="Lato" panose="020F0502020204030203" pitchFamily="34" charset="0"/>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pPr>
              <a:spcBef>
                <a:spcPts val="0"/>
              </a:spcBef>
              <a:spcAft>
                <a:spcPts val="0"/>
              </a:spcAft>
            </a:pPr>
            <a:r>
              <a:rPr lang="en-US" sz="2400" b="1" cap="none" dirty="0">
                <a:solidFill>
                  <a:schemeClr val="tx1"/>
                </a:solidFill>
              </a:rPr>
              <a:t>Ronda Jenson, PhD</a:t>
            </a:r>
          </a:p>
          <a:p>
            <a:pPr>
              <a:spcBef>
                <a:spcPts val="0"/>
              </a:spcBef>
              <a:spcAft>
                <a:spcPts val="0"/>
              </a:spcAft>
            </a:pPr>
            <a:r>
              <a:rPr lang="en-US" sz="2000" cap="none" dirty="0">
                <a:solidFill>
                  <a:schemeClr val="tx1"/>
                </a:solidFill>
              </a:rPr>
              <a:t>Associate Professor | Research Director</a:t>
            </a:r>
          </a:p>
          <a:p>
            <a:pPr>
              <a:spcBef>
                <a:spcPts val="0"/>
              </a:spcBef>
              <a:spcAft>
                <a:spcPts val="0"/>
              </a:spcAft>
            </a:pPr>
            <a:r>
              <a:rPr lang="en-US" sz="2000" cap="none" dirty="0">
                <a:solidFill>
                  <a:schemeClr val="tx1"/>
                </a:solidFill>
              </a:rPr>
              <a:t>Institute for Human Development</a:t>
            </a:r>
          </a:p>
          <a:p>
            <a:pPr>
              <a:spcBef>
                <a:spcPts val="0"/>
              </a:spcBef>
              <a:spcAft>
                <a:spcPts val="0"/>
              </a:spcAft>
            </a:pPr>
            <a:r>
              <a:rPr lang="en-US" sz="2000" cap="none" dirty="0">
                <a:solidFill>
                  <a:schemeClr val="tx1"/>
                </a:solidFill>
              </a:rPr>
              <a:t>Northern Arizona University</a:t>
            </a:r>
            <a:endParaRPr lang="en-US" sz="2000" cap="none" dirty="0"/>
          </a:p>
          <a:p>
            <a:endParaRPr lang="en-US" sz="2400" dirty="0"/>
          </a:p>
        </p:txBody>
      </p:sp>
      <p:pic>
        <p:nvPicPr>
          <p:cNvPr id="32" name="Picture 31" descr="Northern Arizona University Logo">
            <a:extLst>
              <a:ext uri="{FF2B5EF4-FFF2-40B4-BE49-F238E27FC236}">
                <a16:creationId xmlns:a16="http://schemas.microsoft.com/office/drawing/2014/main" id="{2AA1499C-EBC0-4394-B31C-1122EE432131}"/>
              </a:ext>
            </a:extLst>
          </p:cNvPr>
          <p:cNvPicPr>
            <a:picLocks noChangeAspect="1"/>
          </p:cNvPicPr>
          <p:nvPr/>
        </p:nvPicPr>
        <p:blipFill>
          <a:blip r:embed="rId3"/>
          <a:stretch>
            <a:fillRect/>
          </a:stretch>
        </p:blipFill>
        <p:spPr>
          <a:xfrm>
            <a:off x="9168192" y="4296177"/>
            <a:ext cx="2223304" cy="789273"/>
          </a:xfrm>
          <a:prstGeom prst="rect">
            <a:avLst/>
          </a:prstGeom>
        </p:spPr>
      </p:pic>
      <p:cxnSp>
        <p:nvCxnSpPr>
          <p:cNvPr id="10" name="Straight Connector 9">
            <a:extLst>
              <a:ext uri="{FF2B5EF4-FFF2-40B4-BE49-F238E27FC236}">
                <a16:creationId xmlns:a16="http://schemas.microsoft.com/office/drawing/2014/main" id="{69BA0622-4200-41D2-B5B0-C9515FDF93F8}"/>
              </a:ext>
              <a:ext uri="{C183D7F6-B498-43B3-948B-1728B52AA6E4}">
                <adec:decorative xmlns:adec="http://schemas.microsoft.com/office/drawing/2017/decorative" val="1"/>
              </a:ext>
            </a:extLst>
          </p:cNvPr>
          <p:cNvCxnSpPr>
            <a:cxnSpLocks/>
          </p:cNvCxnSpPr>
          <p:nvPr/>
        </p:nvCxnSpPr>
        <p:spPr>
          <a:xfrm>
            <a:off x="0" y="5732809"/>
            <a:ext cx="12192000" cy="0"/>
          </a:xfrm>
          <a:prstGeom prst="line">
            <a:avLst/>
          </a:prstGeom>
          <a:ln w="38100"/>
        </p:spPr>
        <p:style>
          <a:lnRef idx="1">
            <a:schemeClr val="accent4"/>
          </a:lnRef>
          <a:fillRef idx="0">
            <a:schemeClr val="accent4"/>
          </a:fillRef>
          <a:effectRef idx="0">
            <a:schemeClr val="accent4"/>
          </a:effectRef>
          <a:fontRef idx="minor">
            <a:schemeClr val="tx1"/>
          </a:fontRef>
        </p:style>
      </p:cxnSp>
      <p:sp>
        <p:nvSpPr>
          <p:cNvPr id="31" name="TextBox 30">
            <a:extLst>
              <a:ext uri="{FF2B5EF4-FFF2-40B4-BE49-F238E27FC236}">
                <a16:creationId xmlns:a16="http://schemas.microsoft.com/office/drawing/2014/main" id="{CC799C4D-AFA6-44C9-B820-CD409B7FAFFC}"/>
              </a:ext>
            </a:extLst>
          </p:cNvPr>
          <p:cNvSpPr txBox="1"/>
          <p:nvPr/>
        </p:nvSpPr>
        <p:spPr>
          <a:xfrm>
            <a:off x="1" y="5831991"/>
            <a:ext cx="12192000" cy="830997"/>
          </a:xfrm>
          <a:prstGeom prst="rect">
            <a:avLst/>
          </a:prstGeom>
          <a:noFill/>
        </p:spPr>
        <p:txBody>
          <a:bodyPr wrap="square">
            <a:spAutoFit/>
          </a:bodyPr>
          <a:lstStyle/>
          <a:p>
            <a:pPr algn="ctr">
              <a:buClr>
                <a:schemeClr val="accent2"/>
              </a:buClr>
              <a:buSzPct val="92000"/>
            </a:pPr>
            <a:r>
              <a:rPr lang="en-US" sz="2400" dirty="0">
                <a:latin typeface="Lato" panose="020F0502020204030203" pitchFamily="34" charset="0"/>
                <a:ea typeface="Lato" panose="020F0502020204030203" pitchFamily="34" charset="0"/>
                <a:cs typeface="Lato" panose="020F0502020204030203" pitchFamily="34" charset="0"/>
              </a:rPr>
              <a:t>NAU Institute for Human Development, Evidence for Success Conference, Scottsdale AZ</a:t>
            </a:r>
          </a:p>
          <a:p>
            <a:pPr algn="ctr">
              <a:buClr>
                <a:schemeClr val="accent2"/>
              </a:buClr>
              <a:buSzPct val="92000"/>
            </a:pPr>
            <a:r>
              <a:rPr lang="en-US" sz="2400" dirty="0">
                <a:latin typeface="Lato" panose="020F0502020204030203" pitchFamily="34" charset="0"/>
                <a:ea typeface="Lato" panose="020F0502020204030203" pitchFamily="34" charset="0"/>
                <a:cs typeface="Lato" panose="020F0502020204030203" pitchFamily="34" charset="0"/>
              </a:rPr>
              <a:t> June 2022</a:t>
            </a:r>
          </a:p>
        </p:txBody>
      </p:sp>
    </p:spTree>
    <p:extLst>
      <p:ext uri="{BB962C8B-B14F-4D97-AF65-F5344CB8AC3E}">
        <p14:creationId xmlns:p14="http://schemas.microsoft.com/office/powerpoint/2010/main" val="145495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F19B27B7-FF34-4513-A8CE-FF10A5583DFF}"/>
              </a:ext>
            </a:extLst>
          </p:cNvPr>
          <p:cNvSpPr>
            <a:spLocks noGrp="1"/>
          </p:cNvSpPr>
          <p:nvPr>
            <p:ph type="title"/>
          </p:nvPr>
        </p:nvSpPr>
        <p:spPr/>
        <p:txBody>
          <a:bodyPr>
            <a:normAutofit/>
          </a:bodyPr>
          <a:lstStyle/>
          <a:p>
            <a:r>
              <a:rPr lang="en-US" sz="4000" cap="none" dirty="0"/>
              <a:t>Neurodiverse students tell us they want…</a:t>
            </a:r>
          </a:p>
        </p:txBody>
      </p:sp>
      <p:sp>
        <p:nvSpPr>
          <p:cNvPr id="3" name="Content Placeholder 2">
            <a:extLst>
              <a:ext uri="{FF2B5EF4-FFF2-40B4-BE49-F238E27FC236}">
                <a16:creationId xmlns:a16="http://schemas.microsoft.com/office/drawing/2014/main" id="{58B5D1A4-BBA4-42E1-8F40-FC562CC460D2}"/>
              </a:ext>
            </a:extLst>
          </p:cNvPr>
          <p:cNvSpPr>
            <a:spLocks noGrp="1"/>
          </p:cNvSpPr>
          <p:nvPr>
            <p:ph idx="1"/>
          </p:nvPr>
        </p:nvSpPr>
        <p:spPr>
          <a:xfrm>
            <a:off x="389682" y="1715957"/>
            <a:ext cx="11412636" cy="5142044"/>
          </a:xfrm>
        </p:spPr>
        <p:txBody>
          <a:bodyPr>
            <a:normAutofit fontScale="62500" lnSpcReduction="20000"/>
          </a:bodyPr>
          <a:lstStyle/>
          <a:p>
            <a:pPr marL="573088" indent="-573088">
              <a:lnSpc>
                <a:spcPct val="120000"/>
              </a:lnSpc>
              <a:buFont typeface="+mj-lt"/>
              <a:buAutoNum type="arabicPeriod" startAt="6"/>
            </a:pPr>
            <a:r>
              <a:rPr lang="en-US" sz="5900" dirty="0"/>
              <a:t>Opportunities to be creative</a:t>
            </a:r>
          </a:p>
          <a:p>
            <a:pPr marL="514350" indent="-514350">
              <a:lnSpc>
                <a:spcPct val="120000"/>
              </a:lnSpc>
              <a:buFont typeface="+mj-lt"/>
              <a:buAutoNum type="arabicPeriod" startAt="6"/>
            </a:pPr>
            <a:r>
              <a:rPr lang="en-US" sz="5900" dirty="0"/>
              <a:t>Clear, logical applications to real-world STEM work</a:t>
            </a:r>
          </a:p>
          <a:p>
            <a:pPr marL="514350" indent="-514350">
              <a:lnSpc>
                <a:spcPct val="120000"/>
              </a:lnSpc>
              <a:buFont typeface="+mj-lt"/>
              <a:buAutoNum type="arabicPeriod" startAt="6"/>
            </a:pPr>
            <a:r>
              <a:rPr lang="en-US" sz="5900" dirty="0"/>
              <a:t>Sensory stimuli focused on specific tasks</a:t>
            </a:r>
          </a:p>
          <a:p>
            <a:pPr marL="514350" indent="-514350">
              <a:lnSpc>
                <a:spcPct val="120000"/>
              </a:lnSpc>
              <a:buFont typeface="+mj-lt"/>
              <a:buAutoNum type="arabicPeriod" startAt="6"/>
            </a:pPr>
            <a:r>
              <a:rPr lang="en-US" sz="5900" dirty="0"/>
              <a:t>Physical space options for standing and sitting, with options for orientation in the space</a:t>
            </a:r>
          </a:p>
          <a:p>
            <a:pPr marL="514350" indent="-514350">
              <a:lnSpc>
                <a:spcPct val="120000"/>
              </a:lnSpc>
              <a:buFont typeface="+mj-lt"/>
              <a:buAutoNum type="arabicPeriod" startAt="6"/>
            </a:pPr>
            <a:r>
              <a:rPr lang="en-US" sz="5900" dirty="0"/>
              <a:t>Clear social expectations</a:t>
            </a:r>
          </a:p>
        </p:txBody>
      </p:sp>
    </p:spTree>
    <p:extLst>
      <p:ext uri="{BB962C8B-B14F-4D97-AF65-F5344CB8AC3E}">
        <p14:creationId xmlns:p14="http://schemas.microsoft.com/office/powerpoint/2010/main" val="4040576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12D13DF-6529-407F-A914-6E7769D69B74}"/>
              </a:ext>
            </a:extLst>
          </p:cNvPr>
          <p:cNvSpPr>
            <a:spLocks noGrp="1"/>
          </p:cNvSpPr>
          <p:nvPr>
            <p:ph type="title"/>
          </p:nvPr>
        </p:nvSpPr>
        <p:spPr>
          <a:xfrm>
            <a:off x="581192" y="702156"/>
            <a:ext cx="11278712" cy="1013800"/>
          </a:xfrm>
        </p:spPr>
        <p:txBody>
          <a:bodyPr>
            <a:noAutofit/>
          </a:bodyPr>
          <a:lstStyle/>
          <a:p>
            <a:r>
              <a:rPr lang="en-US" sz="4000" cap="none" dirty="0"/>
              <a:t>“Next Level” Inclusive STEM Learning Mnemonic</a:t>
            </a:r>
          </a:p>
        </p:txBody>
      </p:sp>
      <p:sp>
        <p:nvSpPr>
          <p:cNvPr id="6" name="Content Placeholder 5">
            <a:extLst>
              <a:ext uri="{FF2B5EF4-FFF2-40B4-BE49-F238E27FC236}">
                <a16:creationId xmlns:a16="http://schemas.microsoft.com/office/drawing/2014/main" id="{231CA7D3-072B-4ACA-89C0-32D0676D73CC}"/>
              </a:ext>
            </a:extLst>
          </p:cNvPr>
          <p:cNvSpPr>
            <a:spLocks noGrp="1"/>
          </p:cNvSpPr>
          <p:nvPr>
            <p:ph idx="1"/>
          </p:nvPr>
        </p:nvSpPr>
        <p:spPr>
          <a:xfrm>
            <a:off x="581192" y="2180496"/>
            <a:ext cx="11029615" cy="4208729"/>
          </a:xfrm>
        </p:spPr>
        <p:txBody>
          <a:bodyPr>
            <a:normAutofit/>
          </a:bodyPr>
          <a:lstStyle/>
          <a:p>
            <a:pPr marL="914400" indent="-347663">
              <a:spcBef>
                <a:spcPts val="0"/>
              </a:spcBef>
              <a:buFont typeface="+mj-lt"/>
              <a:buAutoNum type="arabicPeriod"/>
            </a:pPr>
            <a:r>
              <a:rPr lang="en-US" sz="3200" b="1" dirty="0">
                <a:solidFill>
                  <a:schemeClr val="accent2"/>
                </a:solidFill>
              </a:rPr>
              <a:t>Comfort: </a:t>
            </a:r>
            <a:r>
              <a:rPr lang="en-US" sz="3200" dirty="0"/>
              <a:t>Environment and activities build on interests and what is familiar</a:t>
            </a:r>
          </a:p>
          <a:p>
            <a:pPr marL="914400" indent="-347663">
              <a:spcBef>
                <a:spcPts val="0"/>
              </a:spcBef>
              <a:buFont typeface="+mj-lt"/>
              <a:buAutoNum type="arabicPeriod"/>
            </a:pPr>
            <a:r>
              <a:rPr lang="en-US" sz="3200" b="1" dirty="0">
                <a:solidFill>
                  <a:schemeClr val="accent2"/>
                </a:solidFill>
              </a:rPr>
              <a:t>Control: </a:t>
            </a:r>
            <a:r>
              <a:rPr lang="en-US" sz="3200" dirty="0"/>
              <a:t>Provides options for flexibility, self-guided learning, exploration, and creativity</a:t>
            </a:r>
          </a:p>
          <a:p>
            <a:pPr marL="914400" indent="-347663">
              <a:spcBef>
                <a:spcPts val="0"/>
              </a:spcBef>
              <a:buFont typeface="+mj-lt"/>
              <a:buAutoNum type="arabicPeriod"/>
            </a:pPr>
            <a:r>
              <a:rPr lang="en-US" sz="3200" b="1" dirty="0">
                <a:solidFill>
                  <a:schemeClr val="accent2"/>
                </a:solidFill>
              </a:rPr>
              <a:t>Confidence: </a:t>
            </a:r>
            <a:r>
              <a:rPr lang="en-US" sz="3200" dirty="0"/>
              <a:t>Provides opportunities to take risks safely and share</a:t>
            </a:r>
          </a:p>
        </p:txBody>
      </p:sp>
    </p:spTree>
    <p:extLst>
      <p:ext uri="{BB962C8B-B14F-4D97-AF65-F5344CB8AC3E}">
        <p14:creationId xmlns:p14="http://schemas.microsoft.com/office/powerpoint/2010/main" val="2220059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8F2A8454-279B-4982-A1C7-3D52EF0A6634}"/>
              </a:ext>
            </a:extLst>
          </p:cNvPr>
          <p:cNvSpPr txBox="1"/>
          <p:nvPr/>
        </p:nvSpPr>
        <p:spPr>
          <a:xfrm>
            <a:off x="7739015" y="2735758"/>
            <a:ext cx="4316507" cy="195540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566737" indent="0">
              <a:lnSpc>
                <a:spcPct val="110000"/>
              </a:lnSpc>
              <a:spcBef>
                <a:spcPts val="0"/>
              </a:spcBef>
              <a:buNone/>
            </a:pPr>
            <a:r>
              <a:rPr lang="en-US" sz="2800" dirty="0">
                <a:latin typeface="Lato" panose="020F0502020204030203" pitchFamily="34" charset="0"/>
                <a:ea typeface="Lato" panose="020F0502020204030203" pitchFamily="34" charset="0"/>
                <a:cs typeface="Lato" panose="020F0502020204030203" pitchFamily="34" charset="0"/>
              </a:rPr>
              <a:t>Multiple methods of</a:t>
            </a:r>
          </a:p>
          <a:p>
            <a:pPr marL="1023937" indent="-457200">
              <a:lnSpc>
                <a:spcPct val="110000"/>
              </a:lnSpc>
              <a:spcBef>
                <a:spcPts val="0"/>
              </a:spcBef>
              <a:buFont typeface="Arial" panose="020B0604020202020204" pitchFamily="34" charset="0"/>
              <a:buChar char="•"/>
            </a:pPr>
            <a:r>
              <a:rPr lang="en-US" sz="2800" dirty="0">
                <a:latin typeface="Lato" panose="020F0502020204030203" pitchFamily="34" charset="0"/>
                <a:ea typeface="Lato" panose="020F0502020204030203" pitchFamily="34" charset="0"/>
                <a:cs typeface="Lato" panose="020F0502020204030203" pitchFamily="34" charset="0"/>
              </a:rPr>
              <a:t>Representation</a:t>
            </a:r>
          </a:p>
          <a:p>
            <a:pPr marL="1023937" indent="-457200">
              <a:lnSpc>
                <a:spcPct val="110000"/>
              </a:lnSpc>
              <a:spcBef>
                <a:spcPts val="0"/>
              </a:spcBef>
              <a:buFont typeface="Arial" panose="020B0604020202020204" pitchFamily="34" charset="0"/>
              <a:buChar char="•"/>
            </a:pPr>
            <a:r>
              <a:rPr lang="en-US" sz="2800" dirty="0">
                <a:latin typeface="Lato" panose="020F0502020204030203" pitchFamily="34" charset="0"/>
                <a:ea typeface="Lato" panose="020F0502020204030203" pitchFamily="34" charset="0"/>
                <a:cs typeface="Lato" panose="020F0502020204030203" pitchFamily="34" charset="0"/>
              </a:rPr>
              <a:t>Action/Expression</a:t>
            </a:r>
          </a:p>
          <a:p>
            <a:pPr marL="1023937" indent="-457200">
              <a:lnSpc>
                <a:spcPct val="110000"/>
              </a:lnSpc>
              <a:spcBef>
                <a:spcPts val="0"/>
              </a:spcBef>
              <a:buFont typeface="Arial" panose="020B0604020202020204" pitchFamily="34" charset="0"/>
              <a:buChar char="•"/>
            </a:pPr>
            <a:r>
              <a:rPr lang="en-US" sz="2800" dirty="0">
                <a:latin typeface="Lato" panose="020F0502020204030203" pitchFamily="34" charset="0"/>
                <a:ea typeface="Lato" panose="020F0502020204030203" pitchFamily="34" charset="0"/>
                <a:cs typeface="Lato" panose="020F0502020204030203" pitchFamily="34" charset="0"/>
              </a:rPr>
              <a:t>Engagement</a:t>
            </a:r>
          </a:p>
        </p:txBody>
      </p:sp>
      <p:sp>
        <p:nvSpPr>
          <p:cNvPr id="12" name="TextBox 11">
            <a:extLst>
              <a:ext uri="{FF2B5EF4-FFF2-40B4-BE49-F238E27FC236}">
                <a16:creationId xmlns:a16="http://schemas.microsoft.com/office/drawing/2014/main" id="{AA9DAAFA-5323-47FD-997D-65060110306E}"/>
              </a:ext>
            </a:extLst>
          </p:cNvPr>
          <p:cNvSpPr txBox="1"/>
          <p:nvPr/>
        </p:nvSpPr>
        <p:spPr>
          <a:xfrm>
            <a:off x="136478" y="5380868"/>
            <a:ext cx="4180762" cy="1472263"/>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804863" indent="-457200">
              <a:lnSpc>
                <a:spcPct val="110000"/>
              </a:lnSpc>
              <a:spcBef>
                <a:spcPts val="0"/>
              </a:spcBef>
              <a:buFont typeface="Arial" panose="020B0604020202020204" pitchFamily="34" charset="0"/>
              <a:buChar char="•"/>
            </a:pPr>
            <a:r>
              <a:rPr lang="en-US" sz="2800" dirty="0">
                <a:latin typeface="Lato" panose="020F0502020204030203" pitchFamily="34" charset="0"/>
                <a:ea typeface="Lato" panose="020F0502020204030203" pitchFamily="34" charset="0"/>
                <a:cs typeface="Lato" panose="020F0502020204030203" pitchFamily="34" charset="0"/>
              </a:rPr>
              <a:t>Preparation</a:t>
            </a:r>
          </a:p>
          <a:p>
            <a:pPr marL="804863" indent="-457200">
              <a:lnSpc>
                <a:spcPct val="110000"/>
              </a:lnSpc>
              <a:spcBef>
                <a:spcPts val="0"/>
              </a:spcBef>
              <a:buFont typeface="Arial" panose="020B0604020202020204" pitchFamily="34" charset="0"/>
              <a:buChar char="•"/>
            </a:pPr>
            <a:r>
              <a:rPr lang="en-US" sz="2800" dirty="0">
                <a:latin typeface="Lato" panose="020F0502020204030203" pitchFamily="34" charset="0"/>
                <a:ea typeface="Lato" panose="020F0502020204030203" pitchFamily="34" charset="0"/>
                <a:cs typeface="Lato" panose="020F0502020204030203" pitchFamily="34" charset="0"/>
              </a:rPr>
              <a:t>Relevance</a:t>
            </a:r>
          </a:p>
          <a:p>
            <a:pPr marL="804863" indent="-457200">
              <a:lnSpc>
                <a:spcPct val="110000"/>
              </a:lnSpc>
              <a:spcBef>
                <a:spcPts val="0"/>
              </a:spcBef>
              <a:buFont typeface="Arial" panose="020B0604020202020204" pitchFamily="34" charset="0"/>
              <a:buChar char="•"/>
            </a:pPr>
            <a:r>
              <a:rPr lang="en-US" sz="2800" dirty="0">
                <a:latin typeface="Lato" panose="020F0502020204030203" pitchFamily="34" charset="0"/>
                <a:ea typeface="Lato" panose="020F0502020204030203" pitchFamily="34" charset="0"/>
                <a:cs typeface="Lato" panose="020F0502020204030203" pitchFamily="34" charset="0"/>
              </a:rPr>
              <a:t>Reflection</a:t>
            </a:r>
          </a:p>
        </p:txBody>
      </p:sp>
      <p:sp>
        <p:nvSpPr>
          <p:cNvPr id="11" name="TextBox 10">
            <a:extLst>
              <a:ext uri="{FF2B5EF4-FFF2-40B4-BE49-F238E27FC236}">
                <a16:creationId xmlns:a16="http://schemas.microsoft.com/office/drawing/2014/main" id="{EE8C6448-3EC3-4E3A-9887-D31235E28261}"/>
              </a:ext>
            </a:extLst>
          </p:cNvPr>
          <p:cNvSpPr txBox="1"/>
          <p:nvPr/>
        </p:nvSpPr>
        <p:spPr>
          <a:xfrm>
            <a:off x="136478" y="1936069"/>
            <a:ext cx="5468937" cy="2429383"/>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627063" indent="-457200">
              <a:lnSpc>
                <a:spcPct val="110000"/>
              </a:lnSpc>
              <a:spcBef>
                <a:spcPts val="0"/>
              </a:spcBef>
              <a:buFont typeface="Arial" panose="020B0604020202020204" pitchFamily="34" charset="0"/>
              <a:buChar char="•"/>
            </a:pPr>
            <a:r>
              <a:rPr lang="en-US" sz="2800" dirty="0">
                <a:latin typeface="Lato" panose="020F0502020204030203" pitchFamily="34" charset="0"/>
                <a:ea typeface="Lato" panose="020F0502020204030203" pitchFamily="34" charset="0"/>
                <a:cs typeface="Lato" panose="020F0502020204030203" pitchFamily="34" charset="0"/>
              </a:rPr>
              <a:t>Safety </a:t>
            </a:r>
          </a:p>
          <a:p>
            <a:pPr marL="627063" indent="-457200">
              <a:lnSpc>
                <a:spcPct val="110000"/>
              </a:lnSpc>
              <a:spcBef>
                <a:spcPts val="0"/>
              </a:spcBef>
              <a:buFont typeface="Arial" panose="020B0604020202020204" pitchFamily="34" charset="0"/>
              <a:buChar char="•"/>
            </a:pPr>
            <a:r>
              <a:rPr lang="en-US" sz="2800" dirty="0">
                <a:latin typeface="Lato" panose="020F0502020204030203" pitchFamily="34" charset="0"/>
                <a:ea typeface="Lato" panose="020F0502020204030203" pitchFamily="34" charset="0"/>
                <a:cs typeface="Lato" panose="020F0502020204030203" pitchFamily="34" charset="0"/>
              </a:rPr>
              <a:t>Trustworthiness</a:t>
            </a:r>
          </a:p>
          <a:p>
            <a:pPr marL="627063" indent="-457200">
              <a:lnSpc>
                <a:spcPct val="110000"/>
              </a:lnSpc>
              <a:spcBef>
                <a:spcPts val="0"/>
              </a:spcBef>
              <a:buFont typeface="Arial" panose="020B0604020202020204" pitchFamily="34" charset="0"/>
              <a:buChar char="•"/>
            </a:pPr>
            <a:r>
              <a:rPr lang="en-US" sz="2800" dirty="0">
                <a:latin typeface="Lato" panose="020F0502020204030203" pitchFamily="34" charset="0"/>
                <a:ea typeface="Lato" panose="020F0502020204030203" pitchFamily="34" charset="0"/>
                <a:cs typeface="Lato" panose="020F0502020204030203" pitchFamily="34" charset="0"/>
              </a:rPr>
              <a:t>Choice</a:t>
            </a:r>
          </a:p>
          <a:p>
            <a:pPr marL="627063" indent="-457200">
              <a:lnSpc>
                <a:spcPct val="110000"/>
              </a:lnSpc>
              <a:spcBef>
                <a:spcPts val="0"/>
              </a:spcBef>
              <a:buFont typeface="Arial" panose="020B0604020202020204" pitchFamily="34" charset="0"/>
              <a:buChar char="•"/>
            </a:pPr>
            <a:r>
              <a:rPr lang="en-US" sz="2800" dirty="0">
                <a:latin typeface="Lato" panose="020F0502020204030203" pitchFamily="34" charset="0"/>
                <a:ea typeface="Lato" panose="020F0502020204030203" pitchFamily="34" charset="0"/>
                <a:cs typeface="Lato" panose="020F0502020204030203" pitchFamily="34" charset="0"/>
              </a:rPr>
              <a:t>Collaboration</a:t>
            </a:r>
          </a:p>
          <a:p>
            <a:pPr marL="627063" indent="-457200">
              <a:lnSpc>
                <a:spcPct val="110000"/>
              </a:lnSpc>
              <a:spcBef>
                <a:spcPts val="0"/>
              </a:spcBef>
              <a:buFont typeface="Arial" panose="020B0604020202020204" pitchFamily="34" charset="0"/>
              <a:buChar char="•"/>
            </a:pPr>
            <a:r>
              <a:rPr lang="en-US" sz="2800" dirty="0">
                <a:latin typeface="Lato" panose="020F0502020204030203" pitchFamily="34" charset="0"/>
                <a:ea typeface="Lato" panose="020F0502020204030203" pitchFamily="34" charset="0"/>
                <a:cs typeface="Lato" panose="020F0502020204030203" pitchFamily="34" charset="0"/>
              </a:rPr>
              <a:t>Empowerment</a:t>
            </a:r>
          </a:p>
        </p:txBody>
      </p:sp>
      <p:sp>
        <p:nvSpPr>
          <p:cNvPr id="5" name="Title 4">
            <a:extLst>
              <a:ext uri="{FF2B5EF4-FFF2-40B4-BE49-F238E27FC236}">
                <a16:creationId xmlns:a16="http://schemas.microsoft.com/office/drawing/2014/main" id="{312D13DF-6529-407F-A914-6E7769D69B74}"/>
              </a:ext>
            </a:extLst>
          </p:cNvPr>
          <p:cNvSpPr>
            <a:spLocks noGrp="1"/>
          </p:cNvSpPr>
          <p:nvPr>
            <p:ph type="title"/>
          </p:nvPr>
        </p:nvSpPr>
        <p:spPr/>
        <p:txBody>
          <a:bodyPr>
            <a:noAutofit/>
          </a:bodyPr>
          <a:lstStyle/>
          <a:p>
            <a:r>
              <a:rPr lang="en-US" sz="4000" cap="none" dirty="0"/>
              <a:t>“Next Level” Inclusive STEM Learning</a:t>
            </a:r>
          </a:p>
        </p:txBody>
      </p:sp>
      <p:graphicFrame>
        <p:nvGraphicFramePr>
          <p:cNvPr id="3" name="Diagram 2" descr="pie chart showing the three elements of inclusive STEM: universal design for learning, adult learning principles, and trauma-informed setting">
            <a:extLst>
              <a:ext uri="{FF2B5EF4-FFF2-40B4-BE49-F238E27FC236}">
                <a16:creationId xmlns:a16="http://schemas.microsoft.com/office/drawing/2014/main" id="{074FD3BC-F63A-4E0D-B1A1-A14C0CD97CB3}"/>
              </a:ext>
            </a:extLst>
          </p:cNvPr>
          <p:cNvGraphicFramePr/>
          <p:nvPr/>
        </p:nvGraphicFramePr>
        <p:xfrm>
          <a:off x="1595272" y="1439333"/>
          <a:ext cx="8326650" cy="55756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50719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9AB53-A42E-4539-B936-1598028FC899}"/>
              </a:ext>
            </a:extLst>
          </p:cNvPr>
          <p:cNvSpPr>
            <a:spLocks noGrp="1"/>
          </p:cNvSpPr>
          <p:nvPr>
            <p:ph type="title"/>
          </p:nvPr>
        </p:nvSpPr>
        <p:spPr/>
        <p:txBody>
          <a:bodyPr/>
          <a:lstStyle/>
          <a:p>
            <a:r>
              <a:rPr lang="en-US" cap="none" dirty="0"/>
              <a:t>Preparation for learning</a:t>
            </a:r>
          </a:p>
        </p:txBody>
      </p:sp>
      <p:sp>
        <p:nvSpPr>
          <p:cNvPr id="3" name="Content Placeholder 2">
            <a:extLst>
              <a:ext uri="{FF2B5EF4-FFF2-40B4-BE49-F238E27FC236}">
                <a16:creationId xmlns:a16="http://schemas.microsoft.com/office/drawing/2014/main" id="{F4CE2F76-E2E1-4FF5-8422-272A433CBC35}"/>
              </a:ext>
            </a:extLst>
          </p:cNvPr>
          <p:cNvSpPr>
            <a:spLocks noGrp="1"/>
          </p:cNvSpPr>
          <p:nvPr>
            <p:ph idx="1"/>
          </p:nvPr>
        </p:nvSpPr>
        <p:spPr>
          <a:xfrm>
            <a:off x="109183" y="1828816"/>
            <a:ext cx="11914496" cy="4943636"/>
          </a:xfrm>
        </p:spPr>
        <p:txBody>
          <a:bodyPr>
            <a:noAutofit/>
          </a:bodyPr>
          <a:lstStyle/>
          <a:p>
            <a:pPr marL="514350" indent="-514350">
              <a:spcBef>
                <a:spcPts val="0"/>
              </a:spcBef>
              <a:spcAft>
                <a:spcPts val="0"/>
              </a:spcAft>
              <a:buFont typeface="+mj-lt"/>
              <a:buAutoNum type="arabicPeriod"/>
            </a:pPr>
            <a:r>
              <a:rPr lang="en-US" sz="3200" dirty="0"/>
              <a:t>Think about learning activity you provided or were part of.</a:t>
            </a:r>
          </a:p>
          <a:p>
            <a:pPr marL="514350" indent="-514350">
              <a:spcBef>
                <a:spcPts val="0"/>
              </a:spcBef>
              <a:spcAft>
                <a:spcPts val="0"/>
              </a:spcAft>
              <a:buFont typeface="+mj-lt"/>
              <a:buAutoNum type="arabicPeriod"/>
            </a:pPr>
            <a:r>
              <a:rPr lang="en-US" sz="3200" dirty="0"/>
              <a:t>Refresh your memory on the requirements of the learning activity. </a:t>
            </a:r>
          </a:p>
          <a:p>
            <a:pPr marL="1146175" lvl="1" indent="-341313">
              <a:spcBef>
                <a:spcPts val="0"/>
              </a:spcBef>
              <a:spcAft>
                <a:spcPts val="0"/>
              </a:spcAft>
              <a:buFont typeface="+mj-lt"/>
              <a:buAutoNum type="alphaLcParenR"/>
            </a:pPr>
            <a:r>
              <a:rPr lang="en-US" sz="3200" dirty="0"/>
              <a:t>What were the steps to the activity? </a:t>
            </a:r>
          </a:p>
          <a:p>
            <a:pPr marL="1146175" lvl="1" indent="-341313">
              <a:spcBef>
                <a:spcPts val="0"/>
              </a:spcBef>
              <a:spcAft>
                <a:spcPts val="0"/>
              </a:spcAft>
              <a:buFont typeface="+mj-lt"/>
              <a:buAutoNum type="alphaLcParenR"/>
            </a:pPr>
            <a:r>
              <a:rPr lang="en-US" sz="3200" dirty="0"/>
              <a:t>What resources were needed to complete the activity?</a:t>
            </a:r>
          </a:p>
          <a:p>
            <a:pPr marL="1146175" lvl="1" indent="-341313">
              <a:spcBef>
                <a:spcPts val="0"/>
              </a:spcBef>
              <a:spcAft>
                <a:spcPts val="0"/>
              </a:spcAft>
              <a:buFont typeface="+mj-lt"/>
              <a:buAutoNum type="alphaLcParenR"/>
            </a:pPr>
            <a:r>
              <a:rPr lang="en-US" sz="3200" dirty="0"/>
              <a:t>What were students expected to demonstrate, in regard to the content area as well as the social aspects of the activity?</a:t>
            </a:r>
          </a:p>
          <a:p>
            <a:pPr marL="1146175" lvl="1" indent="-341313">
              <a:spcBef>
                <a:spcPts val="0"/>
              </a:spcBef>
              <a:spcAft>
                <a:spcPts val="0"/>
              </a:spcAft>
              <a:buFont typeface="+mj-lt"/>
              <a:buAutoNum type="alphaLcParenR"/>
            </a:pPr>
            <a:r>
              <a:rPr lang="en-US" sz="3200" dirty="0"/>
              <a:t>How was feedback provided? Was it graded? What was the measurement of learning?</a:t>
            </a:r>
          </a:p>
        </p:txBody>
      </p:sp>
    </p:spTree>
    <p:extLst>
      <p:ext uri="{BB962C8B-B14F-4D97-AF65-F5344CB8AC3E}">
        <p14:creationId xmlns:p14="http://schemas.microsoft.com/office/powerpoint/2010/main" val="2457695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12D13DF-6529-407F-A914-6E7769D69B74}"/>
              </a:ext>
            </a:extLst>
          </p:cNvPr>
          <p:cNvSpPr>
            <a:spLocks noGrp="1"/>
          </p:cNvSpPr>
          <p:nvPr>
            <p:ph type="title"/>
          </p:nvPr>
        </p:nvSpPr>
        <p:spPr/>
        <p:txBody>
          <a:bodyPr>
            <a:noAutofit/>
          </a:bodyPr>
          <a:lstStyle/>
          <a:p>
            <a:r>
              <a:rPr lang="en-US" sz="4000" cap="none" dirty="0"/>
              <a:t>Universal Design for Learning</a:t>
            </a:r>
          </a:p>
        </p:txBody>
      </p:sp>
      <p:sp>
        <p:nvSpPr>
          <p:cNvPr id="6" name="Content Placeholder 5">
            <a:extLst>
              <a:ext uri="{FF2B5EF4-FFF2-40B4-BE49-F238E27FC236}">
                <a16:creationId xmlns:a16="http://schemas.microsoft.com/office/drawing/2014/main" id="{231CA7D3-072B-4ACA-89C0-32D0676D73CC}"/>
              </a:ext>
            </a:extLst>
          </p:cNvPr>
          <p:cNvSpPr>
            <a:spLocks noGrp="1"/>
          </p:cNvSpPr>
          <p:nvPr>
            <p:ph idx="1"/>
          </p:nvPr>
        </p:nvSpPr>
        <p:spPr>
          <a:xfrm>
            <a:off x="676727" y="2753702"/>
            <a:ext cx="11029615" cy="3678303"/>
          </a:xfrm>
        </p:spPr>
        <p:txBody>
          <a:bodyPr vert="horz" lIns="91440" tIns="45720" rIns="91440" bIns="45720" rtlCol="0" anchor="t">
            <a:noAutofit/>
          </a:bodyPr>
          <a:lstStyle/>
          <a:p>
            <a:pPr marL="0" indent="0">
              <a:buNone/>
            </a:pPr>
            <a:r>
              <a:rPr lang="en-US" sz="3200" dirty="0"/>
              <a:t>Multiple methods of:</a:t>
            </a:r>
          </a:p>
          <a:p>
            <a:r>
              <a:rPr lang="en-US" sz="3200" dirty="0"/>
              <a:t>Representation: Information shared in varied ways</a:t>
            </a:r>
          </a:p>
          <a:p>
            <a:r>
              <a:rPr lang="en-US" sz="3200" dirty="0"/>
              <a:t>Action &amp; Expression: Options for demonstrating learning</a:t>
            </a:r>
          </a:p>
          <a:p>
            <a:r>
              <a:rPr lang="en-US" sz="3200" dirty="0"/>
              <a:t>Engagement: Options for interacting with new information and learning new skills</a:t>
            </a:r>
          </a:p>
          <a:p>
            <a:endParaRPr lang="en-US" sz="3200" dirty="0"/>
          </a:p>
        </p:txBody>
      </p:sp>
      <p:sp>
        <p:nvSpPr>
          <p:cNvPr id="7" name="Text Placeholder 6">
            <a:extLst>
              <a:ext uri="{FF2B5EF4-FFF2-40B4-BE49-F238E27FC236}">
                <a16:creationId xmlns:a16="http://schemas.microsoft.com/office/drawing/2014/main" id="{6F26B035-8F9A-4893-874D-E6D18136454A}"/>
              </a:ext>
            </a:extLst>
          </p:cNvPr>
          <p:cNvSpPr>
            <a:spLocks noGrp="1"/>
          </p:cNvSpPr>
          <p:nvPr>
            <p:ph type="body" idx="4294967295"/>
          </p:nvPr>
        </p:nvSpPr>
        <p:spPr>
          <a:xfrm>
            <a:off x="712009" y="2108816"/>
            <a:ext cx="5087938" cy="536575"/>
          </a:xfrm>
        </p:spPr>
        <p:txBody>
          <a:bodyPr vert="horz" lIns="91440" tIns="45720" rIns="91440" bIns="45720" rtlCol="0" anchor="b">
            <a:noAutofit/>
          </a:bodyPr>
          <a:lstStyle/>
          <a:p>
            <a:pPr marL="0" indent="0">
              <a:buNone/>
            </a:pPr>
            <a:r>
              <a:rPr lang="en-US" sz="4400" b="1" dirty="0"/>
              <a:t>Principles</a:t>
            </a:r>
          </a:p>
        </p:txBody>
      </p:sp>
    </p:spTree>
    <p:extLst>
      <p:ext uri="{BB962C8B-B14F-4D97-AF65-F5344CB8AC3E}">
        <p14:creationId xmlns:p14="http://schemas.microsoft.com/office/powerpoint/2010/main" val="384189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12D13DF-6529-407F-A914-6E7769D69B74}"/>
              </a:ext>
            </a:extLst>
          </p:cNvPr>
          <p:cNvSpPr>
            <a:spLocks noGrp="1"/>
          </p:cNvSpPr>
          <p:nvPr>
            <p:ph type="title"/>
          </p:nvPr>
        </p:nvSpPr>
        <p:spPr/>
        <p:txBody>
          <a:bodyPr>
            <a:noAutofit/>
          </a:bodyPr>
          <a:lstStyle/>
          <a:p>
            <a:r>
              <a:rPr lang="en-US" sz="4000" cap="none" dirty="0"/>
              <a:t>Trauma-informed Setting</a:t>
            </a:r>
          </a:p>
        </p:txBody>
      </p:sp>
      <p:sp>
        <p:nvSpPr>
          <p:cNvPr id="6" name="Content Placeholder 5">
            <a:extLst>
              <a:ext uri="{FF2B5EF4-FFF2-40B4-BE49-F238E27FC236}">
                <a16:creationId xmlns:a16="http://schemas.microsoft.com/office/drawing/2014/main" id="{231CA7D3-072B-4ACA-89C0-32D0676D73CC}"/>
              </a:ext>
            </a:extLst>
          </p:cNvPr>
          <p:cNvSpPr>
            <a:spLocks noGrp="1"/>
          </p:cNvSpPr>
          <p:nvPr>
            <p:ph idx="1"/>
          </p:nvPr>
        </p:nvSpPr>
        <p:spPr>
          <a:xfrm>
            <a:off x="725655" y="2541308"/>
            <a:ext cx="11029615" cy="3678303"/>
          </a:xfrm>
        </p:spPr>
        <p:txBody>
          <a:bodyPr vert="horz" lIns="91440" tIns="45720" rIns="91440" bIns="45720" rtlCol="0" anchor="t">
            <a:noAutofit/>
          </a:bodyPr>
          <a:lstStyle/>
          <a:p>
            <a:pPr marL="404813" indent="-231775">
              <a:lnSpc>
                <a:spcPct val="110000"/>
              </a:lnSpc>
              <a:spcBef>
                <a:spcPts val="0"/>
              </a:spcBef>
              <a:buClr>
                <a:schemeClr val="tx2"/>
              </a:buClr>
            </a:pPr>
            <a:r>
              <a:rPr lang="en-US" sz="3200" dirty="0"/>
              <a:t>Safety: Risk taking is an acceptable form of STEM learning</a:t>
            </a:r>
          </a:p>
          <a:p>
            <a:pPr marL="404813" indent="-231775">
              <a:lnSpc>
                <a:spcPct val="110000"/>
              </a:lnSpc>
              <a:spcBef>
                <a:spcPts val="0"/>
              </a:spcBef>
              <a:buClr>
                <a:schemeClr val="tx2"/>
              </a:buClr>
            </a:pPr>
            <a:r>
              <a:rPr lang="en-US" sz="3200" dirty="0"/>
              <a:t>Trustworthiness: Dependable follow-through</a:t>
            </a:r>
          </a:p>
          <a:p>
            <a:pPr marL="404813" indent="-231775">
              <a:lnSpc>
                <a:spcPct val="110000"/>
              </a:lnSpc>
              <a:spcBef>
                <a:spcPts val="0"/>
              </a:spcBef>
              <a:buClr>
                <a:schemeClr val="tx2"/>
              </a:buClr>
            </a:pPr>
            <a:r>
              <a:rPr lang="en-US" sz="3200" dirty="0"/>
              <a:t>Choice: Options for engagement</a:t>
            </a:r>
          </a:p>
          <a:p>
            <a:pPr marL="404813" indent="-231775">
              <a:lnSpc>
                <a:spcPct val="110000"/>
              </a:lnSpc>
              <a:spcBef>
                <a:spcPts val="0"/>
              </a:spcBef>
              <a:buClr>
                <a:schemeClr val="tx2"/>
              </a:buClr>
            </a:pPr>
            <a:r>
              <a:rPr lang="en-US" sz="3200" dirty="0"/>
              <a:t>Collaboration: Learning from each other, working toward a common goal</a:t>
            </a:r>
          </a:p>
          <a:p>
            <a:pPr marL="404813" indent="-231775">
              <a:lnSpc>
                <a:spcPct val="110000"/>
              </a:lnSpc>
              <a:spcBef>
                <a:spcPts val="0"/>
              </a:spcBef>
              <a:buClr>
                <a:schemeClr val="tx2"/>
              </a:buClr>
            </a:pPr>
            <a:r>
              <a:rPr lang="en-US" sz="3200" dirty="0"/>
              <a:t>Empowerment: Strengths-based approach, providing opportunity for leadership</a:t>
            </a:r>
          </a:p>
        </p:txBody>
      </p:sp>
      <p:sp>
        <p:nvSpPr>
          <p:cNvPr id="7" name="Text Placeholder 6">
            <a:extLst>
              <a:ext uri="{FF2B5EF4-FFF2-40B4-BE49-F238E27FC236}">
                <a16:creationId xmlns:a16="http://schemas.microsoft.com/office/drawing/2014/main" id="{6F26B035-8F9A-4893-874D-E6D18136454A}"/>
              </a:ext>
            </a:extLst>
          </p:cNvPr>
          <p:cNvSpPr>
            <a:spLocks noGrp="1"/>
          </p:cNvSpPr>
          <p:nvPr>
            <p:ph type="body" idx="4294967295"/>
          </p:nvPr>
        </p:nvSpPr>
        <p:spPr>
          <a:xfrm>
            <a:off x="725655" y="1942554"/>
            <a:ext cx="5086350" cy="534987"/>
          </a:xfrm>
        </p:spPr>
        <p:txBody>
          <a:bodyPr vert="horz" lIns="91440" tIns="45720" rIns="91440" bIns="45720" rtlCol="0" anchor="b">
            <a:noAutofit/>
          </a:bodyPr>
          <a:lstStyle/>
          <a:p>
            <a:pPr marL="0" indent="0">
              <a:buNone/>
            </a:pPr>
            <a:r>
              <a:rPr lang="en-US" sz="4400" b="1" dirty="0">
                <a:solidFill>
                  <a:schemeClr val="tx1">
                    <a:lumMod val="50000"/>
                    <a:lumOff val="50000"/>
                  </a:schemeClr>
                </a:solidFill>
              </a:rPr>
              <a:t>Principles</a:t>
            </a:r>
          </a:p>
        </p:txBody>
      </p:sp>
    </p:spTree>
    <p:extLst>
      <p:ext uri="{BB962C8B-B14F-4D97-AF65-F5344CB8AC3E}">
        <p14:creationId xmlns:p14="http://schemas.microsoft.com/office/powerpoint/2010/main" val="15542497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12D13DF-6529-407F-A914-6E7769D69B74}"/>
              </a:ext>
            </a:extLst>
          </p:cNvPr>
          <p:cNvSpPr>
            <a:spLocks noGrp="1"/>
          </p:cNvSpPr>
          <p:nvPr>
            <p:ph type="title"/>
          </p:nvPr>
        </p:nvSpPr>
        <p:spPr/>
        <p:txBody>
          <a:bodyPr>
            <a:noAutofit/>
          </a:bodyPr>
          <a:lstStyle/>
          <a:p>
            <a:r>
              <a:rPr lang="en-US" sz="4000" cap="none" dirty="0"/>
              <a:t>Adult Learning Principles</a:t>
            </a:r>
          </a:p>
        </p:txBody>
      </p:sp>
      <p:sp>
        <p:nvSpPr>
          <p:cNvPr id="6" name="Content Placeholder 5">
            <a:extLst>
              <a:ext uri="{FF2B5EF4-FFF2-40B4-BE49-F238E27FC236}">
                <a16:creationId xmlns:a16="http://schemas.microsoft.com/office/drawing/2014/main" id="{231CA7D3-072B-4ACA-89C0-32D0676D73CC}"/>
              </a:ext>
            </a:extLst>
          </p:cNvPr>
          <p:cNvSpPr>
            <a:spLocks noGrp="1"/>
          </p:cNvSpPr>
          <p:nvPr>
            <p:ph idx="1"/>
          </p:nvPr>
        </p:nvSpPr>
        <p:spPr>
          <a:xfrm>
            <a:off x="581192" y="3138985"/>
            <a:ext cx="11029615" cy="2719814"/>
          </a:xfrm>
        </p:spPr>
        <p:txBody>
          <a:bodyPr vert="horz" lIns="91440" tIns="45720" rIns="91440" bIns="45720" rtlCol="0" anchor="t">
            <a:normAutofit/>
          </a:bodyPr>
          <a:lstStyle/>
          <a:p>
            <a:pPr marL="404813" indent="-231775">
              <a:lnSpc>
                <a:spcPct val="110000"/>
              </a:lnSpc>
              <a:spcBef>
                <a:spcPts val="0"/>
              </a:spcBef>
              <a:buClr>
                <a:schemeClr val="accent3"/>
              </a:buClr>
            </a:pPr>
            <a:r>
              <a:rPr lang="en-US" sz="3600" dirty="0"/>
              <a:t>Preparation: Plan, introduce, &amp; illustrate</a:t>
            </a:r>
          </a:p>
          <a:p>
            <a:pPr marL="404813" indent="-231775">
              <a:lnSpc>
                <a:spcPct val="110000"/>
              </a:lnSpc>
              <a:spcBef>
                <a:spcPts val="0"/>
              </a:spcBef>
              <a:buClr>
                <a:schemeClr val="accent3"/>
              </a:buClr>
            </a:pPr>
            <a:r>
              <a:rPr lang="en-US" sz="3600" dirty="0"/>
              <a:t>Relevance: Application and practice</a:t>
            </a:r>
          </a:p>
          <a:p>
            <a:pPr marL="404813" indent="-231775">
              <a:lnSpc>
                <a:spcPct val="110000"/>
              </a:lnSpc>
              <a:spcBef>
                <a:spcPts val="0"/>
              </a:spcBef>
              <a:buClr>
                <a:schemeClr val="accent3"/>
              </a:buClr>
              <a:tabLst>
                <a:tab pos="682625" algn="l"/>
              </a:tabLst>
            </a:pPr>
            <a:r>
              <a:rPr lang="en-US" sz="3600" dirty="0"/>
              <a:t>Reflection: Self-assessment &amp; goal setting</a:t>
            </a:r>
          </a:p>
          <a:p>
            <a:endParaRPr lang="en-US" sz="3600" dirty="0"/>
          </a:p>
        </p:txBody>
      </p:sp>
      <p:sp>
        <p:nvSpPr>
          <p:cNvPr id="7" name="Text Placeholder 6">
            <a:extLst>
              <a:ext uri="{FF2B5EF4-FFF2-40B4-BE49-F238E27FC236}">
                <a16:creationId xmlns:a16="http://schemas.microsoft.com/office/drawing/2014/main" id="{6F26B035-8F9A-4893-874D-E6D18136454A}"/>
              </a:ext>
            </a:extLst>
          </p:cNvPr>
          <p:cNvSpPr>
            <a:spLocks noGrp="1"/>
          </p:cNvSpPr>
          <p:nvPr>
            <p:ph type="body" idx="4294967295"/>
          </p:nvPr>
        </p:nvSpPr>
        <p:spPr>
          <a:xfrm>
            <a:off x="696036" y="2360257"/>
            <a:ext cx="5086350" cy="536575"/>
          </a:xfrm>
        </p:spPr>
        <p:txBody>
          <a:bodyPr vert="horz" lIns="91440" tIns="45720" rIns="91440" bIns="45720" rtlCol="0" anchor="b">
            <a:noAutofit/>
          </a:bodyPr>
          <a:lstStyle/>
          <a:p>
            <a:pPr marL="0" indent="0">
              <a:buNone/>
            </a:pPr>
            <a:r>
              <a:rPr lang="en-US" sz="4400" b="1" dirty="0">
                <a:solidFill>
                  <a:schemeClr val="accent3"/>
                </a:solidFill>
              </a:rPr>
              <a:t>Principles</a:t>
            </a:r>
          </a:p>
        </p:txBody>
      </p:sp>
    </p:spTree>
    <p:extLst>
      <p:ext uri="{BB962C8B-B14F-4D97-AF65-F5344CB8AC3E}">
        <p14:creationId xmlns:p14="http://schemas.microsoft.com/office/powerpoint/2010/main" val="3631712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8F2A8454-279B-4982-A1C7-3D52EF0A6634}"/>
              </a:ext>
            </a:extLst>
          </p:cNvPr>
          <p:cNvSpPr txBox="1"/>
          <p:nvPr/>
        </p:nvSpPr>
        <p:spPr>
          <a:xfrm>
            <a:off x="7739015" y="2735758"/>
            <a:ext cx="4316507" cy="195540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566737" indent="0">
              <a:lnSpc>
                <a:spcPct val="110000"/>
              </a:lnSpc>
              <a:spcBef>
                <a:spcPts val="0"/>
              </a:spcBef>
              <a:buNone/>
            </a:pPr>
            <a:r>
              <a:rPr lang="en-US" sz="2800" dirty="0">
                <a:latin typeface="Lato" panose="020F0502020204030203" pitchFamily="34" charset="0"/>
                <a:ea typeface="Lato" panose="020F0502020204030203" pitchFamily="34" charset="0"/>
                <a:cs typeface="Lato" panose="020F0502020204030203" pitchFamily="34" charset="0"/>
              </a:rPr>
              <a:t>Multiple methods of</a:t>
            </a:r>
          </a:p>
          <a:p>
            <a:pPr marL="1023937" indent="-457200">
              <a:lnSpc>
                <a:spcPct val="110000"/>
              </a:lnSpc>
              <a:spcBef>
                <a:spcPts val="0"/>
              </a:spcBef>
              <a:buFont typeface="Arial" panose="020B0604020202020204" pitchFamily="34" charset="0"/>
              <a:buChar char="•"/>
            </a:pPr>
            <a:r>
              <a:rPr lang="en-US" sz="2800" dirty="0">
                <a:latin typeface="Lato" panose="020F0502020204030203" pitchFamily="34" charset="0"/>
                <a:ea typeface="Lato" panose="020F0502020204030203" pitchFamily="34" charset="0"/>
                <a:cs typeface="Lato" panose="020F0502020204030203" pitchFamily="34" charset="0"/>
              </a:rPr>
              <a:t>Representation</a:t>
            </a:r>
          </a:p>
          <a:p>
            <a:pPr marL="1023937" indent="-457200">
              <a:lnSpc>
                <a:spcPct val="110000"/>
              </a:lnSpc>
              <a:spcBef>
                <a:spcPts val="0"/>
              </a:spcBef>
              <a:buFont typeface="Arial" panose="020B0604020202020204" pitchFamily="34" charset="0"/>
              <a:buChar char="•"/>
            </a:pPr>
            <a:r>
              <a:rPr lang="en-US" sz="2800" dirty="0">
                <a:latin typeface="Lato" panose="020F0502020204030203" pitchFamily="34" charset="0"/>
                <a:ea typeface="Lato" panose="020F0502020204030203" pitchFamily="34" charset="0"/>
                <a:cs typeface="Lato" panose="020F0502020204030203" pitchFamily="34" charset="0"/>
              </a:rPr>
              <a:t>Action/Expression</a:t>
            </a:r>
          </a:p>
          <a:p>
            <a:pPr marL="1023937" indent="-457200">
              <a:lnSpc>
                <a:spcPct val="110000"/>
              </a:lnSpc>
              <a:spcBef>
                <a:spcPts val="0"/>
              </a:spcBef>
              <a:buFont typeface="Arial" panose="020B0604020202020204" pitchFamily="34" charset="0"/>
              <a:buChar char="•"/>
            </a:pPr>
            <a:r>
              <a:rPr lang="en-US" sz="2800" dirty="0">
                <a:latin typeface="Lato" panose="020F0502020204030203" pitchFamily="34" charset="0"/>
                <a:ea typeface="Lato" panose="020F0502020204030203" pitchFamily="34" charset="0"/>
                <a:cs typeface="Lato" panose="020F0502020204030203" pitchFamily="34" charset="0"/>
              </a:rPr>
              <a:t>Engagement</a:t>
            </a:r>
          </a:p>
        </p:txBody>
      </p:sp>
      <p:sp>
        <p:nvSpPr>
          <p:cNvPr id="12" name="TextBox 11">
            <a:extLst>
              <a:ext uri="{FF2B5EF4-FFF2-40B4-BE49-F238E27FC236}">
                <a16:creationId xmlns:a16="http://schemas.microsoft.com/office/drawing/2014/main" id="{AA9DAAFA-5323-47FD-997D-65060110306E}"/>
              </a:ext>
            </a:extLst>
          </p:cNvPr>
          <p:cNvSpPr txBox="1"/>
          <p:nvPr/>
        </p:nvSpPr>
        <p:spPr>
          <a:xfrm>
            <a:off x="136478" y="5380868"/>
            <a:ext cx="4180762" cy="1472263"/>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marL="804863" indent="-457200">
              <a:lnSpc>
                <a:spcPct val="110000"/>
              </a:lnSpc>
              <a:spcBef>
                <a:spcPts val="0"/>
              </a:spcBef>
              <a:buFont typeface="Arial" panose="020B0604020202020204" pitchFamily="34" charset="0"/>
              <a:buChar char="•"/>
            </a:pPr>
            <a:r>
              <a:rPr lang="en-US" sz="2800" dirty="0">
                <a:latin typeface="Lato" panose="020F0502020204030203" pitchFamily="34" charset="0"/>
                <a:ea typeface="Lato" panose="020F0502020204030203" pitchFamily="34" charset="0"/>
                <a:cs typeface="Lato" panose="020F0502020204030203" pitchFamily="34" charset="0"/>
              </a:rPr>
              <a:t>Preparation</a:t>
            </a:r>
          </a:p>
          <a:p>
            <a:pPr marL="804863" indent="-457200">
              <a:lnSpc>
                <a:spcPct val="110000"/>
              </a:lnSpc>
              <a:spcBef>
                <a:spcPts val="0"/>
              </a:spcBef>
              <a:buFont typeface="Arial" panose="020B0604020202020204" pitchFamily="34" charset="0"/>
              <a:buChar char="•"/>
            </a:pPr>
            <a:r>
              <a:rPr lang="en-US" sz="2800" dirty="0">
                <a:latin typeface="Lato" panose="020F0502020204030203" pitchFamily="34" charset="0"/>
                <a:ea typeface="Lato" panose="020F0502020204030203" pitchFamily="34" charset="0"/>
                <a:cs typeface="Lato" panose="020F0502020204030203" pitchFamily="34" charset="0"/>
              </a:rPr>
              <a:t>Relevance</a:t>
            </a:r>
          </a:p>
          <a:p>
            <a:pPr marL="804863" indent="-457200">
              <a:lnSpc>
                <a:spcPct val="110000"/>
              </a:lnSpc>
              <a:spcBef>
                <a:spcPts val="0"/>
              </a:spcBef>
              <a:buFont typeface="Arial" panose="020B0604020202020204" pitchFamily="34" charset="0"/>
              <a:buChar char="•"/>
            </a:pPr>
            <a:r>
              <a:rPr lang="en-US" sz="2800" dirty="0">
                <a:latin typeface="Lato" panose="020F0502020204030203" pitchFamily="34" charset="0"/>
                <a:ea typeface="Lato" panose="020F0502020204030203" pitchFamily="34" charset="0"/>
                <a:cs typeface="Lato" panose="020F0502020204030203" pitchFamily="34" charset="0"/>
              </a:rPr>
              <a:t>Reflection</a:t>
            </a:r>
          </a:p>
        </p:txBody>
      </p:sp>
      <p:sp>
        <p:nvSpPr>
          <p:cNvPr id="11" name="TextBox 10">
            <a:extLst>
              <a:ext uri="{FF2B5EF4-FFF2-40B4-BE49-F238E27FC236}">
                <a16:creationId xmlns:a16="http://schemas.microsoft.com/office/drawing/2014/main" id="{EE8C6448-3EC3-4E3A-9887-D31235E28261}"/>
              </a:ext>
            </a:extLst>
          </p:cNvPr>
          <p:cNvSpPr txBox="1"/>
          <p:nvPr/>
        </p:nvSpPr>
        <p:spPr>
          <a:xfrm>
            <a:off x="136478" y="1936069"/>
            <a:ext cx="5468937" cy="2429383"/>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marL="627063" indent="-457200">
              <a:lnSpc>
                <a:spcPct val="110000"/>
              </a:lnSpc>
              <a:spcBef>
                <a:spcPts val="0"/>
              </a:spcBef>
              <a:buFont typeface="Arial" panose="020B0604020202020204" pitchFamily="34" charset="0"/>
              <a:buChar char="•"/>
            </a:pPr>
            <a:r>
              <a:rPr lang="en-US" sz="2800" dirty="0">
                <a:latin typeface="Lato" panose="020F0502020204030203" pitchFamily="34" charset="0"/>
                <a:ea typeface="Lato" panose="020F0502020204030203" pitchFamily="34" charset="0"/>
                <a:cs typeface="Lato" panose="020F0502020204030203" pitchFamily="34" charset="0"/>
              </a:rPr>
              <a:t>Safety </a:t>
            </a:r>
          </a:p>
          <a:p>
            <a:pPr marL="627063" indent="-457200">
              <a:lnSpc>
                <a:spcPct val="110000"/>
              </a:lnSpc>
              <a:spcBef>
                <a:spcPts val="0"/>
              </a:spcBef>
              <a:buFont typeface="Arial" panose="020B0604020202020204" pitchFamily="34" charset="0"/>
              <a:buChar char="•"/>
            </a:pPr>
            <a:r>
              <a:rPr lang="en-US" sz="2800" dirty="0">
                <a:latin typeface="Lato" panose="020F0502020204030203" pitchFamily="34" charset="0"/>
                <a:ea typeface="Lato" panose="020F0502020204030203" pitchFamily="34" charset="0"/>
                <a:cs typeface="Lato" panose="020F0502020204030203" pitchFamily="34" charset="0"/>
              </a:rPr>
              <a:t>Trustworthiness</a:t>
            </a:r>
          </a:p>
          <a:p>
            <a:pPr marL="627063" indent="-457200">
              <a:lnSpc>
                <a:spcPct val="110000"/>
              </a:lnSpc>
              <a:spcBef>
                <a:spcPts val="0"/>
              </a:spcBef>
              <a:buFont typeface="Arial" panose="020B0604020202020204" pitchFamily="34" charset="0"/>
              <a:buChar char="•"/>
            </a:pPr>
            <a:r>
              <a:rPr lang="en-US" sz="2800" dirty="0">
                <a:latin typeface="Lato" panose="020F0502020204030203" pitchFamily="34" charset="0"/>
                <a:ea typeface="Lato" panose="020F0502020204030203" pitchFamily="34" charset="0"/>
                <a:cs typeface="Lato" panose="020F0502020204030203" pitchFamily="34" charset="0"/>
              </a:rPr>
              <a:t>Choice</a:t>
            </a:r>
          </a:p>
          <a:p>
            <a:pPr marL="627063" indent="-457200">
              <a:lnSpc>
                <a:spcPct val="110000"/>
              </a:lnSpc>
              <a:spcBef>
                <a:spcPts val="0"/>
              </a:spcBef>
              <a:buFont typeface="Arial" panose="020B0604020202020204" pitchFamily="34" charset="0"/>
              <a:buChar char="•"/>
            </a:pPr>
            <a:r>
              <a:rPr lang="en-US" sz="2800" dirty="0">
                <a:latin typeface="Lato" panose="020F0502020204030203" pitchFamily="34" charset="0"/>
                <a:ea typeface="Lato" panose="020F0502020204030203" pitchFamily="34" charset="0"/>
                <a:cs typeface="Lato" panose="020F0502020204030203" pitchFamily="34" charset="0"/>
              </a:rPr>
              <a:t>Collaboration</a:t>
            </a:r>
          </a:p>
          <a:p>
            <a:pPr marL="627063" indent="-457200">
              <a:lnSpc>
                <a:spcPct val="110000"/>
              </a:lnSpc>
              <a:spcBef>
                <a:spcPts val="0"/>
              </a:spcBef>
              <a:buFont typeface="Arial" panose="020B0604020202020204" pitchFamily="34" charset="0"/>
              <a:buChar char="•"/>
            </a:pPr>
            <a:r>
              <a:rPr lang="en-US" sz="2800" dirty="0">
                <a:latin typeface="Lato" panose="020F0502020204030203" pitchFamily="34" charset="0"/>
                <a:ea typeface="Lato" panose="020F0502020204030203" pitchFamily="34" charset="0"/>
                <a:cs typeface="Lato" panose="020F0502020204030203" pitchFamily="34" charset="0"/>
              </a:rPr>
              <a:t>Empowerment</a:t>
            </a:r>
          </a:p>
        </p:txBody>
      </p:sp>
      <p:sp>
        <p:nvSpPr>
          <p:cNvPr id="5" name="Title 4">
            <a:extLst>
              <a:ext uri="{FF2B5EF4-FFF2-40B4-BE49-F238E27FC236}">
                <a16:creationId xmlns:a16="http://schemas.microsoft.com/office/drawing/2014/main" id="{312D13DF-6529-407F-A914-6E7769D69B74}"/>
              </a:ext>
            </a:extLst>
          </p:cNvPr>
          <p:cNvSpPr>
            <a:spLocks noGrp="1"/>
          </p:cNvSpPr>
          <p:nvPr>
            <p:ph type="title"/>
          </p:nvPr>
        </p:nvSpPr>
        <p:spPr/>
        <p:txBody>
          <a:bodyPr>
            <a:noAutofit/>
          </a:bodyPr>
          <a:lstStyle/>
          <a:p>
            <a:r>
              <a:rPr lang="en-US" sz="4000" cap="none" dirty="0"/>
              <a:t>“Next Level” Inclusive STEM Learning</a:t>
            </a:r>
          </a:p>
        </p:txBody>
      </p:sp>
      <p:graphicFrame>
        <p:nvGraphicFramePr>
          <p:cNvPr id="3" name="Diagram 2" descr="pie chart showing the three elements of inclusive STEM: universal design for learning, adult learning principles, and trauma-informed setting">
            <a:extLst>
              <a:ext uri="{FF2B5EF4-FFF2-40B4-BE49-F238E27FC236}">
                <a16:creationId xmlns:a16="http://schemas.microsoft.com/office/drawing/2014/main" id="{074FD3BC-F63A-4E0D-B1A1-A14C0CD97CB3}"/>
              </a:ext>
            </a:extLst>
          </p:cNvPr>
          <p:cNvGraphicFramePr/>
          <p:nvPr/>
        </p:nvGraphicFramePr>
        <p:xfrm>
          <a:off x="1595272" y="1439333"/>
          <a:ext cx="8326650" cy="55756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9697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12D13DF-6529-407F-A914-6E7769D69B74}"/>
              </a:ext>
            </a:extLst>
          </p:cNvPr>
          <p:cNvSpPr>
            <a:spLocks noGrp="1"/>
          </p:cNvSpPr>
          <p:nvPr>
            <p:ph type="title"/>
          </p:nvPr>
        </p:nvSpPr>
        <p:spPr>
          <a:xfrm>
            <a:off x="581192" y="702156"/>
            <a:ext cx="11278712" cy="1013800"/>
          </a:xfrm>
        </p:spPr>
        <p:txBody>
          <a:bodyPr>
            <a:noAutofit/>
          </a:bodyPr>
          <a:lstStyle/>
          <a:p>
            <a:r>
              <a:rPr lang="en-US" sz="4000" cap="none" dirty="0"/>
              <a:t>“Next Level” Inclusive STEM Learning Mnemonic</a:t>
            </a:r>
          </a:p>
        </p:txBody>
      </p:sp>
      <p:sp>
        <p:nvSpPr>
          <p:cNvPr id="6" name="Content Placeholder 5">
            <a:extLst>
              <a:ext uri="{FF2B5EF4-FFF2-40B4-BE49-F238E27FC236}">
                <a16:creationId xmlns:a16="http://schemas.microsoft.com/office/drawing/2014/main" id="{231CA7D3-072B-4ACA-89C0-32D0676D73CC}"/>
              </a:ext>
            </a:extLst>
          </p:cNvPr>
          <p:cNvSpPr>
            <a:spLocks noGrp="1"/>
          </p:cNvSpPr>
          <p:nvPr>
            <p:ph idx="1"/>
          </p:nvPr>
        </p:nvSpPr>
        <p:spPr>
          <a:xfrm>
            <a:off x="581192" y="2180496"/>
            <a:ext cx="11029615" cy="4208729"/>
          </a:xfrm>
        </p:spPr>
        <p:txBody>
          <a:bodyPr>
            <a:normAutofit/>
          </a:bodyPr>
          <a:lstStyle/>
          <a:p>
            <a:pPr marL="914400" indent="-347663">
              <a:spcBef>
                <a:spcPts val="0"/>
              </a:spcBef>
              <a:buFont typeface="+mj-lt"/>
              <a:buAutoNum type="arabicPeriod"/>
            </a:pPr>
            <a:r>
              <a:rPr lang="en-US" sz="3200" b="1" dirty="0">
                <a:solidFill>
                  <a:schemeClr val="accent2"/>
                </a:solidFill>
              </a:rPr>
              <a:t>Comfort: </a:t>
            </a:r>
            <a:r>
              <a:rPr lang="en-US" sz="3200" dirty="0"/>
              <a:t>Environment and activities build on interests and what is familiar</a:t>
            </a:r>
          </a:p>
          <a:p>
            <a:pPr marL="914400" indent="-347663">
              <a:spcBef>
                <a:spcPts val="0"/>
              </a:spcBef>
              <a:buFont typeface="+mj-lt"/>
              <a:buAutoNum type="arabicPeriod"/>
            </a:pPr>
            <a:r>
              <a:rPr lang="en-US" sz="3200" b="1" dirty="0">
                <a:solidFill>
                  <a:schemeClr val="accent2"/>
                </a:solidFill>
              </a:rPr>
              <a:t>Control: </a:t>
            </a:r>
            <a:r>
              <a:rPr lang="en-US" sz="3200" dirty="0"/>
              <a:t>Provides options for flexibility, self-guided learning, exploration, and creativity</a:t>
            </a:r>
          </a:p>
          <a:p>
            <a:pPr marL="914400" indent="-347663">
              <a:spcBef>
                <a:spcPts val="0"/>
              </a:spcBef>
              <a:buFont typeface="+mj-lt"/>
              <a:buAutoNum type="arabicPeriod"/>
            </a:pPr>
            <a:r>
              <a:rPr lang="en-US" sz="3200" b="1" dirty="0">
                <a:solidFill>
                  <a:schemeClr val="accent2"/>
                </a:solidFill>
              </a:rPr>
              <a:t>Confidence: </a:t>
            </a:r>
            <a:r>
              <a:rPr lang="en-US" sz="3200" dirty="0"/>
              <a:t>Provides opportunities to take risks safely and share</a:t>
            </a:r>
          </a:p>
        </p:txBody>
      </p:sp>
    </p:spTree>
    <p:extLst>
      <p:ext uri="{BB962C8B-B14F-4D97-AF65-F5344CB8AC3E}">
        <p14:creationId xmlns:p14="http://schemas.microsoft.com/office/powerpoint/2010/main" val="3362461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4F06FD9-3910-4AC9-A195-F4F144337BE7}"/>
              </a:ext>
            </a:extLst>
          </p:cNvPr>
          <p:cNvSpPr>
            <a:spLocks noGrp="1"/>
          </p:cNvSpPr>
          <p:nvPr>
            <p:ph type="title"/>
          </p:nvPr>
        </p:nvSpPr>
        <p:spPr/>
        <p:txBody>
          <a:bodyPr/>
          <a:lstStyle/>
          <a:p>
            <a:r>
              <a:rPr lang="en-US" cap="none" dirty="0"/>
              <a:t>Discussion Questions</a:t>
            </a:r>
          </a:p>
        </p:txBody>
      </p:sp>
      <p:sp>
        <p:nvSpPr>
          <p:cNvPr id="8" name="Content Placeholder 7">
            <a:extLst>
              <a:ext uri="{FF2B5EF4-FFF2-40B4-BE49-F238E27FC236}">
                <a16:creationId xmlns:a16="http://schemas.microsoft.com/office/drawing/2014/main" id="{5CDE5C34-B8CE-4528-8C35-01463B30D2F1}"/>
              </a:ext>
            </a:extLst>
          </p:cNvPr>
          <p:cNvSpPr>
            <a:spLocks noGrp="1"/>
          </p:cNvSpPr>
          <p:nvPr>
            <p:ph idx="1"/>
          </p:nvPr>
        </p:nvSpPr>
        <p:spPr>
          <a:xfrm>
            <a:off x="581192" y="2186713"/>
            <a:ext cx="11029615" cy="4266603"/>
          </a:xfrm>
        </p:spPr>
        <p:txBody>
          <a:bodyPr>
            <a:normAutofit/>
          </a:bodyPr>
          <a:lstStyle/>
          <a:p>
            <a:pPr marL="342900" indent="-342900">
              <a:spcBef>
                <a:spcPts val="0"/>
              </a:spcBef>
              <a:buFont typeface="+mj-lt"/>
              <a:buAutoNum type="arabicPeriod"/>
              <a:tabLst>
                <a:tab pos="457200" algn="l"/>
              </a:tabLst>
            </a:pPr>
            <a:r>
              <a:rPr lang="en-US" dirty="0"/>
              <a:t>What are examples of strengths and unique perspectives that neurodiverse students bring to the STEM learning and careers?  </a:t>
            </a:r>
          </a:p>
          <a:p>
            <a:pPr marL="342900" marR="0" lvl="0" indent="-342900">
              <a:spcBef>
                <a:spcPts val="0"/>
              </a:spcBef>
              <a:buFont typeface="+mj-lt"/>
              <a:buAutoNum type="arabicPeriod"/>
              <a:tabLst>
                <a:tab pos="457200" algn="l"/>
              </a:tabLst>
            </a:pPr>
            <a:r>
              <a:rPr lang="en-US" dirty="0">
                <a:effectLst/>
              </a:rPr>
              <a:t>In your own work, in what ways do you include neurodiverse children, youth, adults by…</a:t>
            </a:r>
          </a:p>
          <a:p>
            <a:pPr marL="1201738" lvl="1" indent="-304800">
              <a:spcBef>
                <a:spcPts val="0"/>
              </a:spcBef>
              <a:tabLst>
                <a:tab pos="457200" algn="l"/>
              </a:tabLst>
            </a:pPr>
            <a:r>
              <a:rPr lang="en-US" sz="2800" dirty="0">
                <a:effectLst/>
              </a:rPr>
              <a:t>building on their interests? </a:t>
            </a:r>
          </a:p>
          <a:p>
            <a:pPr marL="1201738" lvl="1" indent="-304800">
              <a:spcBef>
                <a:spcPts val="0"/>
              </a:spcBef>
              <a:tabLst>
                <a:tab pos="457200" algn="l"/>
              </a:tabLst>
            </a:pPr>
            <a:r>
              <a:rPr lang="en-US" sz="2800" dirty="0"/>
              <a:t>providing options for flexibility, exploration, and creativity?</a:t>
            </a:r>
          </a:p>
          <a:p>
            <a:pPr marL="1201738" lvl="1" indent="-304800">
              <a:spcBef>
                <a:spcPts val="0"/>
              </a:spcBef>
              <a:tabLst>
                <a:tab pos="457200" algn="l"/>
              </a:tabLst>
            </a:pPr>
            <a:r>
              <a:rPr lang="en-US" sz="2800" dirty="0"/>
              <a:t>p</a:t>
            </a:r>
            <a:r>
              <a:rPr lang="en-US" sz="2800" dirty="0">
                <a:effectLst/>
              </a:rPr>
              <a:t>roviding opportunities for safe risk taking and sharing what was learned?</a:t>
            </a:r>
          </a:p>
          <a:p>
            <a:pPr marL="0" indent="0">
              <a:buNone/>
            </a:pPr>
            <a:endParaRPr lang="en-US" sz="2400" dirty="0"/>
          </a:p>
        </p:txBody>
      </p:sp>
    </p:spTree>
    <p:extLst>
      <p:ext uri="{BB962C8B-B14F-4D97-AF65-F5344CB8AC3E}">
        <p14:creationId xmlns:p14="http://schemas.microsoft.com/office/powerpoint/2010/main" val="942962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C94D9-1102-4963-B5E0-7BB4F25A88AF}"/>
              </a:ext>
            </a:extLst>
          </p:cNvPr>
          <p:cNvSpPr>
            <a:spLocks noGrp="1"/>
          </p:cNvSpPr>
          <p:nvPr>
            <p:ph type="title"/>
          </p:nvPr>
        </p:nvSpPr>
        <p:spPr/>
        <p:txBody>
          <a:bodyPr/>
          <a:lstStyle/>
          <a:p>
            <a:r>
              <a:rPr lang="en-US" dirty="0"/>
              <a:t>Presentation outline</a:t>
            </a:r>
          </a:p>
        </p:txBody>
      </p:sp>
      <p:sp>
        <p:nvSpPr>
          <p:cNvPr id="3" name="Content Placeholder 2">
            <a:extLst>
              <a:ext uri="{FF2B5EF4-FFF2-40B4-BE49-F238E27FC236}">
                <a16:creationId xmlns:a16="http://schemas.microsoft.com/office/drawing/2014/main" id="{2456BA68-B7D1-4E46-806B-A266B018A25A}"/>
              </a:ext>
            </a:extLst>
          </p:cNvPr>
          <p:cNvSpPr>
            <a:spLocks noGrp="1"/>
          </p:cNvSpPr>
          <p:nvPr>
            <p:ph idx="1"/>
          </p:nvPr>
        </p:nvSpPr>
        <p:spPr>
          <a:xfrm>
            <a:off x="581192" y="2180496"/>
            <a:ext cx="11029615" cy="4486522"/>
          </a:xfrm>
        </p:spPr>
        <p:txBody>
          <a:bodyPr>
            <a:normAutofit/>
          </a:bodyPr>
          <a:lstStyle/>
          <a:p>
            <a:pPr marL="514350" indent="-514350">
              <a:buFont typeface="+mj-lt"/>
              <a:buAutoNum type="arabicPeriod"/>
            </a:pPr>
            <a:r>
              <a:rPr lang="en-US" sz="3600" dirty="0"/>
              <a:t>What is STEM?</a:t>
            </a:r>
          </a:p>
          <a:p>
            <a:pPr marL="514350" indent="-514350">
              <a:buFont typeface="+mj-lt"/>
              <a:buAutoNum type="arabicPeriod"/>
            </a:pPr>
            <a:r>
              <a:rPr lang="en-US" sz="3600" dirty="0"/>
              <a:t>What is neurodiversity?</a:t>
            </a:r>
          </a:p>
          <a:p>
            <a:pPr marL="514350" indent="-514350">
              <a:buFont typeface="+mj-lt"/>
              <a:buAutoNum type="arabicPeriod"/>
            </a:pPr>
            <a:r>
              <a:rPr lang="en-US" sz="3600" dirty="0"/>
              <a:t>Perspectives from neurodiverse students about their learning</a:t>
            </a:r>
          </a:p>
          <a:p>
            <a:pPr marL="514350" indent="-514350">
              <a:buFont typeface="+mj-lt"/>
              <a:buAutoNum type="arabicPeriod"/>
            </a:pPr>
            <a:r>
              <a:rPr lang="en-US" sz="3600" dirty="0"/>
              <a:t>Call to action: “Next level” inclusion</a:t>
            </a:r>
          </a:p>
        </p:txBody>
      </p:sp>
    </p:spTree>
    <p:extLst>
      <p:ext uri="{BB962C8B-B14F-4D97-AF65-F5344CB8AC3E}">
        <p14:creationId xmlns:p14="http://schemas.microsoft.com/office/powerpoint/2010/main" val="33652333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51231-3CF6-4434-858F-C7481CDB6365}"/>
              </a:ext>
            </a:extLst>
          </p:cNvPr>
          <p:cNvSpPr>
            <a:spLocks noGrp="1"/>
          </p:cNvSpPr>
          <p:nvPr>
            <p:ph type="ctrTitle"/>
          </p:nvPr>
        </p:nvSpPr>
        <p:spPr>
          <a:xfrm>
            <a:off x="458642" y="586799"/>
            <a:ext cx="11306010" cy="1475013"/>
          </a:xfrm>
        </p:spPr>
        <p:txBody>
          <a:bodyPr>
            <a:normAutofit/>
          </a:bodyPr>
          <a:lstStyle/>
          <a:p>
            <a:pPr>
              <a:lnSpc>
                <a:spcPct val="90000"/>
              </a:lnSpc>
            </a:pPr>
            <a:r>
              <a:rPr lang="en-US" b="1" dirty="0">
                <a:effectLst/>
                <a:latin typeface="Arial" panose="020B0604020202020204" pitchFamily="34" charset="0"/>
                <a:ea typeface="Calibri" panose="020F0502020204030204" pitchFamily="34" charset="0"/>
              </a:rPr>
              <a:t>Thank you. </a:t>
            </a:r>
            <a:endParaRPr lang="en-US" dirty="0"/>
          </a:p>
        </p:txBody>
      </p:sp>
      <p:sp>
        <p:nvSpPr>
          <p:cNvPr id="3" name="Subtitle 2">
            <a:extLst>
              <a:ext uri="{FF2B5EF4-FFF2-40B4-BE49-F238E27FC236}">
                <a16:creationId xmlns:a16="http://schemas.microsoft.com/office/drawing/2014/main" id="{B7FB226E-E793-4E25-8C26-B894339E33AF}"/>
              </a:ext>
            </a:extLst>
          </p:cNvPr>
          <p:cNvSpPr>
            <a:spLocks noGrp="1"/>
          </p:cNvSpPr>
          <p:nvPr>
            <p:ph type="subTitle" idx="1"/>
          </p:nvPr>
        </p:nvSpPr>
        <p:spPr>
          <a:xfrm>
            <a:off x="476675" y="2278811"/>
            <a:ext cx="11116098" cy="590321"/>
          </a:xfrm>
        </p:spPr>
        <p:txBody>
          <a:bodyPr>
            <a:noAutofit/>
          </a:bodyPr>
          <a:lstStyle/>
          <a:p>
            <a:r>
              <a:rPr lang="en-US" sz="2800" dirty="0"/>
              <a:t>Contact information</a:t>
            </a:r>
          </a:p>
          <a:p>
            <a:endParaRPr lang="en-US" sz="2800" dirty="0"/>
          </a:p>
        </p:txBody>
      </p:sp>
      <p:sp>
        <p:nvSpPr>
          <p:cNvPr id="30" name="Subtitle 2">
            <a:extLst>
              <a:ext uri="{FF2B5EF4-FFF2-40B4-BE49-F238E27FC236}">
                <a16:creationId xmlns:a16="http://schemas.microsoft.com/office/drawing/2014/main" id="{50D12FB6-A194-4782-9554-EE30EEB05E96}"/>
              </a:ext>
            </a:extLst>
          </p:cNvPr>
          <p:cNvSpPr txBox="1">
            <a:spLocks/>
          </p:cNvSpPr>
          <p:nvPr/>
        </p:nvSpPr>
        <p:spPr>
          <a:xfrm>
            <a:off x="800504" y="3332290"/>
            <a:ext cx="8811866" cy="2069270"/>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cap="all">
                <a:solidFill>
                  <a:schemeClr val="accent2"/>
                </a:solidFill>
                <a:latin typeface="Lato" panose="020F0502020204030203" pitchFamily="34" charset="0"/>
                <a:ea typeface="Lato" panose="020F0502020204030203" pitchFamily="34" charset="0"/>
                <a:cs typeface="Lato" panose="020F0502020204030203" pitchFamily="34" charset="0"/>
              </a:defRPr>
            </a:lvl1pPr>
            <a:lvl2pPr marL="457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2400" kern="1200">
                <a:solidFill>
                  <a:schemeClr val="tx1">
                    <a:tint val="75000"/>
                  </a:schemeClr>
                </a:solidFill>
                <a:latin typeface="Lato" panose="020F0502020204030203" pitchFamily="34" charset="0"/>
                <a:ea typeface="Lato" panose="020F0502020204030203" pitchFamily="34" charset="0"/>
                <a:cs typeface="Lato" panose="020F0502020204030203" pitchFamily="34" charset="0"/>
              </a:defRPr>
            </a:lvl2pPr>
            <a:lvl3pPr marL="914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2000" kern="1200">
                <a:solidFill>
                  <a:schemeClr val="tx1">
                    <a:tint val="75000"/>
                  </a:schemeClr>
                </a:solidFill>
                <a:latin typeface="Lato" panose="020F0502020204030203" pitchFamily="34" charset="0"/>
                <a:ea typeface="Lato" panose="020F0502020204030203" pitchFamily="34" charset="0"/>
                <a:cs typeface="Lato" panose="020F0502020204030203" pitchFamily="34" charset="0"/>
              </a:defRPr>
            </a:lvl3pPr>
            <a:lvl4pPr marL="1371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a:solidFill>
                  <a:schemeClr val="tx1">
                    <a:tint val="75000"/>
                  </a:schemeClr>
                </a:solidFill>
                <a:latin typeface="Lato" panose="020F0502020204030203" pitchFamily="34" charset="0"/>
                <a:ea typeface="Lato" panose="020F0502020204030203" pitchFamily="34" charset="0"/>
                <a:cs typeface="Lato" panose="020F0502020204030203" pitchFamily="34" charset="0"/>
              </a:defRPr>
            </a:lvl4pPr>
            <a:lvl5pPr marL="18288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800" kern="1200">
                <a:solidFill>
                  <a:schemeClr val="tx1">
                    <a:tint val="75000"/>
                  </a:schemeClr>
                </a:solidFill>
                <a:latin typeface="Lato" panose="020F0502020204030203" pitchFamily="34" charset="0"/>
                <a:ea typeface="Lato" panose="020F0502020204030203" pitchFamily="34" charset="0"/>
                <a:cs typeface="Lato" panose="020F0502020204030203" pitchFamily="34" charset="0"/>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pPr>
              <a:spcBef>
                <a:spcPts val="0"/>
              </a:spcBef>
              <a:spcAft>
                <a:spcPts val="0"/>
              </a:spcAft>
            </a:pPr>
            <a:r>
              <a:rPr lang="en-US" sz="3200" b="1" cap="none" dirty="0">
                <a:solidFill>
                  <a:schemeClr val="tx1"/>
                </a:solidFill>
              </a:rPr>
              <a:t>Ronda Jenson, PhD</a:t>
            </a:r>
          </a:p>
          <a:p>
            <a:pPr>
              <a:spcBef>
                <a:spcPts val="0"/>
              </a:spcBef>
              <a:spcAft>
                <a:spcPts val="0"/>
              </a:spcAft>
            </a:pPr>
            <a:r>
              <a:rPr lang="en-US" sz="3200" cap="none" dirty="0">
                <a:solidFill>
                  <a:schemeClr val="tx1"/>
                </a:solidFill>
                <a:hlinkClick r:id="rId3"/>
              </a:rPr>
              <a:t>Ronda.Jenson@NAU.edu</a:t>
            </a:r>
            <a:endParaRPr lang="en-US" sz="3200" cap="none" dirty="0">
              <a:solidFill>
                <a:schemeClr val="tx1"/>
              </a:solidFill>
            </a:endParaRPr>
          </a:p>
          <a:p>
            <a:pPr>
              <a:spcBef>
                <a:spcPts val="0"/>
              </a:spcBef>
              <a:spcAft>
                <a:spcPts val="0"/>
              </a:spcAft>
            </a:pPr>
            <a:r>
              <a:rPr lang="en-US" sz="3200" cap="none" dirty="0">
                <a:solidFill>
                  <a:schemeClr val="tx1"/>
                </a:solidFill>
              </a:rPr>
              <a:t>@rondajenson</a:t>
            </a:r>
          </a:p>
          <a:p>
            <a:pPr>
              <a:spcBef>
                <a:spcPts val="0"/>
              </a:spcBef>
              <a:spcAft>
                <a:spcPts val="0"/>
              </a:spcAft>
            </a:pPr>
            <a:r>
              <a:rPr lang="en-US" sz="3200" cap="none" dirty="0">
                <a:solidFill>
                  <a:schemeClr val="tx1"/>
                </a:solidFill>
              </a:rPr>
              <a:t>https://www.linkedin.com/in/rondajenson</a:t>
            </a:r>
          </a:p>
        </p:txBody>
      </p:sp>
      <p:pic>
        <p:nvPicPr>
          <p:cNvPr id="1026" name="Picture 2">
            <a:extLst>
              <a:ext uri="{FF2B5EF4-FFF2-40B4-BE49-F238E27FC236}">
                <a16:creationId xmlns:a16="http://schemas.microsoft.com/office/drawing/2014/main" id="{5F057E03-1F83-41CF-87DF-80FDAD0ECF67}"/>
              </a:ext>
              <a:ext uri="{C183D7F6-B498-43B3-948B-1728B52AA6E4}">
                <adec:decorative xmlns:adec="http://schemas.microsoft.com/office/drawing/2017/decorative" val="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8642" y="4442918"/>
            <a:ext cx="424698" cy="42469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5AF70AF2-AAAA-4A78-8D51-B65E0D9AEED8}"/>
              </a:ext>
              <a:ext uri="{C183D7F6-B498-43B3-948B-1728B52AA6E4}">
                <adec:decorative xmlns:adec="http://schemas.microsoft.com/office/drawing/2017/decorative" val="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5593" y="4965572"/>
            <a:ext cx="305703" cy="305703"/>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31">
            <a:extLst>
              <a:ext uri="{FF2B5EF4-FFF2-40B4-BE49-F238E27FC236}">
                <a16:creationId xmlns:a16="http://schemas.microsoft.com/office/drawing/2014/main" id="{2AA1499C-EBC0-4394-B31C-1122EE432131}"/>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a:off x="9510054" y="3880463"/>
            <a:ext cx="2223304" cy="789273"/>
          </a:xfrm>
          <a:prstGeom prst="rect">
            <a:avLst/>
          </a:prstGeom>
        </p:spPr>
      </p:pic>
      <p:cxnSp>
        <p:nvCxnSpPr>
          <p:cNvPr id="10" name="Straight Connector 9">
            <a:extLst>
              <a:ext uri="{FF2B5EF4-FFF2-40B4-BE49-F238E27FC236}">
                <a16:creationId xmlns:a16="http://schemas.microsoft.com/office/drawing/2014/main" id="{69BA0622-4200-41D2-B5B0-C9515FDF93F8}"/>
              </a:ext>
              <a:ext uri="{C183D7F6-B498-43B3-948B-1728B52AA6E4}">
                <adec:decorative xmlns:adec="http://schemas.microsoft.com/office/drawing/2017/decorative" val="1"/>
              </a:ext>
            </a:extLst>
          </p:cNvPr>
          <p:cNvCxnSpPr>
            <a:cxnSpLocks/>
          </p:cNvCxnSpPr>
          <p:nvPr/>
        </p:nvCxnSpPr>
        <p:spPr>
          <a:xfrm>
            <a:off x="0" y="5674936"/>
            <a:ext cx="12192000" cy="0"/>
          </a:xfrm>
          <a:prstGeom prst="line">
            <a:avLst/>
          </a:prstGeom>
          <a:ln w="38100"/>
        </p:spPr>
        <p:style>
          <a:lnRef idx="1">
            <a:schemeClr val="accent4"/>
          </a:lnRef>
          <a:fillRef idx="0">
            <a:schemeClr val="accent4"/>
          </a:fillRef>
          <a:effectRef idx="0">
            <a:schemeClr val="accent4"/>
          </a:effectRef>
          <a:fontRef idx="minor">
            <a:schemeClr val="tx1"/>
          </a:fontRef>
        </p:style>
      </p:cxnSp>
      <p:sp>
        <p:nvSpPr>
          <p:cNvPr id="31" name="TextBox 30">
            <a:extLst>
              <a:ext uri="{FF2B5EF4-FFF2-40B4-BE49-F238E27FC236}">
                <a16:creationId xmlns:a16="http://schemas.microsoft.com/office/drawing/2014/main" id="{CC799C4D-AFA6-44C9-B820-CD409B7FAFFC}"/>
              </a:ext>
            </a:extLst>
          </p:cNvPr>
          <p:cNvSpPr txBox="1"/>
          <p:nvPr/>
        </p:nvSpPr>
        <p:spPr>
          <a:xfrm>
            <a:off x="1" y="5831991"/>
            <a:ext cx="12192000" cy="830997"/>
          </a:xfrm>
          <a:prstGeom prst="rect">
            <a:avLst/>
          </a:prstGeom>
          <a:noFill/>
        </p:spPr>
        <p:txBody>
          <a:bodyPr wrap="square">
            <a:spAutoFit/>
          </a:bodyPr>
          <a:lstStyle/>
          <a:p>
            <a:pPr algn="ctr">
              <a:buClr>
                <a:schemeClr val="accent2"/>
              </a:buClr>
              <a:buSzPct val="92000"/>
            </a:pPr>
            <a:r>
              <a:rPr lang="en-US" sz="2400" dirty="0">
                <a:latin typeface="Lato" panose="020F0502020204030203" pitchFamily="34" charset="0"/>
                <a:ea typeface="Lato" panose="020F0502020204030203" pitchFamily="34" charset="0"/>
                <a:cs typeface="Lato" panose="020F0502020204030203" pitchFamily="34" charset="0"/>
              </a:rPr>
              <a:t>NAU Institute for Human Development, Evidence for Success Conference, Scottsdale AZ</a:t>
            </a:r>
          </a:p>
          <a:p>
            <a:pPr algn="ctr">
              <a:buClr>
                <a:schemeClr val="accent2"/>
              </a:buClr>
              <a:buSzPct val="92000"/>
            </a:pPr>
            <a:r>
              <a:rPr lang="en-US" sz="2400" dirty="0">
                <a:latin typeface="Lato" panose="020F0502020204030203" pitchFamily="34" charset="0"/>
                <a:ea typeface="Lato" panose="020F0502020204030203" pitchFamily="34" charset="0"/>
                <a:cs typeface="Lato" panose="020F0502020204030203" pitchFamily="34" charset="0"/>
              </a:rPr>
              <a:t> June 2022</a:t>
            </a:r>
          </a:p>
        </p:txBody>
      </p:sp>
    </p:spTree>
    <p:extLst>
      <p:ext uri="{BB962C8B-B14F-4D97-AF65-F5344CB8AC3E}">
        <p14:creationId xmlns:p14="http://schemas.microsoft.com/office/powerpoint/2010/main" val="62137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8F60C-4AD3-4E62-A539-5076808F773E}"/>
              </a:ext>
            </a:extLst>
          </p:cNvPr>
          <p:cNvSpPr>
            <a:spLocks noGrp="1"/>
          </p:cNvSpPr>
          <p:nvPr>
            <p:ph type="title"/>
          </p:nvPr>
        </p:nvSpPr>
        <p:spPr/>
        <p:txBody>
          <a:bodyPr/>
          <a:lstStyle/>
          <a:p>
            <a:r>
              <a:rPr lang="en-US" dirty="0"/>
              <a:t>presentation objectives</a:t>
            </a:r>
          </a:p>
        </p:txBody>
      </p:sp>
      <p:sp>
        <p:nvSpPr>
          <p:cNvPr id="3" name="Content Placeholder 2">
            <a:extLst>
              <a:ext uri="{FF2B5EF4-FFF2-40B4-BE49-F238E27FC236}">
                <a16:creationId xmlns:a16="http://schemas.microsoft.com/office/drawing/2014/main" id="{7AA20732-6ACF-4868-BB0F-6CD04909DEE1}"/>
              </a:ext>
            </a:extLst>
          </p:cNvPr>
          <p:cNvSpPr>
            <a:spLocks noGrp="1"/>
          </p:cNvSpPr>
          <p:nvPr>
            <p:ph idx="1"/>
          </p:nvPr>
        </p:nvSpPr>
        <p:spPr/>
        <p:txBody>
          <a:bodyPr/>
          <a:lstStyle/>
          <a:p>
            <a:pPr marL="0" indent="0">
              <a:buNone/>
            </a:pPr>
            <a:r>
              <a:rPr lang="en-US" dirty="0"/>
              <a:t>Presentation participants will increase their knowledge of:</a:t>
            </a:r>
          </a:p>
          <a:p>
            <a:r>
              <a:rPr lang="en-US" dirty="0"/>
              <a:t>the ways STEM learning is well-suited to be inclusive of neurodiverse students.</a:t>
            </a:r>
          </a:p>
          <a:p>
            <a:r>
              <a:rPr lang="en-US" dirty="0"/>
              <a:t>key considerations for providing inclusive STEM learning opportunities for neurodiverse students.</a:t>
            </a:r>
          </a:p>
        </p:txBody>
      </p:sp>
    </p:spTree>
    <p:extLst>
      <p:ext uri="{BB962C8B-B14F-4D97-AF65-F5344CB8AC3E}">
        <p14:creationId xmlns:p14="http://schemas.microsoft.com/office/powerpoint/2010/main" val="3568758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A261E41-CB03-4625-82AD-B97DCEDE2AD4}"/>
              </a:ext>
            </a:extLst>
          </p:cNvPr>
          <p:cNvSpPr txBox="1">
            <a:spLocks noGrp="1"/>
          </p:cNvSpPr>
          <p:nvPr>
            <p:ph type="title" idx="4294967295"/>
          </p:nvPr>
        </p:nvSpPr>
        <p:spPr>
          <a:xfrm>
            <a:off x="3588637" y="2237626"/>
            <a:ext cx="7453131" cy="954107"/>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chemeClr val="accent2"/>
                </a:solidFill>
                <a:effectLst/>
                <a:uLnTx/>
                <a:uFillTx/>
                <a:latin typeface="+mn-lt"/>
                <a:ea typeface="+mn-ea"/>
                <a:cs typeface="+mn-cs"/>
              </a:rPr>
              <a:t>DYNA </a:t>
            </a:r>
            <a:r>
              <a:rPr kumimoji="0" lang="en-US" sz="2800" b="0" i="0" u="none" strike="noStrike" kern="1200" cap="none" spc="0" normalizeH="0" baseline="0" noProof="0" dirty="0">
                <a:ln>
                  <a:noFill/>
                </a:ln>
                <a:solidFill>
                  <a:schemeClr val="tx1"/>
                </a:solidFill>
                <a:effectLst/>
                <a:uLnTx/>
                <a:uFillTx/>
                <a:latin typeface="+mn-lt"/>
                <a:ea typeface="+mn-ea"/>
                <a:cs typeface="+mn-cs"/>
              </a:rPr>
              <a:t>STEM</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chemeClr val="accent2"/>
                </a:solidFill>
                <a:effectLst/>
                <a:uLnTx/>
                <a:uFillTx/>
                <a:latin typeface="+mn-lt"/>
                <a:ea typeface="+mn-ea"/>
                <a:cs typeface="+mn-cs"/>
              </a:rPr>
              <a:t>D</a:t>
            </a:r>
            <a:r>
              <a:rPr kumimoji="0" lang="en-US" sz="2800" b="0" i="0" u="none" strike="noStrike" kern="1200" cap="none" spc="0" normalizeH="0" baseline="0" noProof="0" dirty="0">
                <a:ln>
                  <a:noFill/>
                </a:ln>
                <a:solidFill>
                  <a:schemeClr val="tx1"/>
                </a:solidFill>
                <a:effectLst/>
                <a:uLnTx/>
                <a:uFillTx/>
                <a:latin typeface="+mn-lt"/>
                <a:ea typeface="+mn-ea"/>
                <a:cs typeface="+mn-cs"/>
              </a:rPr>
              <a:t>iscover </a:t>
            </a:r>
            <a:r>
              <a:rPr kumimoji="0" lang="en-US" sz="2800" b="1" i="0" u="none" strike="noStrike" kern="1200" cap="none" spc="0" normalizeH="0" baseline="0" noProof="0" dirty="0">
                <a:ln>
                  <a:noFill/>
                </a:ln>
                <a:solidFill>
                  <a:schemeClr val="accent2"/>
                </a:solidFill>
                <a:effectLst/>
                <a:uLnTx/>
                <a:uFillTx/>
                <a:latin typeface="+mn-lt"/>
                <a:ea typeface="+mn-ea"/>
                <a:cs typeface="+mn-cs"/>
              </a:rPr>
              <a:t>Y</a:t>
            </a:r>
            <a:r>
              <a:rPr kumimoji="0" lang="en-US" sz="2800" b="0" i="0" u="none" strike="noStrike" kern="1200" cap="none" spc="0" normalizeH="0" baseline="0" noProof="0" dirty="0">
                <a:ln>
                  <a:noFill/>
                </a:ln>
                <a:solidFill>
                  <a:schemeClr val="tx1"/>
                </a:solidFill>
                <a:effectLst/>
                <a:uLnTx/>
                <a:uFillTx/>
                <a:latin typeface="+mn-lt"/>
                <a:ea typeface="+mn-ea"/>
                <a:cs typeface="+mn-cs"/>
              </a:rPr>
              <a:t>our </a:t>
            </a:r>
            <a:r>
              <a:rPr kumimoji="0" lang="en-US" sz="2800" b="1" i="0" u="none" strike="noStrike" kern="1200" cap="none" spc="0" normalizeH="0" baseline="0" noProof="0" dirty="0">
                <a:ln>
                  <a:noFill/>
                </a:ln>
                <a:solidFill>
                  <a:schemeClr val="accent2"/>
                </a:solidFill>
                <a:effectLst/>
                <a:uLnTx/>
                <a:uFillTx/>
                <a:latin typeface="+mn-lt"/>
                <a:ea typeface="+mn-ea"/>
                <a:cs typeface="+mn-cs"/>
              </a:rPr>
              <a:t>N</a:t>
            </a:r>
            <a:r>
              <a:rPr kumimoji="0" lang="en-US" sz="2800" b="0" i="0" u="none" strike="noStrike" kern="1200" cap="none" spc="0" normalizeH="0" baseline="0" noProof="0" dirty="0">
                <a:ln>
                  <a:noFill/>
                </a:ln>
                <a:solidFill>
                  <a:schemeClr val="tx1"/>
                </a:solidFill>
                <a:effectLst/>
                <a:uLnTx/>
                <a:uFillTx/>
                <a:latin typeface="+mn-lt"/>
                <a:ea typeface="+mn-ea"/>
                <a:cs typeface="+mn-cs"/>
              </a:rPr>
              <a:t>eurodiverse </a:t>
            </a:r>
            <a:r>
              <a:rPr kumimoji="0" lang="en-US" sz="2800" b="1" i="0" u="none" strike="noStrike" kern="1200" cap="none" spc="0" normalizeH="0" baseline="0" noProof="0" dirty="0">
                <a:ln>
                  <a:noFill/>
                </a:ln>
                <a:solidFill>
                  <a:schemeClr val="accent2"/>
                </a:solidFill>
                <a:effectLst/>
                <a:uLnTx/>
                <a:uFillTx/>
                <a:latin typeface="+mn-lt"/>
                <a:ea typeface="+mn-ea"/>
                <a:cs typeface="+mn-cs"/>
              </a:rPr>
              <a:t>A</a:t>
            </a:r>
            <a:r>
              <a:rPr kumimoji="0" lang="en-US" sz="2800" b="0" i="0" u="none" strike="noStrike" kern="1200" cap="none" spc="0" normalizeH="0" baseline="0" noProof="0" dirty="0">
                <a:ln>
                  <a:noFill/>
                </a:ln>
                <a:solidFill>
                  <a:schemeClr val="tx1"/>
                </a:solidFill>
                <a:effectLst/>
                <a:uLnTx/>
                <a:uFillTx/>
                <a:latin typeface="+mn-lt"/>
                <a:ea typeface="+mn-ea"/>
                <a:cs typeface="+mn-cs"/>
              </a:rPr>
              <a:t>dvantage in STEM</a:t>
            </a:r>
          </a:p>
        </p:txBody>
      </p:sp>
      <p:pic>
        <p:nvPicPr>
          <p:cNvPr id="7" name="Content Placeholder 6" descr="An image showing a face profile and brain interconnections.">
            <a:extLst>
              <a:ext uri="{FF2B5EF4-FFF2-40B4-BE49-F238E27FC236}">
                <a16:creationId xmlns:a16="http://schemas.microsoft.com/office/drawing/2014/main" id="{7EC14CDD-21B4-42FF-B2A7-3D3B9B375252}"/>
              </a:ext>
            </a:extLst>
          </p:cNvPr>
          <p:cNvPicPr>
            <a:picLocks noGrp="1" noChangeAspect="1"/>
          </p:cNvPicPr>
          <p:nvPr>
            <p:ph idx="1"/>
          </p:nvPr>
        </p:nvPicPr>
        <p:blipFill>
          <a:blip r:embed="rId3"/>
          <a:stretch>
            <a:fillRect/>
          </a:stretch>
        </p:blipFill>
        <p:spPr>
          <a:xfrm>
            <a:off x="1274880" y="1578077"/>
            <a:ext cx="2054356" cy="2770638"/>
          </a:xfrm>
          <a:prstGeom prst="rect">
            <a:avLst/>
          </a:prstGeom>
        </p:spPr>
      </p:pic>
      <p:pic>
        <p:nvPicPr>
          <p:cNvPr id="9" name="Picture 8" descr="National Science Foundation Logo&#10;&#10;">
            <a:extLst>
              <a:ext uri="{FF2B5EF4-FFF2-40B4-BE49-F238E27FC236}">
                <a16:creationId xmlns:a16="http://schemas.microsoft.com/office/drawing/2014/main" id="{222A84B5-9BF5-426C-8ADA-B5A508227EB0}"/>
              </a:ext>
            </a:extLst>
          </p:cNvPr>
          <p:cNvPicPr>
            <a:picLocks noChangeAspect="1"/>
          </p:cNvPicPr>
          <p:nvPr/>
        </p:nvPicPr>
        <p:blipFill>
          <a:blip r:embed="rId4"/>
          <a:stretch>
            <a:fillRect/>
          </a:stretch>
        </p:blipFill>
        <p:spPr>
          <a:xfrm>
            <a:off x="813215" y="5279923"/>
            <a:ext cx="923329" cy="923329"/>
          </a:xfrm>
          <a:prstGeom prst="rect">
            <a:avLst/>
          </a:prstGeom>
        </p:spPr>
      </p:pic>
      <p:sp>
        <p:nvSpPr>
          <p:cNvPr id="10" name="TextBox 9">
            <a:extLst>
              <a:ext uri="{FF2B5EF4-FFF2-40B4-BE49-F238E27FC236}">
                <a16:creationId xmlns:a16="http://schemas.microsoft.com/office/drawing/2014/main" id="{6067990B-D73D-426F-BEEB-F06A73356AD6}"/>
              </a:ext>
            </a:extLst>
          </p:cNvPr>
          <p:cNvSpPr txBox="1">
            <a:spLocks/>
          </p:cNvSpPr>
          <p:nvPr/>
        </p:nvSpPr>
        <p:spPr>
          <a:xfrm>
            <a:off x="1868203" y="5131723"/>
            <a:ext cx="9510582" cy="1200329"/>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mn-lt"/>
                <a:ea typeface="+mn-ea"/>
                <a:cs typeface="+mn-cs"/>
              </a:rPr>
              <a:t>Supported by the National Science Foundation under NSF Award 2040736</a:t>
            </a:r>
            <a:r>
              <a:rPr kumimoji="0" lang="en-US" sz="1800" b="0" i="1" u="none" strike="noStrike" kern="1200" cap="none" spc="0" normalizeH="0" baseline="0" noProof="0" dirty="0">
                <a:ln>
                  <a:noFill/>
                </a:ln>
                <a:solidFill>
                  <a:schemeClr val="tx1"/>
                </a:solidFill>
                <a:effectLst/>
                <a:uLnTx/>
                <a:uFillTx/>
                <a:latin typeface="+mn-lt"/>
                <a:ea typeface="+mn-ea"/>
                <a:cs typeface="+mn-cs"/>
              </a:rPr>
              <a:t> </a:t>
            </a:r>
            <a:r>
              <a:rPr kumimoji="0" lang="en-US" sz="1800" b="0" u="none" strike="noStrike" kern="1200" cap="none" spc="0" normalizeH="0" baseline="0" noProof="0" dirty="0">
                <a:ln>
                  <a:noFill/>
                </a:ln>
                <a:solidFill>
                  <a:schemeClr val="tx1"/>
                </a:solidFill>
                <a:effectLst/>
                <a:uLnTx/>
                <a:uFillTx/>
                <a:latin typeface="+mn-lt"/>
                <a:ea typeface="+mn-ea"/>
                <a:cs typeface="+mn-cs"/>
              </a:rPr>
              <a:t>(</a:t>
            </a:r>
            <a:r>
              <a:rPr kumimoji="0" lang="en-US" sz="1800" b="0" i="1" u="none" strike="noStrike" kern="1200" cap="none" spc="0" normalizeH="0" baseline="0" noProof="0" dirty="0">
                <a:ln>
                  <a:noFill/>
                </a:ln>
                <a:solidFill>
                  <a:schemeClr val="tx1"/>
                </a:solidFill>
                <a:effectLst/>
                <a:uLnTx/>
                <a:uFillTx/>
                <a:latin typeface="+mn-lt"/>
                <a:ea typeface="+mn-ea"/>
                <a:cs typeface="+mn-cs"/>
              </a:rPr>
              <a:t>NSF INCLUDES Planning Grant</a:t>
            </a:r>
            <a:r>
              <a:rPr kumimoji="0" lang="en-US" sz="1800" b="0" u="none" strike="noStrike" kern="1200" cap="none" spc="0" normalizeH="0" baseline="0" noProof="0" dirty="0">
                <a:ln>
                  <a:noFill/>
                </a:ln>
                <a:solidFill>
                  <a:schemeClr val="tx1"/>
                </a:solidFill>
                <a:effectLst/>
                <a:uLnTx/>
                <a:uFillTx/>
                <a:latin typeface="+mn-lt"/>
                <a:ea typeface="+mn-ea"/>
                <a:cs typeface="+mn-cs"/>
              </a:rPr>
              <a:t>)</a:t>
            </a:r>
            <a:r>
              <a:rPr kumimoji="0" lang="en-US" sz="1800" b="0" i="0" u="none" strike="noStrike" kern="1200" cap="none" spc="0" normalizeH="0" baseline="0" noProof="0" dirty="0">
                <a:ln>
                  <a:noFill/>
                </a:ln>
                <a:solidFill>
                  <a:schemeClr val="tx1"/>
                </a:solidFill>
                <a:effectLst/>
                <a:uLnTx/>
                <a:uFillTx/>
                <a:latin typeface="+mn-lt"/>
                <a:ea typeface="+mn-ea"/>
                <a:cs typeface="+mn-cs"/>
              </a:rPr>
              <a:t> and </a:t>
            </a:r>
            <a:r>
              <a:rPr kumimoji="0" lang="en-US" sz="1800" b="0" u="none" strike="noStrike" kern="1200" cap="none" spc="0" normalizeH="0" baseline="0" noProof="0" dirty="0">
                <a:ln>
                  <a:noFill/>
                </a:ln>
                <a:solidFill>
                  <a:schemeClr val="tx1"/>
                </a:solidFill>
                <a:effectLst/>
                <a:uLnTx/>
                <a:uFillTx/>
                <a:latin typeface="+mn-lt"/>
                <a:ea typeface="+mn-ea"/>
                <a:cs typeface="+mn-cs"/>
              </a:rPr>
              <a:t>(</a:t>
            </a:r>
            <a:r>
              <a:rPr kumimoji="0" lang="en-US" sz="1800" b="0" i="1" u="none" strike="noStrike" kern="1200" cap="none" spc="0" normalizeH="0" baseline="0" noProof="0" dirty="0">
                <a:ln>
                  <a:noFill/>
                </a:ln>
                <a:solidFill>
                  <a:schemeClr val="tx1"/>
                </a:solidFill>
                <a:effectLst/>
                <a:uLnTx/>
                <a:uFillTx/>
                <a:latin typeface="+mn-lt"/>
                <a:ea typeface="+mn-ea"/>
                <a:cs typeface="+mn-cs"/>
              </a:rPr>
              <a:t>NSF AISL Grant</a:t>
            </a:r>
            <a:r>
              <a:rPr kumimoji="0" lang="en-US" sz="1800" b="0" u="none" strike="noStrike" kern="1200" cap="none" spc="0" normalizeH="0" baseline="0" noProof="0" dirty="0">
                <a:ln>
                  <a:noFill/>
                </a:ln>
                <a:solidFill>
                  <a:schemeClr val="tx1"/>
                </a:solidFill>
                <a:effectLst/>
                <a:uLnTx/>
                <a:uFillTx/>
                <a:latin typeface="+mn-lt"/>
                <a:ea typeface="+mn-ea"/>
                <a:cs typeface="+mn-cs"/>
              </a:rPr>
              <a:t>)</a:t>
            </a:r>
            <a:r>
              <a:rPr kumimoji="0" lang="en-US" sz="1800" b="0" i="0" u="none" strike="noStrike" kern="1200" cap="none" spc="0" normalizeH="0" baseline="0" noProof="0" dirty="0">
                <a:ln>
                  <a:noFill/>
                </a:ln>
                <a:solidFill>
                  <a:schemeClr val="tx1"/>
                </a:solidFill>
                <a:effectLst/>
                <a:uLnTx/>
                <a:uFillTx/>
                <a:latin typeface="+mn-lt"/>
                <a:ea typeface="+mn-ea"/>
                <a:cs typeface="+mn-cs"/>
              </a:rPr>
              <a:t> 2115542.  Any opinions, findings, and conclusions or recommendations expressed in this material are those of the author(s) and do not necessarily reflect those of the National Science Foundation.</a:t>
            </a:r>
          </a:p>
        </p:txBody>
      </p:sp>
    </p:spTree>
    <p:extLst>
      <p:ext uri="{BB962C8B-B14F-4D97-AF65-F5344CB8AC3E}">
        <p14:creationId xmlns:p14="http://schemas.microsoft.com/office/powerpoint/2010/main" val="4058603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CBE8F56-7321-50CF-3D65-B564063E7786}"/>
              </a:ext>
            </a:extLst>
          </p:cNvPr>
          <p:cNvSpPr>
            <a:spLocks noGrp="1"/>
          </p:cNvSpPr>
          <p:nvPr>
            <p:ph type="title"/>
          </p:nvPr>
        </p:nvSpPr>
        <p:spPr/>
        <p:txBody>
          <a:bodyPr/>
          <a:lstStyle/>
          <a:p>
            <a:r>
              <a:rPr lang="en-US" dirty="0"/>
              <a:t>What is stem?</a:t>
            </a:r>
          </a:p>
        </p:txBody>
      </p:sp>
      <p:sp>
        <p:nvSpPr>
          <p:cNvPr id="6" name="Content Placeholder 5">
            <a:extLst>
              <a:ext uri="{FF2B5EF4-FFF2-40B4-BE49-F238E27FC236}">
                <a16:creationId xmlns:a16="http://schemas.microsoft.com/office/drawing/2014/main" id="{FA670ED3-CB40-8BC6-EF9F-8FEB8C29567A}"/>
              </a:ext>
            </a:extLst>
          </p:cNvPr>
          <p:cNvSpPr>
            <a:spLocks noGrp="1"/>
          </p:cNvSpPr>
          <p:nvPr>
            <p:ph idx="1"/>
          </p:nvPr>
        </p:nvSpPr>
        <p:spPr/>
        <p:txBody>
          <a:bodyPr/>
          <a:lstStyle/>
          <a:p>
            <a:pPr marL="0" indent="0" algn="ctr">
              <a:buNone/>
            </a:pPr>
            <a:r>
              <a:rPr lang="en-US" sz="4000" dirty="0"/>
              <a:t>Fields of study and work that incorporate elements of science, technology, engineering, and/or math</a:t>
            </a:r>
          </a:p>
          <a:p>
            <a:pPr marL="0" indent="0">
              <a:buNone/>
            </a:pPr>
            <a:endParaRPr lang="en-US" dirty="0"/>
          </a:p>
        </p:txBody>
      </p:sp>
    </p:spTree>
    <p:extLst>
      <p:ext uri="{BB962C8B-B14F-4D97-AF65-F5344CB8AC3E}">
        <p14:creationId xmlns:p14="http://schemas.microsoft.com/office/powerpoint/2010/main" val="806378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CBE8F56-7321-50CF-3D65-B564063E7786}"/>
              </a:ext>
            </a:extLst>
          </p:cNvPr>
          <p:cNvSpPr>
            <a:spLocks noGrp="1"/>
          </p:cNvSpPr>
          <p:nvPr>
            <p:ph type="title"/>
          </p:nvPr>
        </p:nvSpPr>
        <p:spPr/>
        <p:txBody>
          <a:bodyPr/>
          <a:lstStyle/>
          <a:p>
            <a:r>
              <a:rPr lang="en-US" dirty="0"/>
              <a:t>What is neurodiversity?</a:t>
            </a:r>
          </a:p>
        </p:txBody>
      </p:sp>
      <p:sp>
        <p:nvSpPr>
          <p:cNvPr id="6" name="Content Placeholder 5">
            <a:extLst>
              <a:ext uri="{FF2B5EF4-FFF2-40B4-BE49-F238E27FC236}">
                <a16:creationId xmlns:a16="http://schemas.microsoft.com/office/drawing/2014/main" id="{FA670ED3-CB40-8BC6-EF9F-8FEB8C29567A}"/>
              </a:ext>
            </a:extLst>
          </p:cNvPr>
          <p:cNvSpPr>
            <a:spLocks noGrp="1"/>
          </p:cNvSpPr>
          <p:nvPr>
            <p:ph idx="1"/>
          </p:nvPr>
        </p:nvSpPr>
        <p:spPr>
          <a:xfrm>
            <a:off x="581192" y="1897039"/>
            <a:ext cx="11029615" cy="4708478"/>
          </a:xfrm>
        </p:spPr>
        <p:txBody>
          <a:bodyPr>
            <a:normAutofit fontScale="85000" lnSpcReduction="20000"/>
          </a:bodyPr>
          <a:lstStyle/>
          <a:p>
            <a:r>
              <a:rPr lang="en-US" sz="4000" dirty="0"/>
              <a:t>Natural human variation</a:t>
            </a:r>
          </a:p>
          <a:p>
            <a:r>
              <a:rPr lang="en-US" sz="4000" dirty="0"/>
              <a:t>Neurodivergence is diversity</a:t>
            </a:r>
          </a:p>
          <a:p>
            <a:r>
              <a:rPr lang="en-US" sz="4000" dirty="0"/>
              <a:t>Neurodivergent thinking includes</a:t>
            </a:r>
          </a:p>
          <a:p>
            <a:pPr lvl="1">
              <a:buFont typeface="Courier New" panose="02070309020205020404" pitchFamily="49" charset="0"/>
              <a:buChar char="o"/>
            </a:pPr>
            <a:r>
              <a:rPr lang="en-US" sz="3600" dirty="0"/>
              <a:t>autism, </a:t>
            </a:r>
          </a:p>
          <a:p>
            <a:pPr lvl="1">
              <a:buFont typeface="Courier New" panose="02070309020205020404" pitchFamily="49" charset="0"/>
              <a:buChar char="o"/>
            </a:pPr>
            <a:r>
              <a:rPr lang="en-US" sz="3600" dirty="0"/>
              <a:t>many forms of learning disabilities such as dyslexia, </a:t>
            </a:r>
          </a:p>
          <a:p>
            <a:pPr lvl="1">
              <a:buFont typeface="Courier New" panose="02070309020205020404" pitchFamily="49" charset="0"/>
              <a:buChar char="o"/>
            </a:pPr>
            <a:r>
              <a:rPr lang="en-US" sz="3600" dirty="0"/>
              <a:t>conditions that affect focus and maintaining engagement often referred to as attention deficit disorders, and</a:t>
            </a:r>
          </a:p>
          <a:p>
            <a:pPr lvl="1">
              <a:buFont typeface="Courier New" panose="02070309020205020404" pitchFamily="49" charset="0"/>
              <a:buChar char="o"/>
            </a:pPr>
            <a:r>
              <a:rPr lang="en-US" sz="3600" dirty="0"/>
              <a:t>sometimes mental health conditions such as anxiety and depression</a:t>
            </a:r>
          </a:p>
        </p:txBody>
      </p:sp>
    </p:spTree>
    <p:extLst>
      <p:ext uri="{BB962C8B-B14F-4D97-AF65-F5344CB8AC3E}">
        <p14:creationId xmlns:p14="http://schemas.microsoft.com/office/powerpoint/2010/main" val="786387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A340B-5BD9-45FF-1306-ADDF853E0F8E}"/>
              </a:ext>
            </a:extLst>
          </p:cNvPr>
          <p:cNvSpPr>
            <a:spLocks noGrp="1"/>
          </p:cNvSpPr>
          <p:nvPr>
            <p:ph type="title"/>
          </p:nvPr>
        </p:nvSpPr>
        <p:spPr/>
        <p:txBody>
          <a:bodyPr>
            <a:normAutofit fontScale="90000"/>
          </a:bodyPr>
          <a:lstStyle/>
          <a:p>
            <a:r>
              <a:rPr lang="en-US" dirty="0"/>
              <a:t>Why increase neurodiversity in stem?</a:t>
            </a:r>
          </a:p>
        </p:txBody>
      </p:sp>
      <p:sp>
        <p:nvSpPr>
          <p:cNvPr id="3" name="Content Placeholder 2">
            <a:extLst>
              <a:ext uri="{FF2B5EF4-FFF2-40B4-BE49-F238E27FC236}">
                <a16:creationId xmlns:a16="http://schemas.microsoft.com/office/drawing/2014/main" id="{D0172FEE-E0F1-BA6F-5DD3-B08208F40844}"/>
              </a:ext>
            </a:extLst>
          </p:cNvPr>
          <p:cNvSpPr>
            <a:spLocks noGrp="1"/>
          </p:cNvSpPr>
          <p:nvPr>
            <p:ph idx="1"/>
          </p:nvPr>
        </p:nvSpPr>
        <p:spPr>
          <a:xfrm>
            <a:off x="581192" y="1610436"/>
            <a:ext cx="11029615" cy="5036024"/>
          </a:xfrm>
        </p:spPr>
        <p:txBody>
          <a:bodyPr>
            <a:normAutofit/>
          </a:bodyPr>
          <a:lstStyle/>
          <a:p>
            <a:r>
              <a:rPr lang="en-US" sz="3200" dirty="0"/>
              <a:t>STEM careers need a diverse workforce in order to truly perceive the world’s STEM challenges and solutions</a:t>
            </a:r>
          </a:p>
          <a:p>
            <a:r>
              <a:rPr lang="en-US" sz="3200" dirty="0"/>
              <a:t>Creative thinking leads to innovation</a:t>
            </a:r>
          </a:p>
          <a:p>
            <a:r>
              <a:rPr lang="en-US" sz="3200" dirty="0"/>
              <a:t>Neurodivergent thinkers often notice things that non-divergent thinkers overlook, miss, or do not see at all</a:t>
            </a:r>
          </a:p>
          <a:p>
            <a:r>
              <a:rPr lang="en-US" sz="3200" dirty="0"/>
              <a:t>Increase employment opportunities for people with diverse abilities</a:t>
            </a:r>
          </a:p>
        </p:txBody>
      </p:sp>
    </p:spTree>
    <p:extLst>
      <p:ext uri="{BB962C8B-B14F-4D97-AF65-F5344CB8AC3E}">
        <p14:creationId xmlns:p14="http://schemas.microsoft.com/office/powerpoint/2010/main" val="3871364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F19B27B7-FF34-4513-A8CE-FF10A5583DFF}"/>
              </a:ext>
            </a:extLst>
          </p:cNvPr>
          <p:cNvSpPr>
            <a:spLocks noGrp="1"/>
          </p:cNvSpPr>
          <p:nvPr>
            <p:ph type="title"/>
          </p:nvPr>
        </p:nvSpPr>
        <p:spPr/>
        <p:txBody>
          <a:bodyPr>
            <a:normAutofit fontScale="90000"/>
          </a:bodyPr>
          <a:lstStyle/>
          <a:p>
            <a:r>
              <a:rPr lang="en-US" sz="4000" cap="none" dirty="0"/>
              <a:t>What do neurodiverse students tell us about their learning?</a:t>
            </a:r>
          </a:p>
        </p:txBody>
      </p:sp>
      <p:sp>
        <p:nvSpPr>
          <p:cNvPr id="3" name="Content Placeholder 2">
            <a:extLst>
              <a:ext uri="{FF2B5EF4-FFF2-40B4-BE49-F238E27FC236}">
                <a16:creationId xmlns:a16="http://schemas.microsoft.com/office/drawing/2014/main" id="{58B5D1A4-BBA4-42E1-8F40-FC562CC460D2}"/>
              </a:ext>
            </a:extLst>
          </p:cNvPr>
          <p:cNvSpPr>
            <a:spLocks noGrp="1"/>
          </p:cNvSpPr>
          <p:nvPr>
            <p:ph idx="1"/>
          </p:nvPr>
        </p:nvSpPr>
        <p:spPr>
          <a:xfrm>
            <a:off x="389682" y="1715957"/>
            <a:ext cx="11412636" cy="5142044"/>
          </a:xfrm>
        </p:spPr>
        <p:txBody>
          <a:bodyPr>
            <a:normAutofit fontScale="92500" lnSpcReduction="20000"/>
          </a:bodyPr>
          <a:lstStyle/>
          <a:p>
            <a:pPr marL="514350" indent="-514350">
              <a:lnSpc>
                <a:spcPct val="120000"/>
              </a:lnSpc>
              <a:buFont typeface="+mj-lt"/>
              <a:buAutoNum type="arabicPeriod"/>
            </a:pPr>
            <a:r>
              <a:rPr lang="en-US" sz="3200" dirty="0"/>
              <a:t>Time: </a:t>
            </a:r>
            <a:r>
              <a:rPr lang="en-US" sz="3200" i="1" dirty="0"/>
              <a:t>I need more time and the time of day matters</a:t>
            </a:r>
          </a:p>
          <a:p>
            <a:pPr marL="514350" indent="-514350">
              <a:lnSpc>
                <a:spcPct val="120000"/>
              </a:lnSpc>
              <a:buFont typeface="+mj-lt"/>
              <a:buAutoNum type="arabicPeriod"/>
            </a:pPr>
            <a:r>
              <a:rPr lang="en-US" sz="3200" dirty="0"/>
              <a:t>Environments: </a:t>
            </a:r>
            <a:r>
              <a:rPr lang="en-US" sz="3200" i="1" dirty="0"/>
              <a:t>Not all settings are conducive to my learning</a:t>
            </a:r>
          </a:p>
          <a:p>
            <a:pPr marL="514350" indent="-514350">
              <a:lnSpc>
                <a:spcPct val="120000"/>
              </a:lnSpc>
              <a:buFont typeface="+mj-lt"/>
              <a:buAutoNum type="arabicPeriod"/>
            </a:pPr>
            <a:r>
              <a:rPr lang="en-US" sz="3200" dirty="0"/>
              <a:t>Self-guided learning: </a:t>
            </a:r>
            <a:r>
              <a:rPr lang="en-US" sz="3200" i="1" dirty="0"/>
              <a:t>Need to use my own strategies for teaching myself</a:t>
            </a:r>
          </a:p>
          <a:p>
            <a:pPr marL="514350" indent="-514350">
              <a:lnSpc>
                <a:spcPct val="120000"/>
              </a:lnSpc>
              <a:buFont typeface="+mj-lt"/>
              <a:buAutoNum type="arabicPeriod"/>
            </a:pPr>
            <a:r>
              <a:rPr lang="en-US" sz="3200" dirty="0"/>
              <a:t>Social aspects:  </a:t>
            </a:r>
            <a:r>
              <a:rPr lang="en-US" sz="3200" i="1" dirty="0"/>
              <a:t>Navigating group assignments can be tricky to nearly impossible without guidance; but that doesn’t mean I don’t want to do group activities. </a:t>
            </a:r>
          </a:p>
          <a:p>
            <a:pPr marL="514350" indent="-514350">
              <a:lnSpc>
                <a:spcPct val="120000"/>
              </a:lnSpc>
              <a:buFont typeface="+mj-lt"/>
              <a:buAutoNum type="arabicPeriod"/>
            </a:pPr>
            <a:r>
              <a:rPr lang="en-US" sz="3200" dirty="0"/>
              <a:t>Social aspects:  </a:t>
            </a:r>
            <a:r>
              <a:rPr lang="en-US" sz="3200" i="1" dirty="0"/>
              <a:t>I am aware that I think differently, but that doesn’t make me less capable. </a:t>
            </a:r>
          </a:p>
        </p:txBody>
      </p:sp>
    </p:spTree>
    <p:extLst>
      <p:ext uri="{BB962C8B-B14F-4D97-AF65-F5344CB8AC3E}">
        <p14:creationId xmlns:p14="http://schemas.microsoft.com/office/powerpoint/2010/main" val="1894145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F19B27B7-FF34-4513-A8CE-FF10A5583DFF}"/>
              </a:ext>
            </a:extLst>
          </p:cNvPr>
          <p:cNvSpPr>
            <a:spLocks noGrp="1"/>
          </p:cNvSpPr>
          <p:nvPr>
            <p:ph type="title"/>
          </p:nvPr>
        </p:nvSpPr>
        <p:spPr/>
        <p:txBody>
          <a:bodyPr>
            <a:normAutofit/>
          </a:bodyPr>
          <a:lstStyle/>
          <a:p>
            <a:r>
              <a:rPr lang="en-US" sz="4000" cap="none" dirty="0"/>
              <a:t>Neurodiverse students tell us they want…</a:t>
            </a:r>
          </a:p>
        </p:txBody>
      </p:sp>
      <p:sp>
        <p:nvSpPr>
          <p:cNvPr id="3" name="Content Placeholder 2">
            <a:extLst>
              <a:ext uri="{FF2B5EF4-FFF2-40B4-BE49-F238E27FC236}">
                <a16:creationId xmlns:a16="http://schemas.microsoft.com/office/drawing/2014/main" id="{58B5D1A4-BBA4-42E1-8F40-FC562CC460D2}"/>
              </a:ext>
            </a:extLst>
          </p:cNvPr>
          <p:cNvSpPr>
            <a:spLocks noGrp="1"/>
          </p:cNvSpPr>
          <p:nvPr>
            <p:ph idx="1"/>
          </p:nvPr>
        </p:nvSpPr>
        <p:spPr>
          <a:xfrm>
            <a:off x="389682" y="1715956"/>
            <a:ext cx="11412636" cy="5505057"/>
          </a:xfrm>
        </p:spPr>
        <p:txBody>
          <a:bodyPr>
            <a:normAutofit fontScale="55000" lnSpcReduction="20000"/>
          </a:bodyPr>
          <a:lstStyle/>
          <a:p>
            <a:pPr marL="514350" indent="-514350">
              <a:lnSpc>
                <a:spcPct val="120000"/>
              </a:lnSpc>
              <a:buFont typeface="+mj-lt"/>
              <a:buAutoNum type="arabicPeriod"/>
            </a:pPr>
            <a:r>
              <a:rPr lang="en-US" sz="6200" dirty="0"/>
              <a:t>Specific, clear instructions </a:t>
            </a:r>
          </a:p>
          <a:p>
            <a:pPr marL="514350" indent="-514350">
              <a:lnSpc>
                <a:spcPct val="120000"/>
              </a:lnSpc>
              <a:buFont typeface="+mj-lt"/>
              <a:buAutoNum type="arabicPeriod"/>
            </a:pPr>
            <a:r>
              <a:rPr lang="en-US" sz="6200" dirty="0"/>
              <a:t>Flexibility for self-guided learning</a:t>
            </a:r>
          </a:p>
          <a:p>
            <a:pPr marL="514350" indent="-514350">
              <a:lnSpc>
                <a:spcPct val="120000"/>
              </a:lnSpc>
              <a:buFont typeface="+mj-lt"/>
              <a:buAutoNum type="arabicPeriod"/>
            </a:pPr>
            <a:r>
              <a:rPr lang="en-US" sz="6200" dirty="0"/>
              <a:t>Balance of peer learning, hands-on, and direct instructions (aka-not just lecture or not just group project)</a:t>
            </a:r>
          </a:p>
          <a:p>
            <a:pPr marL="514350" indent="-514350">
              <a:lnSpc>
                <a:spcPct val="120000"/>
              </a:lnSpc>
              <a:buFont typeface="+mj-lt"/>
              <a:buAutoNum type="arabicPeriod"/>
            </a:pPr>
            <a:r>
              <a:rPr lang="en-US" sz="6200" dirty="0"/>
              <a:t>Choice: Options to choose and not choose activities or steps</a:t>
            </a:r>
          </a:p>
          <a:p>
            <a:pPr marL="514350" indent="-514350">
              <a:lnSpc>
                <a:spcPct val="120000"/>
              </a:lnSpc>
              <a:buFont typeface="+mj-lt"/>
              <a:buAutoNum type="arabicPeriod"/>
            </a:pPr>
            <a:r>
              <a:rPr lang="en-US" sz="6200" dirty="0"/>
              <a:t>Visuals and graphics, not just text-based</a:t>
            </a:r>
          </a:p>
          <a:p>
            <a:pPr marL="0" indent="0">
              <a:buNone/>
            </a:pPr>
            <a:endParaRPr lang="en-US" dirty="0"/>
          </a:p>
        </p:txBody>
      </p:sp>
    </p:spTree>
    <p:extLst>
      <p:ext uri="{BB962C8B-B14F-4D97-AF65-F5344CB8AC3E}">
        <p14:creationId xmlns:p14="http://schemas.microsoft.com/office/powerpoint/2010/main" val="2592973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Dividend">
  <a:themeElements>
    <a:clrScheme name="includes try 1">
      <a:dk1>
        <a:srgbClr val="000000"/>
      </a:dk1>
      <a:lt1>
        <a:sysClr val="window" lastClr="FFFFFF"/>
      </a:lt1>
      <a:dk2>
        <a:srgbClr val="5E5E5E"/>
      </a:dk2>
      <a:lt2>
        <a:srgbClr val="DDDDDD"/>
      </a:lt2>
      <a:accent1>
        <a:srgbClr val="055F9E"/>
      </a:accent1>
      <a:accent2>
        <a:srgbClr val="8D9240"/>
      </a:accent2>
      <a:accent3>
        <a:srgbClr val="AA3339"/>
      </a:accent3>
      <a:accent4>
        <a:srgbClr val="AFAEA0"/>
      </a:accent4>
      <a:accent5>
        <a:srgbClr val="FEC306"/>
      </a:accent5>
      <a:accent6>
        <a:srgbClr val="AFAEA0"/>
      </a:accent6>
      <a:hlink>
        <a:srgbClr val="4082B3"/>
      </a:hlink>
      <a:folHlink>
        <a:srgbClr val="B2B2B2"/>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D1CAB62D-49E5-4271-85C6-1466970BAB69}">
  <ds:schemaRefs>
    <ds:schemaRef ds:uri="http://schemas.microsoft.com/sharepoint/v3/contenttype/forms"/>
  </ds:schemaRefs>
</ds:datastoreItem>
</file>

<file path=customXml/itemProps2.xml><?xml version="1.0" encoding="utf-8"?>
<ds:datastoreItem xmlns:ds="http://schemas.openxmlformats.org/officeDocument/2006/customXml" ds:itemID="{D5A32ED2-6DBA-4E14-851E-DE5772C902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A7F0652-397B-4F71-B75E-207A80EB2786}">
  <ds:schemaRefs>
    <ds:schemaRef ds:uri="http://purl.org/dc/terms/"/>
    <ds:schemaRef ds:uri="http://purl.org/dc/elements/1.1/"/>
    <ds:schemaRef ds:uri="http://schemas.openxmlformats.org/package/2006/metadata/core-properties"/>
    <ds:schemaRef ds:uri="16c05727-aa75-4e4a-9b5f-8a80a1165891"/>
    <ds:schemaRef ds:uri="http://schemas.microsoft.com/office/2006/documentManagement/types"/>
    <ds:schemaRef ds:uri="http://purl.org/dc/dcmitype/"/>
    <ds:schemaRef ds:uri="http://schemas.microsoft.com/office/infopath/2007/PartnerControls"/>
    <ds:schemaRef ds:uri="71af3243-3dd4-4a8d-8c0d-dd76da1f02a5"/>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tf45205285_win32</Template>
  <TotalTime>1792</TotalTime>
  <Words>1317</Words>
  <Application>Microsoft Office PowerPoint</Application>
  <PresentationFormat>Widescreen</PresentationFormat>
  <Paragraphs>185</Paragraphs>
  <Slides>20</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Courier New</vt:lpstr>
      <vt:lpstr>Gill Sans MT</vt:lpstr>
      <vt:lpstr>Lato</vt:lpstr>
      <vt:lpstr>Wingdings 2</vt:lpstr>
      <vt:lpstr>Dividend</vt:lpstr>
      <vt:lpstr>DYNA STEM</vt:lpstr>
      <vt:lpstr>Presentation outline</vt:lpstr>
      <vt:lpstr>presentation objectives</vt:lpstr>
      <vt:lpstr>DYNA STEM Discover Your Neurodiverse Advantage in STEM</vt:lpstr>
      <vt:lpstr>What is stem?</vt:lpstr>
      <vt:lpstr>What is neurodiversity?</vt:lpstr>
      <vt:lpstr>Why increase neurodiversity in stem?</vt:lpstr>
      <vt:lpstr>What do neurodiverse students tell us about their learning?</vt:lpstr>
      <vt:lpstr>Neurodiverse students tell us they want…</vt:lpstr>
      <vt:lpstr>Neurodiverse students tell us they want…</vt:lpstr>
      <vt:lpstr>“Next Level” Inclusive STEM Learning Mnemonic</vt:lpstr>
      <vt:lpstr>“Next Level” Inclusive STEM Learning</vt:lpstr>
      <vt:lpstr>Preparation for learning</vt:lpstr>
      <vt:lpstr>Universal Design for Learning</vt:lpstr>
      <vt:lpstr>Trauma-informed Setting</vt:lpstr>
      <vt:lpstr>Adult Learning Principles</vt:lpstr>
      <vt:lpstr>“Next Level” Inclusive STEM Learning</vt:lpstr>
      <vt:lpstr>“Next Level” Inclusive STEM Learning Mnemonic</vt:lpstr>
      <vt:lpstr>Discussion Questions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Lorem Ipsum</dc:title>
  <dc:creator>Jodi Arnold</dc:creator>
  <cp:lastModifiedBy>Ronda J Jenson</cp:lastModifiedBy>
  <cp:revision>26</cp:revision>
  <dcterms:created xsi:type="dcterms:W3CDTF">2020-12-08T15:06:47Z</dcterms:created>
  <dcterms:modified xsi:type="dcterms:W3CDTF">2022-06-20T19:02:44Z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